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636" r:id="rId2"/>
    <p:sldId id="3678" r:id="rId3"/>
    <p:sldId id="3638" r:id="rId4"/>
    <p:sldId id="3679" r:id="rId5"/>
    <p:sldId id="3687" r:id="rId6"/>
    <p:sldId id="3639" r:id="rId7"/>
    <p:sldId id="3646" r:id="rId8"/>
    <p:sldId id="3706" r:id="rId9"/>
    <p:sldId id="3640" r:id="rId10"/>
    <p:sldId id="3731" r:id="rId11"/>
    <p:sldId id="3736" r:id="rId12"/>
    <p:sldId id="3735" r:id="rId13"/>
    <p:sldId id="3732" r:id="rId14"/>
    <p:sldId id="3733" r:id="rId15"/>
    <p:sldId id="3734" r:id="rId16"/>
    <p:sldId id="3737" r:id="rId17"/>
    <p:sldId id="3648" r:id="rId18"/>
    <p:sldId id="3682" r:id="rId19"/>
    <p:sldId id="3657" r:id="rId20"/>
    <p:sldId id="3728" r:id="rId21"/>
    <p:sldId id="3730" r:id="rId22"/>
    <p:sldId id="3729" r:id="rId23"/>
    <p:sldId id="3715" r:id="rId24"/>
    <p:sldId id="3738" r:id="rId25"/>
    <p:sldId id="3739" r:id="rId26"/>
    <p:sldId id="3740" r:id="rId27"/>
    <p:sldId id="367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479B6EA-B4B8-D358-12EB-F5DB82348830}" name="Kristin Cowgill" initials="KC" userId="S::kristin.cowgill@legacyplus.org::4ec86808-edb7-4233-a82b-d05f30c09d8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FFF4"/>
    <a:srgbClr val="F2C23B"/>
    <a:srgbClr val="FF8FD2"/>
    <a:srgbClr val="97FFDA"/>
    <a:srgbClr val="00F8A0"/>
    <a:srgbClr val="FFE706"/>
    <a:srgbClr val="B28C3F"/>
    <a:srgbClr val="71FFE4"/>
    <a:srgbClr val="F5CF65"/>
    <a:srgbClr val="FAE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FB976B-AE99-4610-866B-28CFBAE18093}" v="1" dt="2023-12-13T17:49:25.8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88609" autoAdjust="0"/>
  </p:normalViewPr>
  <p:slideViewPr>
    <p:cSldViewPr snapToGrid="0">
      <p:cViewPr varScale="1">
        <p:scale>
          <a:sx n="57" d="100"/>
          <a:sy n="57" d="100"/>
        </p:scale>
        <p:origin x="9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1489F-AA1F-4C70-880D-6454313690E1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CC2CF-C037-433C-8E4A-4AE688923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70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8CD58-BF38-C746-84E8-EFA10D0894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99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8CD58-BF38-C746-84E8-EFA10D0894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76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88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Teacher Note: </a:t>
            </a:r>
            <a:r>
              <a:rPr lang="en-US" dirty="0"/>
              <a:t>A printable version of this sheet can be found in the lesson package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37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66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80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4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05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42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08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27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96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Note: Lead your students to try to get to the word “purpose.” Having a sense of purpose, like we saw in the </a:t>
            </a:r>
            <a:r>
              <a:rPr lang="en-US" dirty="0" err="1"/>
              <a:t>Sparsh</a:t>
            </a:r>
            <a:r>
              <a:rPr lang="en-US" dirty="0"/>
              <a:t> Shah video, feeds resilience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62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note: </a:t>
            </a:r>
            <a:r>
              <a:rPr lang="en-US" dirty="0"/>
              <a:t>At each station you can have:</a:t>
            </a:r>
          </a:p>
          <a:p>
            <a:r>
              <a:rPr lang="en-US" dirty="0"/>
              <a:t>- a large piece of chart paper for students to add to the same paper (may want to use sticky notes to reuse the chart paper)</a:t>
            </a:r>
            <a:endParaRPr lang="en-US" dirty="0">
              <a:cs typeface="Calibri"/>
            </a:endParaRPr>
          </a:p>
          <a:p>
            <a:r>
              <a:rPr lang="en-US" dirty="0"/>
              <a:t>- provide paper for each student so they can do their own work</a:t>
            </a:r>
          </a:p>
          <a:p>
            <a:r>
              <a:rPr lang="en-US" dirty="0"/>
              <a:t>- get creative! For example, for station 1 they can paint a picture, station 2 they can act out helping others, for station 3 they can retell a time where they had a problem and needed help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81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27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FEA75-BE8C-338D-03E3-8A3BA2323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EA8A0B-860C-55FA-FACA-E7F97C4BA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77D00-19BB-F514-5C95-ECD652CB7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F6377-38BF-55F6-A62A-442F2B13E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63E31-80A4-3545-779B-A23DDC916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47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BD71-19B4-104C-C628-789DE8196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E21743-C94E-4F5D-16FD-0B0A7A3CF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1E355-F1D6-8FED-45C1-46CB3C57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C28F2-2452-44E9-99D3-6D18A8BE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77191-A0A1-CCEB-F683-5DA39FD2B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7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C54148-FDE1-BD33-DA10-711D2BB14F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8D3148-7ED8-E5ED-F679-5FE4E4C29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9E6BD-F883-17E5-1CFB-33380C6E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BF509-33D4-C315-B0F5-6B2AEC7DE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790A7-D1D3-56ED-2240-5C92223C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6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BCE45-861E-6824-9F93-CE437A475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D8379-0D15-5611-8307-C06003B02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7CAB5-6E2C-68DA-23CB-421248CB4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0CBF6-77F9-09AB-2DF8-8512E2C22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A8131-C89A-D45F-9797-35D402FCB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9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3A424-FEA8-585C-27FF-D48B67670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0B347-E983-FFD0-D5D7-D7D976FB8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5D06C-FC3C-6E2F-5DA8-727A47AA3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D15DE-C6A6-1C0C-E79B-E6BD9F8DD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B3571-2571-634B-1367-197CF12C4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3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644C0-8E7A-B125-790A-E0DD5950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29C5A-322E-8C39-8773-42073D5CA2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0C817-9473-B578-556E-89620253C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4D428E-7F00-BFD7-62E0-0927D2FC7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124FB-7632-67DB-DFA9-18B0BD26F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1F0C4-7E4F-326A-191A-6BD5419A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1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FC5F7-C39A-BD78-7AC4-1707274AD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49A52-115E-E5D8-2562-6D0E30AC7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8C399-574B-A6D2-C65E-E16ABDFC6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D07C40-9418-1CCB-D485-24CB02DBBF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2FC251-3D4F-1BB1-6545-D1D238E9BE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5B9147-EAAC-DB7E-9379-E58511741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BBB69E-C5B7-BC7E-77B2-1745B0292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0A784A-F098-CE0E-D6B7-49E89B9C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0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5EE80-C1AB-AEB2-F59A-E99EAC1AE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8C302-9CDE-01E7-0DFC-E0769A798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8E562A-826D-F2BB-AD30-93C03C8DF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C4A07-7C6A-416E-8D9B-93EED3DB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1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72C20-77A8-1BBB-A766-C5452BEA3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9CB20E-5A75-A7AF-B326-51BF24908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7E0D-2178-B604-D6D6-FDD5D2A9A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2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86CCE-131A-9263-631B-7B6C32DC2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F1B98-428B-6C95-4AC1-D06488E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435F3-E53F-59BB-4350-22F283761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E9A6A-A75B-F3E0-7542-2ABAE80B7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EE15B-5F77-A15D-3C9A-7FD7BB1A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88910-DC01-F7E9-E9B7-78B487A3D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3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1C69C-6D5D-9267-245A-765444795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25D37E-EDF7-3C7E-E8A7-59A4CE93D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C6432-F655-650C-8E44-61A53EDC4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37020-9498-07F0-0642-5B68414D6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89FE3-ED15-363A-449E-ADD250190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55BFD-F619-7FF6-D207-F53B8FA22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1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462BE2-10EE-7D69-48EA-90B3A0FE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08BD4-FCD2-4A14-73F0-248680B3D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65EF7-AA48-A55A-4102-1152AE15F6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C07B1-D1FE-DB46-D98C-DC89D4E8E0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6A93B-8A0C-7FA8-AF6C-1B065A5C4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6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gXpsZa8_i4?feature=oembed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1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14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39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jp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6ysehCdegM?feature=oembed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091" y="122470"/>
            <a:ext cx="775786" cy="7757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70BD18-4417-E160-3A82-0032C9BC4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466" y="4141974"/>
            <a:ext cx="1577067" cy="18654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20533C-714F-E584-D223-C4F7A9F05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824" y="963773"/>
            <a:ext cx="8692351" cy="22093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92823E-61ED-F8AF-4E0A-285A1FA307D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F8A0"/>
              </a:clrFrom>
              <a:clrTo>
                <a:srgbClr val="00F8A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23868" y="3429000"/>
            <a:ext cx="4544264" cy="43061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7CAAA20-8845-1D75-5CE7-252DE76ED26D}"/>
              </a:ext>
            </a:extLst>
          </p:cNvPr>
          <p:cNvSpPr/>
          <p:nvPr/>
        </p:nvSpPr>
        <p:spPr>
          <a:xfrm>
            <a:off x="0" y="170120"/>
            <a:ext cx="12192000" cy="680486"/>
          </a:xfrm>
          <a:prstGeom prst="rect">
            <a:avLst/>
          </a:prstGeom>
          <a:solidFill>
            <a:srgbClr val="F2C2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002894-B71B-9129-28B1-ABAAFD5458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7628" y="280089"/>
            <a:ext cx="4036741" cy="4605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75432A2-7ED2-D49E-2ACD-BB15BA88147A}"/>
              </a:ext>
            </a:extLst>
          </p:cNvPr>
          <p:cNvSpPr/>
          <p:nvPr/>
        </p:nvSpPr>
        <p:spPr>
          <a:xfrm>
            <a:off x="0" y="6361471"/>
            <a:ext cx="12192000" cy="326408"/>
          </a:xfrm>
          <a:prstGeom prst="rect">
            <a:avLst/>
          </a:prstGeom>
          <a:solidFill>
            <a:srgbClr val="F2C2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15C610-2995-7FD0-49EC-52C711FDDB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1060" y="6427024"/>
            <a:ext cx="7069873" cy="19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00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AAA7346-55D0-A32B-B5B4-45DAEFE8D6A7}"/>
              </a:ext>
            </a:extLst>
          </p:cNvPr>
          <p:cNvSpPr/>
          <p:nvPr/>
        </p:nvSpPr>
        <p:spPr>
          <a:xfrm>
            <a:off x="774620" y="1163194"/>
            <a:ext cx="10813277" cy="5171735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134261" y="65429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3DB3B0-163B-F4AD-0A80-651F8F8E44E7}"/>
              </a:ext>
            </a:extLst>
          </p:cNvPr>
          <p:cNvSpPr txBox="1"/>
          <p:nvPr/>
        </p:nvSpPr>
        <p:spPr>
          <a:xfrm>
            <a:off x="1090957" y="2548221"/>
            <a:ext cx="100133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What is adversity? Can you think of any examples?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How does the definition of resilience relate to the video we watched?</a:t>
            </a:r>
            <a:endParaRPr lang="en-US" sz="4000" dirty="0"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D1A383-C2D7-DFC7-89E2-4467B8CDD43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95903" y="5330283"/>
            <a:ext cx="1497920" cy="1477426"/>
          </a:xfrm>
          <a:prstGeom prst="rect">
            <a:avLst/>
          </a:prstGeom>
        </p:spPr>
      </p:pic>
      <p:pic>
        <p:nvPicPr>
          <p:cNvPr id="12" name="Picture 2" descr="Popcorn black and white popcorn pieces clipart black and white ...">
            <a:extLst>
              <a:ext uri="{FF2B5EF4-FFF2-40B4-BE49-F238E27FC236}">
                <a16:creationId xmlns:a16="http://schemas.microsoft.com/office/drawing/2014/main" id="{00A5731C-49A6-75AA-EDBB-E45E76319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82" y="1407143"/>
            <a:ext cx="333375" cy="2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opcorn black and white popcorn pieces clipart black and white ...">
            <a:extLst>
              <a:ext uri="{FF2B5EF4-FFF2-40B4-BE49-F238E27FC236}">
                <a16:creationId xmlns:a16="http://schemas.microsoft.com/office/drawing/2014/main" id="{BE13E029-BBF2-8E2C-DB26-7855EB3A2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799" y="1340157"/>
            <a:ext cx="3905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Popcorn black and white popcorn pieces clipart black and white ...">
            <a:extLst>
              <a:ext uri="{FF2B5EF4-FFF2-40B4-BE49-F238E27FC236}">
                <a16:creationId xmlns:a16="http://schemas.microsoft.com/office/drawing/2014/main" id="{3A46DB79-07D8-1F22-315B-AB6C566D3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288" y="1445717"/>
            <a:ext cx="314325" cy="26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Popcorn black and white popcorn pieces clipart black and white ...">
            <a:extLst>
              <a:ext uri="{FF2B5EF4-FFF2-40B4-BE49-F238E27FC236}">
                <a16:creationId xmlns:a16="http://schemas.microsoft.com/office/drawing/2014/main" id="{54CAA3F1-0198-5686-52EC-587B1529C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613" y="1521443"/>
            <a:ext cx="28575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6429223-C206-5B58-4D38-8ADD627C08E2}"/>
              </a:ext>
            </a:extLst>
          </p:cNvPr>
          <p:cNvSpPr txBox="1"/>
          <p:nvPr/>
        </p:nvSpPr>
        <p:spPr>
          <a:xfrm>
            <a:off x="4102375" y="1473962"/>
            <a:ext cx="422369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Popcorn Thoughts</a:t>
            </a:r>
          </a:p>
        </p:txBody>
      </p:sp>
      <p:pic>
        <p:nvPicPr>
          <p:cNvPr id="17" name="Graphic 16" descr="Popcorn outline">
            <a:extLst>
              <a:ext uri="{FF2B5EF4-FFF2-40B4-BE49-F238E27FC236}">
                <a16:creationId xmlns:a16="http://schemas.microsoft.com/office/drawing/2014/main" id="{534D4E7E-6124-6F28-0B10-4636421F97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600141">
            <a:off x="3591282" y="1352354"/>
            <a:ext cx="720129" cy="72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57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134261" y="65429"/>
            <a:ext cx="1081327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Movie Scenario</a:t>
            </a:r>
            <a:endParaRPr lang="en-US" sz="2400" b="1" i="1" dirty="0">
              <a:latin typeface="Rubik" pitchFamily="2" charset="-79"/>
              <a:cs typeface="Rubik" pitchFamily="2" charset="-79"/>
            </a:endParaRPr>
          </a:p>
        </p:txBody>
      </p:sp>
      <p:pic>
        <p:nvPicPr>
          <p:cNvPr id="7" name="Online Media 6" title="I Am Moana (Song of the Ancestors) (From &quot;Moana&quot;/Sing-Along)">
            <a:hlinkClick r:id="" action="ppaction://media"/>
            <a:extLst>
              <a:ext uri="{FF2B5EF4-FFF2-40B4-BE49-F238E27FC236}">
                <a16:creationId xmlns:a16="http://schemas.microsoft.com/office/drawing/2014/main" id="{489949B1-9612-E342-7445-C634DB93D31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24990" y="939677"/>
            <a:ext cx="9942019" cy="561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9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Movie Scenario Discussion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863A06-9BC8-2BEC-99F7-183E64E18E25}"/>
              </a:ext>
            </a:extLst>
          </p:cNvPr>
          <p:cNvSpPr txBox="1"/>
          <p:nvPr/>
        </p:nvSpPr>
        <p:spPr>
          <a:xfrm>
            <a:off x="213058" y="997119"/>
            <a:ext cx="117658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F8A0"/>
              </a:buClr>
            </a:pPr>
            <a:r>
              <a:rPr lang="en-US" sz="2800" dirty="0">
                <a:latin typeface="Rubik" pitchFamily="2" charset="-79"/>
                <a:cs typeface="Rubik" pitchFamily="2" charset="-79"/>
              </a:rPr>
              <a:t>1. We often want to “runaway” from our problems or challenges. Why is this a natural response to any challenges?</a:t>
            </a:r>
          </a:p>
          <a:p>
            <a:pPr>
              <a:buClr>
                <a:srgbClr val="00F8A0"/>
              </a:buClr>
            </a:pPr>
            <a:r>
              <a:rPr lang="en-US" sz="2800" dirty="0">
                <a:latin typeface="Rubik" pitchFamily="2" charset="-79"/>
                <a:cs typeface="Rubik" pitchFamily="2" charset="-79"/>
              </a:rPr>
              <a:t> </a:t>
            </a:r>
          </a:p>
          <a:p>
            <a:pPr>
              <a:buClr>
                <a:srgbClr val="00F8A0"/>
              </a:buClr>
            </a:pPr>
            <a:r>
              <a:rPr lang="en-US" sz="2800" dirty="0">
                <a:latin typeface="Rubik" pitchFamily="2" charset="-79"/>
                <a:cs typeface="Rubik" pitchFamily="2" charset="-79"/>
              </a:rPr>
              <a:t>2. Why is “running away” from problems an unhealthy way of coping with challenges?</a:t>
            </a:r>
          </a:p>
          <a:p>
            <a:pPr>
              <a:buClr>
                <a:srgbClr val="00F8A0"/>
              </a:buClr>
            </a:pPr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>
              <a:buClr>
                <a:srgbClr val="00F8A0"/>
              </a:buClr>
            </a:pPr>
            <a:r>
              <a:rPr lang="en-US" sz="2800" dirty="0">
                <a:latin typeface="Rubik" pitchFamily="2" charset="-79"/>
                <a:cs typeface="Rubik" pitchFamily="2" charset="-79"/>
              </a:rPr>
              <a:t>3. Resiliency means to change yourself by stepping outside of your comfort zone and growing from that experience. How does Moana embrace her uncomfortable emotions and feelings?</a:t>
            </a:r>
          </a:p>
          <a:p>
            <a:pPr>
              <a:buClr>
                <a:srgbClr val="00F8A0"/>
              </a:buClr>
            </a:pPr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>
              <a:buClr>
                <a:srgbClr val="00F8A0"/>
              </a:buClr>
            </a:pPr>
            <a:r>
              <a:rPr lang="en-US" sz="2800" dirty="0">
                <a:latin typeface="Rubik" pitchFamily="2" charset="-79"/>
                <a:cs typeface="Rubik" pitchFamily="2" charset="-79"/>
              </a:rPr>
              <a:t>4. What is the main lesson from this video that you can take away and apply in your life?</a:t>
            </a:r>
          </a:p>
        </p:txBody>
      </p:sp>
    </p:spTree>
    <p:extLst>
      <p:ext uri="{BB962C8B-B14F-4D97-AF65-F5344CB8AC3E}">
        <p14:creationId xmlns:p14="http://schemas.microsoft.com/office/powerpoint/2010/main" val="1021461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What do you think?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863A06-9BC8-2BEC-99F7-183E64E18E25}"/>
              </a:ext>
            </a:extLst>
          </p:cNvPr>
          <p:cNvSpPr txBox="1"/>
          <p:nvPr/>
        </p:nvSpPr>
        <p:spPr>
          <a:xfrm>
            <a:off x="798969" y="1017797"/>
            <a:ext cx="9906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F8A0"/>
              </a:buClr>
            </a:pPr>
            <a:r>
              <a:rPr lang="en-US" sz="2800" dirty="0">
                <a:latin typeface="Rubik" pitchFamily="2" charset="-79"/>
                <a:cs typeface="Rubik" pitchFamily="2" charset="-79"/>
              </a:rPr>
              <a:t> Do you think that you can build resilience or become </a:t>
            </a:r>
          </a:p>
          <a:p>
            <a:pPr algn="ctr">
              <a:buClr>
                <a:srgbClr val="00F8A0"/>
              </a:buClr>
            </a:pPr>
            <a:r>
              <a:rPr lang="en-US" sz="2800" dirty="0">
                <a:latin typeface="Rubik" pitchFamily="2" charset="-79"/>
                <a:cs typeface="Rubik" pitchFamily="2" charset="-79"/>
              </a:rPr>
              <a:t>more resilient? 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6" name="Graphic 5" descr="Arrow Right with solid fill">
            <a:extLst>
              <a:ext uri="{FF2B5EF4-FFF2-40B4-BE49-F238E27FC236}">
                <a16:creationId xmlns:a16="http://schemas.microsoft.com/office/drawing/2014/main" id="{E3445154-371C-B196-5033-565B4247FC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313851">
            <a:off x="2593049" y="1896667"/>
            <a:ext cx="914400" cy="914400"/>
          </a:xfrm>
          <a:prstGeom prst="rect">
            <a:avLst/>
          </a:prstGeom>
        </p:spPr>
      </p:pic>
      <p:pic>
        <p:nvPicPr>
          <p:cNvPr id="7" name="Graphic 6" descr="Arrow Right with solid fill">
            <a:extLst>
              <a:ext uri="{FF2B5EF4-FFF2-40B4-BE49-F238E27FC236}">
                <a16:creationId xmlns:a16="http://schemas.microsoft.com/office/drawing/2014/main" id="{93FB4835-A396-F1BB-32AA-9ADCED1F42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680416">
            <a:off x="8831563" y="1748663"/>
            <a:ext cx="914400" cy="914400"/>
          </a:xfrm>
          <a:prstGeom prst="rect">
            <a:avLst/>
          </a:prstGeom>
        </p:spPr>
      </p:pic>
      <p:pic>
        <p:nvPicPr>
          <p:cNvPr id="9" name="Graphic 8" descr="Thumbs up sign with solid fill">
            <a:extLst>
              <a:ext uri="{FF2B5EF4-FFF2-40B4-BE49-F238E27FC236}">
                <a16:creationId xmlns:a16="http://schemas.microsoft.com/office/drawing/2014/main" id="{10F57125-17CF-7CFA-0E58-6628258018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18282" y="2696737"/>
            <a:ext cx="2906430" cy="2906430"/>
          </a:xfrm>
          <a:prstGeom prst="rect">
            <a:avLst/>
          </a:prstGeom>
        </p:spPr>
      </p:pic>
      <p:pic>
        <p:nvPicPr>
          <p:cNvPr id="12" name="Graphic 11" descr="Thumbs Down with solid fill">
            <a:extLst>
              <a:ext uri="{FF2B5EF4-FFF2-40B4-BE49-F238E27FC236}">
                <a16:creationId xmlns:a16="http://schemas.microsoft.com/office/drawing/2014/main" id="{4DE887CA-0455-9B13-4EAD-0F02F47A51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10726" y="2983613"/>
            <a:ext cx="2619554" cy="26195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BC9212-1A8E-B5E7-F79D-376DA2BE8084}"/>
              </a:ext>
            </a:extLst>
          </p:cNvPr>
          <p:cNvSpPr txBox="1"/>
          <p:nvPr/>
        </p:nvSpPr>
        <p:spPr>
          <a:xfrm>
            <a:off x="798969" y="5840203"/>
            <a:ext cx="2726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F8A0"/>
              </a:buClr>
            </a:pPr>
            <a:r>
              <a:rPr lang="en-US" sz="2800" dirty="0">
                <a:latin typeface="Rubik" pitchFamily="2" charset="-79"/>
                <a:cs typeface="Rubik" pitchFamily="2" charset="-79"/>
              </a:rPr>
              <a:t> If not, why?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630B29-B7A4-0155-DA50-1A4C4A5B77F1}"/>
              </a:ext>
            </a:extLst>
          </p:cNvPr>
          <p:cNvSpPr txBox="1"/>
          <p:nvPr/>
        </p:nvSpPr>
        <p:spPr>
          <a:xfrm>
            <a:off x="8408210" y="5840203"/>
            <a:ext cx="2726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F8A0"/>
              </a:buClr>
            </a:pPr>
            <a:r>
              <a:rPr lang="en-US" sz="2800" dirty="0">
                <a:latin typeface="Rubik" pitchFamily="2" charset="-79"/>
                <a:cs typeface="Rubik" pitchFamily="2" charset="-79"/>
              </a:rPr>
              <a:t> If so, how?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33862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79FE022-3E52-BEDF-96D4-3B7012084F6B}"/>
              </a:ext>
            </a:extLst>
          </p:cNvPr>
          <p:cNvSpPr/>
          <p:nvPr/>
        </p:nvSpPr>
        <p:spPr>
          <a:xfrm>
            <a:off x="185853" y="2787236"/>
            <a:ext cx="11820292" cy="1464527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Yes You Can!</a:t>
            </a:r>
          </a:p>
        </p:txBody>
      </p:sp>
      <p:pic>
        <p:nvPicPr>
          <p:cNvPr id="9" name="Graphic 8" descr="Thumbs up sign with solid fill">
            <a:extLst>
              <a:ext uri="{FF2B5EF4-FFF2-40B4-BE49-F238E27FC236}">
                <a16:creationId xmlns:a16="http://schemas.microsoft.com/office/drawing/2014/main" id="{10F57125-17CF-7CFA-0E58-662825801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78484" y="523294"/>
            <a:ext cx="3005067" cy="23917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AEEDCAD-03FC-CE46-2421-559808C7C50B}"/>
              </a:ext>
            </a:extLst>
          </p:cNvPr>
          <p:cNvSpPr txBox="1"/>
          <p:nvPr/>
        </p:nvSpPr>
        <p:spPr>
          <a:xfrm>
            <a:off x="456363" y="3068707"/>
            <a:ext cx="114576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F8A0"/>
              </a:buClr>
            </a:pPr>
            <a:r>
              <a:rPr lang="en-US" sz="4800" dirty="0">
                <a:latin typeface="Rubik" pitchFamily="2" charset="-79"/>
                <a:cs typeface="Rubik" pitchFamily="2" charset="-79"/>
              </a:rPr>
              <a:t>You can build resilience!</a:t>
            </a:r>
          </a:p>
          <a:p>
            <a:pPr algn="ctr">
              <a:buClr>
                <a:srgbClr val="00F8A0"/>
              </a:buClr>
            </a:pPr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8C29D7-43F3-408A-28E8-7A4862160B49}"/>
              </a:ext>
            </a:extLst>
          </p:cNvPr>
          <p:cNvSpPr txBox="1"/>
          <p:nvPr/>
        </p:nvSpPr>
        <p:spPr>
          <a:xfrm>
            <a:off x="-122665" y="4515631"/>
            <a:ext cx="12437327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buClr>
                <a:srgbClr val="00F8A0"/>
              </a:buClr>
            </a:pPr>
            <a:r>
              <a:rPr lang="en-US" sz="2600" dirty="0">
                <a:latin typeface="Rubik" pitchFamily="2" charset="-79"/>
                <a:cs typeface="Rubik"/>
              </a:rPr>
              <a:t>Through practice, believing in yourself, and letting others help you, </a:t>
            </a:r>
            <a:endParaRPr lang="en-US" sz="26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2600" dirty="0">
                <a:latin typeface="Rubik" pitchFamily="2" charset="-79"/>
                <a:cs typeface="Rubik"/>
              </a:rPr>
              <a:t>you can become more resilient! </a:t>
            </a:r>
            <a:endParaRPr lang="en-US" sz="2600">
              <a:latin typeface="Rubik" pitchFamily="2" charset="-79"/>
              <a:cs typeface="Rubik" pitchFamily="2" charset="-79"/>
            </a:endParaRPr>
          </a:p>
          <a:p>
            <a:pPr algn="ctr">
              <a:buClr>
                <a:srgbClr val="00F8A0"/>
              </a:buClr>
            </a:pPr>
            <a:endParaRPr lang="en-US" sz="2600" dirty="0">
              <a:latin typeface="Rubik" pitchFamily="2" charset="-79"/>
              <a:cs typeface="Rubik" pitchFamily="2" charset="-79"/>
            </a:endParaRPr>
          </a:p>
          <a:p>
            <a:pPr algn="ctr">
              <a:buClr>
                <a:srgbClr val="00F8A0"/>
              </a:buClr>
            </a:pPr>
            <a:r>
              <a:rPr lang="en-US" sz="2600" dirty="0">
                <a:latin typeface="Rubik" pitchFamily="2" charset="-79"/>
                <a:cs typeface="Rubik"/>
              </a:rPr>
              <a:t>Can you think of anything else that can help you be more resilient?</a:t>
            </a:r>
          </a:p>
          <a:p>
            <a:pPr algn="ctr">
              <a:buClr>
                <a:srgbClr val="00F8A0"/>
              </a:buClr>
            </a:pPr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3611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Well-Being Station Rotations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237E8B-98C0-CE55-2BEB-0FDABF04699B}"/>
              </a:ext>
            </a:extLst>
          </p:cNvPr>
          <p:cNvSpPr/>
          <p:nvPr/>
        </p:nvSpPr>
        <p:spPr>
          <a:xfrm>
            <a:off x="177457" y="887395"/>
            <a:ext cx="3870436" cy="5663742"/>
          </a:xfrm>
          <a:prstGeom prst="rect">
            <a:avLst/>
          </a:prstGeom>
          <a:noFill/>
          <a:ln w="38100">
            <a:solidFill>
              <a:srgbClr val="F2C2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1CEF6A-39A5-6186-2B16-6EC0EAAD361C}"/>
              </a:ext>
            </a:extLst>
          </p:cNvPr>
          <p:cNvSpPr/>
          <p:nvPr/>
        </p:nvSpPr>
        <p:spPr>
          <a:xfrm>
            <a:off x="4160782" y="887395"/>
            <a:ext cx="3870436" cy="5663742"/>
          </a:xfrm>
          <a:prstGeom prst="rect">
            <a:avLst/>
          </a:prstGeom>
          <a:noFill/>
          <a:ln w="38100">
            <a:solidFill>
              <a:srgbClr val="97FFD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37ECF8-B138-53B1-89AA-B08D29A27FE4}"/>
              </a:ext>
            </a:extLst>
          </p:cNvPr>
          <p:cNvSpPr/>
          <p:nvPr/>
        </p:nvSpPr>
        <p:spPr>
          <a:xfrm>
            <a:off x="8144107" y="887395"/>
            <a:ext cx="3870436" cy="5663742"/>
          </a:xfrm>
          <a:prstGeom prst="rect">
            <a:avLst/>
          </a:prstGeom>
          <a:noFill/>
          <a:ln w="38100">
            <a:solidFill>
              <a:srgbClr val="FF8F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7B4873-47EE-F4B2-CE77-D2A92D4AF3B6}"/>
              </a:ext>
            </a:extLst>
          </p:cNvPr>
          <p:cNvSpPr txBox="1"/>
          <p:nvPr/>
        </p:nvSpPr>
        <p:spPr>
          <a:xfrm>
            <a:off x="537324" y="887395"/>
            <a:ext cx="3150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F8A0"/>
              </a:buClr>
            </a:pPr>
            <a:r>
              <a:rPr lang="en-US" sz="2800" b="1" dirty="0">
                <a:latin typeface="Rubik" pitchFamily="2" charset="-79"/>
                <a:cs typeface="Rubik" pitchFamily="2" charset="-79"/>
              </a:rPr>
              <a:t>One Good Thing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EA4DC3-3CF8-9069-5DDA-6EFCBFF330F3}"/>
              </a:ext>
            </a:extLst>
          </p:cNvPr>
          <p:cNvSpPr txBox="1"/>
          <p:nvPr/>
        </p:nvSpPr>
        <p:spPr>
          <a:xfrm>
            <a:off x="222354" y="5630000"/>
            <a:ext cx="377888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rgbClr val="00F8A0"/>
              </a:buClr>
            </a:pPr>
            <a:r>
              <a:rPr lang="en-US" sz="1600" i="1" dirty="0">
                <a:latin typeface="Rubik" pitchFamily="2" charset="-79"/>
                <a:cs typeface="Rubik"/>
              </a:rPr>
              <a:t>Station 1: </a:t>
            </a:r>
            <a:r>
              <a:rPr lang="en-US" sz="1600" dirty="0">
                <a:ea typeface="+mn-lt"/>
                <a:cs typeface="+mn-lt"/>
              </a:rPr>
              <a:t>Practice gratitude and write down one good thing that happened or you noticed this week. </a:t>
            </a:r>
            <a:endParaRPr lang="en-US" sz="1600" i="1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45C15B-6B93-9D82-35D6-DCB26D0AF75C}"/>
              </a:ext>
            </a:extLst>
          </p:cNvPr>
          <p:cNvSpPr txBox="1"/>
          <p:nvPr/>
        </p:nvSpPr>
        <p:spPr>
          <a:xfrm>
            <a:off x="4160781" y="887395"/>
            <a:ext cx="3870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F8A0"/>
              </a:buClr>
            </a:pPr>
            <a:r>
              <a:rPr lang="en-US" sz="2000" b="1" dirty="0">
                <a:latin typeface="Rubik" pitchFamily="2" charset="-79"/>
                <a:cs typeface="Rubik" pitchFamily="2" charset="-79"/>
              </a:rPr>
              <a:t>I am kind, or help others by…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E22461-FE68-C8AD-35B1-08B3944D048A}"/>
              </a:ext>
            </a:extLst>
          </p:cNvPr>
          <p:cNvSpPr txBox="1"/>
          <p:nvPr/>
        </p:nvSpPr>
        <p:spPr>
          <a:xfrm>
            <a:off x="4158151" y="5487876"/>
            <a:ext cx="3778887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rgbClr val="00F8A0"/>
              </a:buClr>
            </a:pPr>
            <a:r>
              <a:rPr lang="en-US" sz="1600" i="1" dirty="0">
                <a:latin typeface="Rubik" pitchFamily="2" charset="-79"/>
                <a:cs typeface="Rubik"/>
              </a:rPr>
              <a:t>Station 2: </a:t>
            </a:r>
            <a:r>
              <a:rPr lang="en-US" sz="1600" dirty="0">
                <a:ea typeface="+mn-lt"/>
                <a:cs typeface="+mn-lt"/>
              </a:rPr>
              <a:t>Consider empathy, compassion and altruism—how do you make a difference for others? Write down one idea. </a:t>
            </a:r>
            <a:endParaRPr lang="en-US" sz="1600" i="1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247EC5-7E41-DB64-6890-554C48740531}"/>
              </a:ext>
            </a:extLst>
          </p:cNvPr>
          <p:cNvSpPr txBox="1"/>
          <p:nvPr/>
        </p:nvSpPr>
        <p:spPr>
          <a:xfrm>
            <a:off x="8223388" y="887395"/>
            <a:ext cx="3870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F8A0"/>
              </a:buClr>
            </a:pPr>
            <a:r>
              <a:rPr lang="en-US" sz="2000" b="1" dirty="0">
                <a:latin typeface="Rubik" pitchFamily="2" charset="-79"/>
                <a:cs typeface="Rubik" pitchFamily="2" charset="-79"/>
              </a:rPr>
              <a:t>If I have a problem, I can go to…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F91EFD-3D7A-7DA5-61F7-B14A621501D2}"/>
              </a:ext>
            </a:extLst>
          </p:cNvPr>
          <p:cNvSpPr txBox="1"/>
          <p:nvPr/>
        </p:nvSpPr>
        <p:spPr>
          <a:xfrm>
            <a:off x="8223388" y="5507162"/>
            <a:ext cx="3778887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rgbClr val="00F8A0"/>
              </a:buClr>
            </a:pPr>
            <a:r>
              <a:rPr lang="en-US" sz="1600" i="1" dirty="0">
                <a:latin typeface="Rubik" pitchFamily="2" charset="-79"/>
                <a:cs typeface="Rubik"/>
              </a:rPr>
              <a:t>Station 3: </a:t>
            </a:r>
            <a:r>
              <a:rPr lang="en-US" sz="1600" dirty="0">
                <a:ea typeface="+mn-lt"/>
                <a:cs typeface="+mn-lt"/>
              </a:rPr>
              <a:t>When you have a problem or a big worry, write down someone you could go to for help (for example, a parent or coach). </a:t>
            </a:r>
            <a:endParaRPr lang="en-US" sz="1600" i="1" dirty="0"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50907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863A06-9BC8-2BEC-99F7-183E64E18E25}"/>
              </a:ext>
            </a:extLst>
          </p:cNvPr>
          <p:cNvSpPr txBox="1"/>
          <p:nvPr/>
        </p:nvSpPr>
        <p:spPr>
          <a:xfrm>
            <a:off x="212920" y="1409048"/>
            <a:ext cx="11765884" cy="51398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Rubik" pitchFamily="2" charset="-79"/>
                <a:cs typeface="Rubik"/>
              </a:rPr>
              <a:t>How did that activity go for you?</a:t>
            </a:r>
            <a:endParaRPr lang="en-US" dirty="0">
              <a:latin typeface="Calibri" panose="020F0502020204030204"/>
              <a:cs typeface="Rubik"/>
            </a:endParaRPr>
          </a:p>
          <a:p>
            <a:pPr>
              <a:buClr>
                <a:srgbClr val="00F8A0"/>
              </a:buClr>
            </a:pPr>
            <a:endParaRPr lang="en-US" sz="3600" dirty="0">
              <a:latin typeface="Rubik" pitchFamily="2" charset="-79"/>
              <a:cs typeface="Rubik"/>
            </a:endParaRP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Rubik" pitchFamily="2" charset="-79"/>
                <a:cs typeface="Rubik"/>
              </a:rPr>
              <a:t>Were there any new ideas or connections that you made?</a:t>
            </a:r>
            <a:endParaRPr lang="en-US" dirty="0">
              <a:latin typeface="Calibri" panose="020F0502020204030204"/>
              <a:cs typeface="Rubik"/>
            </a:endParaRPr>
          </a:p>
          <a:p>
            <a:pPr>
              <a:buClr>
                <a:srgbClr val="00F8A0"/>
              </a:buClr>
            </a:pPr>
            <a:endParaRPr lang="en-US" sz="3600" dirty="0">
              <a:latin typeface="Rubik" pitchFamily="2" charset="-79"/>
              <a:cs typeface="Rubik"/>
            </a:endParaRP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Rubik" pitchFamily="2" charset="-79"/>
                <a:cs typeface="Rubik"/>
              </a:rPr>
              <a:t>Do you think it is important to build resilience? Why or why not?</a:t>
            </a:r>
            <a:endParaRPr lang="en-US">
              <a:cs typeface="Rubik"/>
            </a:endParaRP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endParaRPr lang="en-US" sz="3600" dirty="0">
              <a:latin typeface="Rubik" pitchFamily="2" charset="-79"/>
              <a:cs typeface="Rubik" pitchFamily="2" charset="-79"/>
            </a:endParaRPr>
          </a:p>
          <a:p>
            <a:pPr>
              <a:buClr>
                <a:srgbClr val="00F8A0"/>
              </a:buClr>
            </a:pPr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9203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509" y="47040"/>
            <a:ext cx="775786" cy="7757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8A34A9-7E7A-D158-3460-2EE208EDD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113" y="5213886"/>
            <a:ext cx="7337502" cy="14991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1D7E44-A887-27DC-FCD3-F7CAE8FC09A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1250" y="1451702"/>
            <a:ext cx="2849496" cy="3688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1B6682-F71B-9660-D84B-9415755287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3873" y="315531"/>
            <a:ext cx="3524250" cy="651673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60609DB-D032-B3B0-FC1B-BB4BDD14A99E}"/>
              </a:ext>
            </a:extLst>
          </p:cNvPr>
          <p:cNvCxnSpPr/>
          <p:nvPr/>
        </p:nvCxnSpPr>
        <p:spPr>
          <a:xfrm>
            <a:off x="2401565" y="1137424"/>
            <a:ext cx="7121236" cy="0"/>
          </a:xfrm>
          <a:prstGeom prst="line">
            <a:avLst/>
          </a:prstGeom>
          <a:ln w="57150">
            <a:solidFill>
              <a:srgbClr val="F2C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4360355-18D0-75C5-80DC-23D113F5144E}"/>
              </a:ext>
            </a:extLst>
          </p:cNvPr>
          <p:cNvCxnSpPr/>
          <p:nvPr/>
        </p:nvCxnSpPr>
        <p:spPr>
          <a:xfrm>
            <a:off x="3893634" y="5118011"/>
            <a:ext cx="4404731" cy="0"/>
          </a:xfrm>
          <a:prstGeom prst="line">
            <a:avLst/>
          </a:prstGeom>
          <a:ln w="38100">
            <a:solidFill>
              <a:srgbClr val="71FF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725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1708BFD-0F0C-EDA6-B43C-C7BADCF8180F}"/>
              </a:ext>
            </a:extLst>
          </p:cNvPr>
          <p:cNvSpPr txBox="1"/>
          <p:nvPr/>
        </p:nvSpPr>
        <p:spPr>
          <a:xfrm rot="2280000">
            <a:off x="8775305" y="1017433"/>
            <a:ext cx="37100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hamberi Super Display"/>
                <a:cs typeface="Calibri"/>
              </a:rPr>
              <a:t>Balloon Breathing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Chamberi Super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5E67F-FAB8-AF61-1B47-76888F3BF6E2}"/>
              </a:ext>
            </a:extLst>
          </p:cNvPr>
          <p:cNvSpPr txBox="1"/>
          <p:nvPr/>
        </p:nvSpPr>
        <p:spPr>
          <a:xfrm>
            <a:off x="1636709" y="73567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  <a:latin typeface="Rubik" pitchFamily="2" charset="-79"/>
                <a:cs typeface="Rubik" pitchFamily="2" charset="-79"/>
              </a:rPr>
              <a:t>First,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find a comfortable seat.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C7250-ED2A-7459-4B5A-406BAD761233}"/>
              </a:ext>
            </a:extLst>
          </p:cNvPr>
          <p:cNvSpPr txBox="1"/>
          <p:nvPr/>
        </p:nvSpPr>
        <p:spPr>
          <a:xfrm>
            <a:off x="2864517" y="1219782"/>
            <a:ext cx="703831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5A002"/>
                </a:solidFill>
                <a:latin typeface="Rubik" pitchFamily="2" charset="-79"/>
                <a:cs typeface="Rubik" pitchFamily="2" charset="-79"/>
              </a:rPr>
              <a:t>Then,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close your eyes or pick a spot on the floor to focus 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F2977-4595-9C50-E33A-F0A978FAE723}"/>
              </a:ext>
            </a:extLst>
          </p:cNvPr>
          <p:cNvSpPr txBox="1"/>
          <p:nvPr/>
        </p:nvSpPr>
        <p:spPr>
          <a:xfrm>
            <a:off x="2433724" y="2944555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B0AA"/>
                </a:solidFill>
                <a:latin typeface="Rubik" pitchFamily="2" charset="-79"/>
                <a:cs typeface="Rubik" pitchFamily="2" charset="-79"/>
              </a:rPr>
              <a:t>Next,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notice what you hear around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B764F-5932-DF79-1736-C6973F37897C}"/>
              </a:ext>
            </a:extLst>
          </p:cNvPr>
          <p:cNvSpPr txBox="1"/>
          <p:nvPr/>
        </p:nvSpPr>
        <p:spPr>
          <a:xfrm>
            <a:off x="4606" y="4124083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A86ED4"/>
                </a:solidFill>
                <a:latin typeface="Rubik" pitchFamily="2" charset="-79"/>
                <a:cs typeface="Rubik" pitchFamily="2" charset="-79"/>
              </a:rPr>
              <a:t>After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you settle into your comfy spot, focus on breathing in through your nose, out through your mouth.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6FF01-44A9-5EEF-CEDE-D93A7D223D53}"/>
              </a:ext>
            </a:extLst>
          </p:cNvPr>
          <p:cNvSpPr txBox="1"/>
          <p:nvPr/>
        </p:nvSpPr>
        <p:spPr>
          <a:xfrm>
            <a:off x="-9214" y="5767185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Rubik" pitchFamily="2" charset="-79"/>
                <a:cs typeface="Rubik" pitchFamily="2" charset="-79"/>
              </a:rPr>
              <a:t>Finally,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imagine your belly is a balloon. Fill up nice and        				  round before you exhale. Do this for 2 minutes.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2B4F69-1DF0-9BBD-5DFF-D3B1BEAED030}"/>
              </a:ext>
            </a:extLst>
          </p:cNvPr>
          <p:cNvCxnSpPr/>
          <p:nvPr/>
        </p:nvCxnSpPr>
        <p:spPr>
          <a:xfrm>
            <a:off x="5613115" y="904126"/>
            <a:ext cx="77056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D52C40-E6C0-B82A-B260-D7E79FF16158}"/>
              </a:ext>
            </a:extLst>
          </p:cNvPr>
          <p:cNvCxnSpPr/>
          <p:nvPr/>
        </p:nvCxnSpPr>
        <p:spPr>
          <a:xfrm>
            <a:off x="5665567" y="2640886"/>
            <a:ext cx="77056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7012BD-9F09-E34A-D0B4-33132CFA96CD}"/>
              </a:ext>
            </a:extLst>
          </p:cNvPr>
          <p:cNvCxnSpPr/>
          <p:nvPr/>
        </p:nvCxnSpPr>
        <p:spPr>
          <a:xfrm>
            <a:off x="5665567" y="3802827"/>
            <a:ext cx="770561" cy="0"/>
          </a:xfrm>
          <a:prstGeom prst="line">
            <a:avLst/>
          </a:prstGeom>
          <a:ln w="28575">
            <a:solidFill>
              <a:srgbClr val="00C7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D5149C-F569-6CBF-09CC-F3D96891011F}"/>
              </a:ext>
            </a:extLst>
          </p:cNvPr>
          <p:cNvCxnSpPr/>
          <p:nvPr/>
        </p:nvCxnSpPr>
        <p:spPr>
          <a:xfrm>
            <a:off x="5719933" y="5527497"/>
            <a:ext cx="770561" cy="0"/>
          </a:xfrm>
          <a:prstGeom prst="line">
            <a:avLst/>
          </a:prstGeom>
          <a:ln w="28575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764B351-FD0B-4EA8-B32F-7F0B2101AA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2312DA-FFA1-8258-454C-741711BB7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37" y="240727"/>
            <a:ext cx="1425845" cy="31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10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235B0-62D7-9204-FACA-66F03C0F0157}"/>
              </a:ext>
            </a:extLst>
          </p:cNvPr>
          <p:cNvSpPr/>
          <p:nvPr/>
        </p:nvSpPr>
        <p:spPr>
          <a:xfrm>
            <a:off x="47907" y="1422008"/>
            <a:ext cx="12018441" cy="5394960"/>
          </a:xfrm>
          <a:prstGeom prst="rect">
            <a:avLst/>
          </a:prstGeom>
          <a:solidFill>
            <a:srgbClr val="F2C23B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EB333BC0-6CB7-6EE3-AF2B-8304BD4E0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3212227" y="1560243"/>
            <a:ext cx="779612" cy="779612"/>
          </a:xfrm>
          <a:prstGeom prst="rect">
            <a:avLst/>
          </a:prstGeom>
        </p:spPr>
      </p:pic>
      <p:pic>
        <p:nvPicPr>
          <p:cNvPr id="14" name="Graphic 13" descr="Chat bubble with solid fill">
            <a:extLst>
              <a:ext uri="{FF2B5EF4-FFF2-40B4-BE49-F238E27FC236}">
                <a16:creationId xmlns:a16="http://schemas.microsoft.com/office/drawing/2014/main" id="{30D9178B-B8C4-B60D-0855-3CAFF2E0F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8700522" y="1529882"/>
            <a:ext cx="728475" cy="7284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4063736-0438-EA57-BEB4-CAC7220330AA}"/>
              </a:ext>
            </a:extLst>
          </p:cNvPr>
          <p:cNvSpPr txBox="1"/>
          <p:nvPr/>
        </p:nvSpPr>
        <p:spPr>
          <a:xfrm>
            <a:off x="3041033" y="1806653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2C1FD52-2F5A-34E0-7028-A91223767031}"/>
              </a:ext>
            </a:extLst>
          </p:cNvPr>
          <p:cNvCxnSpPr/>
          <p:nvPr/>
        </p:nvCxnSpPr>
        <p:spPr>
          <a:xfrm>
            <a:off x="5676900" y="2487496"/>
            <a:ext cx="2938409" cy="0"/>
          </a:xfrm>
          <a:prstGeom prst="straightConnector1">
            <a:avLst/>
          </a:prstGeom>
          <a:ln w="38100">
            <a:solidFill>
              <a:srgbClr val="C5FF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502AC0E-9E11-0945-8D09-C19D43B32CDD}"/>
              </a:ext>
            </a:extLst>
          </p:cNvPr>
          <p:cNvSpPr txBox="1"/>
          <p:nvPr/>
        </p:nvSpPr>
        <p:spPr>
          <a:xfrm>
            <a:off x="415910" y="2967501"/>
            <a:ext cx="9836149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600" dirty="0">
                <a:latin typeface="Rubik" pitchFamily="2" charset="-79"/>
                <a:cs typeface="Rubik"/>
              </a:rPr>
              <a:t>What do you know about well-being?</a:t>
            </a:r>
          </a:p>
          <a:p>
            <a:r>
              <a:rPr lang="en-US" sz="2600" dirty="0">
                <a:latin typeface="Rubik" pitchFamily="2" charset="-79"/>
                <a:cs typeface="Rubik"/>
              </a:rPr>
              <a:t>	</a:t>
            </a:r>
          </a:p>
          <a:p>
            <a:r>
              <a:rPr lang="en-US" sz="2600" dirty="0">
                <a:latin typeface="Rubik" pitchFamily="2" charset="-79"/>
                <a:cs typeface="Rubik"/>
              </a:rPr>
              <a:t>Remember, we learned about:</a:t>
            </a:r>
            <a:endParaRPr lang="en-US" sz="2600">
              <a:cs typeface="Calibri"/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Rubik" pitchFamily="2" charset="-79"/>
                <a:cs typeface="Rubik"/>
              </a:rPr>
              <a:t>Mindfulness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Rubik" pitchFamily="2" charset="-79"/>
                <a:cs typeface="Rubik"/>
              </a:rPr>
              <a:t>Gratitude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Rubik" pitchFamily="2" charset="-79"/>
                <a:cs typeface="Rubik"/>
              </a:rPr>
              <a:t>Empathy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Rubik" pitchFamily="2" charset="-79"/>
                <a:cs typeface="Rubik"/>
              </a:rPr>
              <a:t>Compassion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Rubik" pitchFamily="2" charset="-79"/>
                <a:cs typeface="Rubik"/>
              </a:rPr>
              <a:t>Altruism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Rubik" pitchFamily="2" charset="-79"/>
                <a:cs typeface="Rubik"/>
              </a:rPr>
              <a:t>Resilience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CAF1A2-0F39-ABAC-D9B7-6283F29E6E7F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A Walk Down Memory Lane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2C8ABB-03F2-42DB-3EEA-F30B42DDF0E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5136" y="2381300"/>
            <a:ext cx="2063173" cy="42440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74531A-C3AF-FF88-2939-F0EF003045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38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9B3C3A7-1510-5A82-8E83-77E81800C140}"/>
              </a:ext>
            </a:extLst>
          </p:cNvPr>
          <p:cNvSpPr/>
          <p:nvPr/>
        </p:nvSpPr>
        <p:spPr>
          <a:xfrm>
            <a:off x="0" y="451258"/>
            <a:ext cx="12192000" cy="757465"/>
          </a:xfrm>
          <a:prstGeom prst="rect">
            <a:avLst/>
          </a:prstGeom>
          <a:solidFill>
            <a:srgbClr val="F2C2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538" y="409340"/>
            <a:ext cx="775786" cy="7757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C74A390-1CD3-BBCE-7B36-CB869EFD0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988" y="1622033"/>
            <a:ext cx="2084385" cy="26382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0F7C09-CC23-8514-F931-EC37D4A87856}"/>
              </a:ext>
            </a:extLst>
          </p:cNvPr>
          <p:cNvSpPr txBox="1"/>
          <p:nvPr/>
        </p:nvSpPr>
        <p:spPr>
          <a:xfrm>
            <a:off x="147625" y="2581292"/>
            <a:ext cx="441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Slides 3-16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What is resilience?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How is resilience shown?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Can we build resilience?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EB66BD-B774-5898-894E-D5A1DFD1DFFB}"/>
              </a:ext>
            </a:extLst>
          </p:cNvPr>
          <p:cNvSpPr txBox="1"/>
          <p:nvPr/>
        </p:nvSpPr>
        <p:spPr>
          <a:xfrm>
            <a:off x="166527" y="2002729"/>
            <a:ext cx="4673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Rubik" pitchFamily="2" charset="-79"/>
                <a:cs typeface="Rubik" pitchFamily="2" charset="-79"/>
              </a:rPr>
              <a:t>Lesson 14: The Road to Resilience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61176A-1F9A-4FA2-FE55-695D584B5694}"/>
              </a:ext>
            </a:extLst>
          </p:cNvPr>
          <p:cNvSpPr txBox="1"/>
          <p:nvPr/>
        </p:nvSpPr>
        <p:spPr>
          <a:xfrm>
            <a:off x="7624775" y="2658031"/>
            <a:ext cx="441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Slides 17-26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Well-Being review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Well-Being reflection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Well-Being going forward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C81F83-110B-0162-62E6-E3CC81849012}"/>
              </a:ext>
            </a:extLst>
          </p:cNvPr>
          <p:cNvSpPr txBox="1"/>
          <p:nvPr/>
        </p:nvSpPr>
        <p:spPr>
          <a:xfrm>
            <a:off x="7624775" y="1604493"/>
            <a:ext cx="4719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Rubik" pitchFamily="2" charset="-79"/>
                <a:cs typeface="Rubik" pitchFamily="2" charset="-79"/>
              </a:rPr>
              <a:t>Lesson 15: Reflecting on and Celebrating Well-Being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50C848-C7FA-9D41-4100-F4F9524596FC}"/>
              </a:ext>
            </a:extLst>
          </p:cNvPr>
          <p:cNvSpPr txBox="1"/>
          <p:nvPr/>
        </p:nvSpPr>
        <p:spPr>
          <a:xfrm>
            <a:off x="1633215" y="462969"/>
            <a:ext cx="11151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Rubik" pitchFamily="2" charset="-79"/>
                <a:cs typeface="Rubik" pitchFamily="2" charset="-79"/>
              </a:rPr>
              <a:t>Lesson PowerPoint Table of Contents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6E26D8-823E-BEE9-4A27-7E0EE28E2A22}"/>
              </a:ext>
            </a:extLst>
          </p:cNvPr>
          <p:cNvCxnSpPr/>
          <p:nvPr/>
        </p:nvCxnSpPr>
        <p:spPr>
          <a:xfrm>
            <a:off x="827039" y="2365863"/>
            <a:ext cx="3053585" cy="0"/>
          </a:xfrm>
          <a:prstGeom prst="line">
            <a:avLst/>
          </a:prstGeom>
          <a:ln w="28575">
            <a:solidFill>
              <a:srgbClr val="F2C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E2DD9BC-EAFF-46FE-9C0F-19F9439C6FFF}"/>
              </a:ext>
            </a:extLst>
          </p:cNvPr>
          <p:cNvCxnSpPr/>
          <p:nvPr/>
        </p:nvCxnSpPr>
        <p:spPr>
          <a:xfrm>
            <a:off x="8457761" y="2299315"/>
            <a:ext cx="3053585" cy="0"/>
          </a:xfrm>
          <a:prstGeom prst="line">
            <a:avLst/>
          </a:prstGeom>
          <a:ln w="28575">
            <a:solidFill>
              <a:srgbClr val="F2C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407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AAA7346-55D0-A32B-B5B4-45DAEFE8D6A7}"/>
              </a:ext>
            </a:extLst>
          </p:cNvPr>
          <p:cNvSpPr/>
          <p:nvPr/>
        </p:nvSpPr>
        <p:spPr>
          <a:xfrm>
            <a:off x="774620" y="843132"/>
            <a:ext cx="10813277" cy="4790735"/>
          </a:xfrm>
          <a:prstGeom prst="rect">
            <a:avLst/>
          </a:prstGeom>
          <a:solidFill>
            <a:srgbClr val="F2C23B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134261" y="65429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Reflection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3DB3B0-163B-F4AD-0A80-651F8F8E44E7}"/>
              </a:ext>
            </a:extLst>
          </p:cNvPr>
          <p:cNvSpPr txBox="1"/>
          <p:nvPr/>
        </p:nvSpPr>
        <p:spPr>
          <a:xfrm>
            <a:off x="1051502" y="2278243"/>
            <a:ext cx="10013333" cy="28225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latin typeface="Rubik" pitchFamily="2" charset="-79"/>
                <a:cs typeface="Rubik"/>
              </a:rPr>
              <a:t>Write or draw about your experience promoting well-being.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What did you notice about yourself?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What did you notice about others?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What more could you do to promote well-being?</a:t>
            </a:r>
            <a:endParaRPr lang="en-US" sz="2800" dirty="0">
              <a:latin typeface="Abadi" panose="020B0604020104020204" pitchFamily="34" charset="0"/>
              <a:cs typeface="Rubik"/>
            </a:endParaRPr>
          </a:p>
        </p:txBody>
      </p:sp>
      <p:pic>
        <p:nvPicPr>
          <p:cNvPr id="3" name="Graphic 2" descr="Pencil outline">
            <a:extLst>
              <a:ext uri="{FF2B5EF4-FFF2-40B4-BE49-F238E27FC236}">
                <a16:creationId xmlns:a16="http://schemas.microsoft.com/office/drawing/2014/main" id="{72D7E3C6-9FA2-DBC9-7077-DCF422F11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25306" y="1027432"/>
            <a:ext cx="841920" cy="841920"/>
          </a:xfrm>
          <a:prstGeom prst="rect">
            <a:avLst/>
          </a:prstGeom>
        </p:spPr>
      </p:pic>
      <p:pic>
        <p:nvPicPr>
          <p:cNvPr id="8" name="Graphic 7" descr="Lightbulb and pencil outline">
            <a:extLst>
              <a:ext uri="{FF2B5EF4-FFF2-40B4-BE49-F238E27FC236}">
                <a16:creationId xmlns:a16="http://schemas.microsoft.com/office/drawing/2014/main" id="{3DD53926-A789-2A7A-00F2-A02EE44578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412588">
            <a:off x="2714576" y="678802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963A0A-D2EE-6521-58C0-B3A3AA9ED7E6}"/>
              </a:ext>
            </a:extLst>
          </p:cNvPr>
          <p:cNvSpPr txBox="1"/>
          <p:nvPr/>
        </p:nvSpPr>
        <p:spPr>
          <a:xfrm>
            <a:off x="2981072" y="968953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40B6CF0-5AF2-638D-FCE8-3ED0CE75E82A}"/>
              </a:ext>
            </a:extLst>
          </p:cNvPr>
          <p:cNvCxnSpPr>
            <a:cxnSpLocks/>
          </p:cNvCxnSpPr>
          <p:nvPr/>
        </p:nvCxnSpPr>
        <p:spPr>
          <a:xfrm flipH="1">
            <a:off x="6260099" y="1775087"/>
            <a:ext cx="3046190" cy="0"/>
          </a:xfrm>
          <a:prstGeom prst="straightConnector1">
            <a:avLst/>
          </a:prstGeom>
          <a:ln w="28575">
            <a:solidFill>
              <a:srgbClr val="C5FF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CEAE4F0-E5DA-37D7-1B40-6C249B06CB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216A062-7919-5FF7-61B7-AAA25AC0628D}"/>
              </a:ext>
            </a:extLst>
          </p:cNvPr>
          <p:cNvSpPr txBox="1"/>
          <p:nvPr/>
        </p:nvSpPr>
        <p:spPr>
          <a:xfrm>
            <a:off x="2076447" y="5857765"/>
            <a:ext cx="10013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ubik" pitchFamily="2" charset="-79"/>
                <a:cs typeface="Rubik" pitchFamily="2" charset="-79"/>
              </a:rPr>
              <a:t>When we’re done, share with a partner!</a:t>
            </a:r>
            <a:endParaRPr lang="en-US" sz="4000" dirty="0"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14714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217895" y="7472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Reflection Sheet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F0F7ED-FDBC-A138-43C3-A59806E59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312" y="141696"/>
            <a:ext cx="5648171" cy="65672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50C8A6-91BA-3C51-1912-16E85E8CFF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81058" y="656557"/>
            <a:ext cx="3722368" cy="4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97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AF2B2B-E7B8-FD9E-D583-244F5157CB44}"/>
              </a:ext>
            </a:extLst>
          </p:cNvPr>
          <p:cNvSpPr/>
          <p:nvPr/>
        </p:nvSpPr>
        <p:spPr>
          <a:xfrm>
            <a:off x="774618" y="1079521"/>
            <a:ext cx="10813277" cy="5171735"/>
          </a:xfrm>
          <a:prstGeom prst="rect">
            <a:avLst/>
          </a:prstGeom>
          <a:solidFill>
            <a:srgbClr val="F2C23B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134261" y="65429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3DB3B0-163B-F4AD-0A80-651F8F8E44E7}"/>
              </a:ext>
            </a:extLst>
          </p:cNvPr>
          <p:cNvSpPr txBox="1"/>
          <p:nvPr/>
        </p:nvSpPr>
        <p:spPr>
          <a:xfrm>
            <a:off x="1174591" y="2250855"/>
            <a:ext cx="10013333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What were your favorite activities?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What is something new that you learned?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Are you doing anything different now to care for your well-being?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Are you helping others care for their well-being?</a:t>
            </a:r>
            <a:endParaRPr lang="en-US" sz="2800" dirty="0">
              <a:latin typeface="Abadi" panose="020B0604020104020204" pitchFamily="34" charset="0"/>
              <a:cs typeface="Rubik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D1A383-C2D7-DFC7-89E2-4467B8CDD4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65481" y="5694805"/>
            <a:ext cx="1128341" cy="1112903"/>
          </a:xfrm>
          <a:prstGeom prst="rect">
            <a:avLst/>
          </a:prstGeom>
        </p:spPr>
      </p:pic>
      <p:pic>
        <p:nvPicPr>
          <p:cNvPr id="12" name="Picture 2" descr="Popcorn black and white popcorn pieces clipart black and white ...">
            <a:extLst>
              <a:ext uri="{FF2B5EF4-FFF2-40B4-BE49-F238E27FC236}">
                <a16:creationId xmlns:a16="http://schemas.microsoft.com/office/drawing/2014/main" id="{00A5731C-49A6-75AA-EDBB-E45E76319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82" y="1407143"/>
            <a:ext cx="333375" cy="2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opcorn black and white popcorn pieces clipart black and white ...">
            <a:extLst>
              <a:ext uri="{FF2B5EF4-FFF2-40B4-BE49-F238E27FC236}">
                <a16:creationId xmlns:a16="http://schemas.microsoft.com/office/drawing/2014/main" id="{BE13E029-BBF2-8E2C-DB26-7855EB3A2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799" y="1340157"/>
            <a:ext cx="3905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Popcorn black and white popcorn pieces clipart black and white ...">
            <a:extLst>
              <a:ext uri="{FF2B5EF4-FFF2-40B4-BE49-F238E27FC236}">
                <a16:creationId xmlns:a16="http://schemas.microsoft.com/office/drawing/2014/main" id="{3A46DB79-07D8-1F22-315B-AB6C566D3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288" y="1445717"/>
            <a:ext cx="314325" cy="26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Popcorn black and white popcorn pieces clipart black and white ...">
            <a:extLst>
              <a:ext uri="{FF2B5EF4-FFF2-40B4-BE49-F238E27FC236}">
                <a16:creationId xmlns:a16="http://schemas.microsoft.com/office/drawing/2014/main" id="{54CAA3F1-0198-5686-52EC-587B1529C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613" y="1521443"/>
            <a:ext cx="28575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6429223-C206-5B58-4D38-8ADD627C08E2}"/>
              </a:ext>
            </a:extLst>
          </p:cNvPr>
          <p:cNvSpPr txBox="1"/>
          <p:nvPr/>
        </p:nvSpPr>
        <p:spPr>
          <a:xfrm>
            <a:off x="4102375" y="1473962"/>
            <a:ext cx="422369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Popcorn Thoughts</a:t>
            </a:r>
          </a:p>
        </p:txBody>
      </p:sp>
      <p:pic>
        <p:nvPicPr>
          <p:cNvPr id="17" name="Graphic 16" descr="Popcorn outline">
            <a:extLst>
              <a:ext uri="{FF2B5EF4-FFF2-40B4-BE49-F238E27FC236}">
                <a16:creationId xmlns:a16="http://schemas.microsoft.com/office/drawing/2014/main" id="{534D4E7E-6124-6F28-0B10-4636421F97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600141">
            <a:off x="3591282" y="1352354"/>
            <a:ext cx="720129" cy="7201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E69352-6437-D48E-C096-E09C0E90B7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86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782E369-BD50-9F1C-89BA-7A94B0D708E4}"/>
              </a:ext>
            </a:extLst>
          </p:cNvPr>
          <p:cNvSpPr/>
          <p:nvPr/>
        </p:nvSpPr>
        <p:spPr>
          <a:xfrm>
            <a:off x="486070" y="843132"/>
            <a:ext cx="11101827" cy="3220271"/>
          </a:xfrm>
          <a:prstGeom prst="rect">
            <a:avLst/>
          </a:prstGeom>
          <a:solidFill>
            <a:srgbClr val="F2C23B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E1936C-DE4B-35AE-B744-F49F371020C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Daily Action</a:t>
            </a:r>
            <a:endParaRPr lang="en-US" sz="2400" b="1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5" name="AutoShape 3" descr="Popcorn outline">
            <a:extLst>
              <a:ext uri="{FF2B5EF4-FFF2-40B4-BE49-F238E27FC236}">
                <a16:creationId xmlns:a16="http://schemas.microsoft.com/office/drawing/2014/main" id="{D94CE33F-AE3B-03C5-3C8B-8320284B9B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42438" y="11656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Popcorn outline">
            <a:extLst>
              <a:ext uri="{FF2B5EF4-FFF2-40B4-BE49-F238E27FC236}">
                <a16:creationId xmlns:a16="http://schemas.microsoft.com/office/drawing/2014/main" id="{CECEE62F-D7DD-DB41-044F-20FF161F0E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26E1A8-6E0F-4B78-C08F-DBB96351D2B4}"/>
              </a:ext>
            </a:extLst>
          </p:cNvPr>
          <p:cNvSpPr txBox="1"/>
          <p:nvPr/>
        </p:nvSpPr>
        <p:spPr>
          <a:xfrm>
            <a:off x="1423593" y="2693715"/>
            <a:ext cx="9408825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>
                <a:latin typeface="Rubik" pitchFamily="2" charset="-79"/>
                <a:cs typeface="Rubik"/>
              </a:rPr>
              <a:t>Draw or write to show how you can add more well-being into your life at school, in your community, and at home.</a:t>
            </a:r>
          </a:p>
        </p:txBody>
      </p:sp>
      <p:pic>
        <p:nvPicPr>
          <p:cNvPr id="3" name="Graphic 2" descr="Pencil outline">
            <a:extLst>
              <a:ext uri="{FF2B5EF4-FFF2-40B4-BE49-F238E27FC236}">
                <a16:creationId xmlns:a16="http://schemas.microsoft.com/office/drawing/2014/main" id="{E2981437-EE93-922A-3601-DF04FF0333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5306" y="1347494"/>
            <a:ext cx="841920" cy="841920"/>
          </a:xfrm>
          <a:prstGeom prst="rect">
            <a:avLst/>
          </a:prstGeom>
        </p:spPr>
      </p:pic>
      <p:pic>
        <p:nvPicPr>
          <p:cNvPr id="11" name="Graphic 10" descr="Lightbulb and pencil outline">
            <a:extLst>
              <a:ext uri="{FF2B5EF4-FFF2-40B4-BE49-F238E27FC236}">
                <a16:creationId xmlns:a16="http://schemas.microsoft.com/office/drawing/2014/main" id="{E9A5E1C6-E2A8-7A46-0010-1D2133C8BC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412588">
            <a:off x="2714576" y="998864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7292D3-B1B7-A7A0-DB72-E1346BB698AC}"/>
              </a:ext>
            </a:extLst>
          </p:cNvPr>
          <p:cNvSpPr txBox="1"/>
          <p:nvPr/>
        </p:nvSpPr>
        <p:spPr>
          <a:xfrm>
            <a:off x="2981072" y="1289015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06EC865-7352-99AC-872E-DD62D521A4D2}"/>
              </a:ext>
            </a:extLst>
          </p:cNvPr>
          <p:cNvCxnSpPr>
            <a:cxnSpLocks/>
          </p:cNvCxnSpPr>
          <p:nvPr/>
        </p:nvCxnSpPr>
        <p:spPr>
          <a:xfrm flipH="1">
            <a:off x="6260099" y="2095149"/>
            <a:ext cx="3046190" cy="0"/>
          </a:xfrm>
          <a:prstGeom prst="straightConnector1">
            <a:avLst/>
          </a:prstGeom>
          <a:ln w="28575">
            <a:solidFill>
              <a:srgbClr val="C5FF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yellow hands making a heart shape&#10;&#10;Description automatically generated">
            <a:extLst>
              <a:ext uri="{FF2B5EF4-FFF2-40B4-BE49-F238E27FC236}">
                <a16:creationId xmlns:a16="http://schemas.microsoft.com/office/drawing/2014/main" id="{FCDB52A4-0880-46CD-D4E5-69AAFF084E5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9"/>
          <a:stretch/>
        </p:blipFill>
        <p:spPr>
          <a:xfrm>
            <a:off x="9151630" y="4112813"/>
            <a:ext cx="3293939" cy="26806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88B3E1-660C-7D62-91FE-DF2259EA63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42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E1936C-DE4B-35AE-B744-F49F371020C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Daily Action</a:t>
            </a:r>
          </a:p>
        </p:txBody>
      </p:sp>
      <p:sp>
        <p:nvSpPr>
          <p:cNvPr id="5" name="AutoShape 3" descr="Popcorn outline">
            <a:extLst>
              <a:ext uri="{FF2B5EF4-FFF2-40B4-BE49-F238E27FC236}">
                <a16:creationId xmlns:a16="http://schemas.microsoft.com/office/drawing/2014/main" id="{D94CE33F-AE3B-03C5-3C8B-8320284B9B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42438" y="11656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Popcorn outline">
            <a:extLst>
              <a:ext uri="{FF2B5EF4-FFF2-40B4-BE49-F238E27FC236}">
                <a16:creationId xmlns:a16="http://schemas.microsoft.com/office/drawing/2014/main" id="{CECEE62F-D7DD-DB41-044F-20FF161F0E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E56815-59C9-FFB3-BDE0-9171C9347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7218"/>
            <a:ext cx="12192000" cy="56303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ADC624-F1F7-9A45-DA69-96F17A829B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55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1140A03-3811-6869-FF0D-30E652D94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4A9E2F-DC51-709A-87F9-85F2A08F4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3287" y="0"/>
            <a:ext cx="8068713" cy="6858000"/>
          </a:xfrm>
          <a:prstGeom prst="rect">
            <a:avLst/>
          </a:prstGeom>
        </p:spPr>
      </p:pic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E1936C-DE4B-35AE-B744-F49F371020C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Daily Action</a:t>
            </a:r>
          </a:p>
        </p:txBody>
      </p:sp>
      <p:sp>
        <p:nvSpPr>
          <p:cNvPr id="5" name="AutoShape 3" descr="Popcorn outline">
            <a:extLst>
              <a:ext uri="{FF2B5EF4-FFF2-40B4-BE49-F238E27FC236}">
                <a16:creationId xmlns:a16="http://schemas.microsoft.com/office/drawing/2014/main" id="{D94CE33F-AE3B-03C5-3C8B-8320284B9B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42438" y="11656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Popcorn outline">
            <a:extLst>
              <a:ext uri="{FF2B5EF4-FFF2-40B4-BE49-F238E27FC236}">
                <a16:creationId xmlns:a16="http://schemas.microsoft.com/office/drawing/2014/main" id="{CECEE62F-D7DD-DB41-044F-20FF161F0E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51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E1936C-DE4B-35AE-B744-F49F371020C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Daily Action</a:t>
            </a:r>
          </a:p>
        </p:txBody>
      </p:sp>
      <p:sp>
        <p:nvSpPr>
          <p:cNvPr id="5" name="AutoShape 3" descr="Popcorn outline">
            <a:extLst>
              <a:ext uri="{FF2B5EF4-FFF2-40B4-BE49-F238E27FC236}">
                <a16:creationId xmlns:a16="http://schemas.microsoft.com/office/drawing/2014/main" id="{D94CE33F-AE3B-03C5-3C8B-8320284B9B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42438" y="11656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Popcorn outline">
            <a:extLst>
              <a:ext uri="{FF2B5EF4-FFF2-40B4-BE49-F238E27FC236}">
                <a16:creationId xmlns:a16="http://schemas.microsoft.com/office/drawing/2014/main" id="{CECEE62F-D7DD-DB41-044F-20FF161F0E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65B19D-AEB7-BDC8-4807-75B09D05E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488" y="872159"/>
            <a:ext cx="9824224" cy="54184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B7FE94-488B-1F88-5F7D-AA679CD2DE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3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0FAF29-EDC5-0550-54E4-2878EB8E6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3185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1D24A28-0961-37C7-FB13-6B4ADA5C5EB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566" y="4436008"/>
            <a:ext cx="3026613" cy="302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71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509" y="47040"/>
            <a:ext cx="775786" cy="7757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DD21A9-DD92-2E45-01A8-8C358D2334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4166" y="1343953"/>
            <a:ext cx="6456034" cy="40669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2F1050-92ED-52D4-EEB4-2785E9D4D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446" y="336178"/>
            <a:ext cx="3779102" cy="685589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FD69769-BC7B-08E3-1474-33E850D449AC}"/>
              </a:ext>
            </a:extLst>
          </p:cNvPr>
          <p:cNvCxnSpPr/>
          <p:nvPr/>
        </p:nvCxnSpPr>
        <p:spPr>
          <a:xfrm>
            <a:off x="2401565" y="1137424"/>
            <a:ext cx="7121236" cy="0"/>
          </a:xfrm>
          <a:prstGeom prst="line">
            <a:avLst/>
          </a:prstGeom>
          <a:ln w="57150">
            <a:solidFill>
              <a:srgbClr val="F2C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6F10737-1ADC-E0E7-52EF-3D1361A5F91B}"/>
              </a:ext>
            </a:extLst>
          </p:cNvPr>
          <p:cNvCxnSpPr/>
          <p:nvPr/>
        </p:nvCxnSpPr>
        <p:spPr>
          <a:xfrm>
            <a:off x="3893634" y="5452947"/>
            <a:ext cx="4404731" cy="0"/>
          </a:xfrm>
          <a:prstGeom prst="line">
            <a:avLst/>
          </a:prstGeom>
          <a:ln w="38100">
            <a:solidFill>
              <a:srgbClr val="71FF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A293AA3-BEC7-A87B-F8B6-5C5B3629E9D5}"/>
              </a:ext>
            </a:extLst>
          </p:cNvPr>
          <p:cNvSpPr txBox="1"/>
          <p:nvPr/>
        </p:nvSpPr>
        <p:spPr>
          <a:xfrm>
            <a:off x="1947182" y="5614735"/>
            <a:ext cx="93893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>
                <a:cs typeface="Rubik"/>
              </a:rPr>
              <a:t>The Road to Resilience</a:t>
            </a:r>
          </a:p>
        </p:txBody>
      </p:sp>
    </p:spTree>
    <p:extLst>
      <p:ext uri="{BB962C8B-B14F-4D97-AF65-F5344CB8AC3E}">
        <p14:creationId xmlns:p14="http://schemas.microsoft.com/office/powerpoint/2010/main" val="1510897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1708BFD-0F0C-EDA6-B43C-C7BADCF8180F}"/>
              </a:ext>
            </a:extLst>
          </p:cNvPr>
          <p:cNvSpPr txBox="1"/>
          <p:nvPr/>
        </p:nvSpPr>
        <p:spPr>
          <a:xfrm rot="2280000">
            <a:off x="8775305" y="1017433"/>
            <a:ext cx="37100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hamberi Super Display"/>
                <a:cs typeface="Calibri"/>
              </a:rPr>
              <a:t>Balloon Breathing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Chamberi Super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5E67F-FAB8-AF61-1B47-76888F3BF6E2}"/>
              </a:ext>
            </a:extLst>
          </p:cNvPr>
          <p:cNvSpPr txBox="1"/>
          <p:nvPr/>
        </p:nvSpPr>
        <p:spPr>
          <a:xfrm>
            <a:off x="1636709" y="73567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  <a:latin typeface="Rubik" pitchFamily="2" charset="-79"/>
                <a:cs typeface="Rubik" pitchFamily="2" charset="-79"/>
              </a:rPr>
              <a:t>First,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find a comfortable seat.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C7250-ED2A-7459-4B5A-406BAD761233}"/>
              </a:ext>
            </a:extLst>
          </p:cNvPr>
          <p:cNvSpPr txBox="1"/>
          <p:nvPr/>
        </p:nvSpPr>
        <p:spPr>
          <a:xfrm>
            <a:off x="2864517" y="1219782"/>
            <a:ext cx="703831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5A002"/>
                </a:solidFill>
                <a:latin typeface="Rubik" pitchFamily="2" charset="-79"/>
                <a:cs typeface="Rubik" pitchFamily="2" charset="-79"/>
              </a:rPr>
              <a:t>Then,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close your eyes or pick a spot on the floor to focus 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F2977-4595-9C50-E33A-F0A978FAE723}"/>
              </a:ext>
            </a:extLst>
          </p:cNvPr>
          <p:cNvSpPr txBox="1"/>
          <p:nvPr/>
        </p:nvSpPr>
        <p:spPr>
          <a:xfrm>
            <a:off x="2433724" y="2944555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B0AA"/>
                </a:solidFill>
                <a:latin typeface="Rubik" pitchFamily="2" charset="-79"/>
                <a:cs typeface="Rubik" pitchFamily="2" charset="-79"/>
              </a:rPr>
              <a:t>Next,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notice what you hear around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B764F-5932-DF79-1736-C6973F37897C}"/>
              </a:ext>
            </a:extLst>
          </p:cNvPr>
          <p:cNvSpPr txBox="1"/>
          <p:nvPr/>
        </p:nvSpPr>
        <p:spPr>
          <a:xfrm>
            <a:off x="4606" y="4124083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A86ED4"/>
                </a:solidFill>
                <a:latin typeface="Rubik" pitchFamily="2" charset="-79"/>
                <a:cs typeface="Rubik" pitchFamily="2" charset="-79"/>
              </a:rPr>
              <a:t>After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you settle into your comfy spot, focus on breathing in through your nose, out through your mouth.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6FF01-44A9-5EEF-CEDE-D93A7D223D53}"/>
              </a:ext>
            </a:extLst>
          </p:cNvPr>
          <p:cNvSpPr txBox="1"/>
          <p:nvPr/>
        </p:nvSpPr>
        <p:spPr>
          <a:xfrm>
            <a:off x="-9214" y="5767185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Rubik" pitchFamily="2" charset="-79"/>
                <a:cs typeface="Rubik" pitchFamily="2" charset="-79"/>
              </a:rPr>
              <a:t>Finally,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imagine your belly is a balloon. Fill up nice and        				  round before you exhale. Do this for 2 minutes.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2B4F69-1DF0-9BBD-5DFF-D3B1BEAED030}"/>
              </a:ext>
            </a:extLst>
          </p:cNvPr>
          <p:cNvCxnSpPr/>
          <p:nvPr/>
        </p:nvCxnSpPr>
        <p:spPr>
          <a:xfrm>
            <a:off x="5613115" y="904126"/>
            <a:ext cx="77056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D52C40-E6C0-B82A-B260-D7E79FF16158}"/>
              </a:ext>
            </a:extLst>
          </p:cNvPr>
          <p:cNvCxnSpPr/>
          <p:nvPr/>
        </p:nvCxnSpPr>
        <p:spPr>
          <a:xfrm>
            <a:off x="5665567" y="2640886"/>
            <a:ext cx="77056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7012BD-9F09-E34A-D0B4-33132CFA96CD}"/>
              </a:ext>
            </a:extLst>
          </p:cNvPr>
          <p:cNvCxnSpPr/>
          <p:nvPr/>
        </p:nvCxnSpPr>
        <p:spPr>
          <a:xfrm>
            <a:off x="5665567" y="3802827"/>
            <a:ext cx="770561" cy="0"/>
          </a:xfrm>
          <a:prstGeom prst="line">
            <a:avLst/>
          </a:prstGeom>
          <a:ln w="28575">
            <a:solidFill>
              <a:srgbClr val="00C7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D5149C-F569-6CBF-09CC-F3D96891011F}"/>
              </a:ext>
            </a:extLst>
          </p:cNvPr>
          <p:cNvCxnSpPr/>
          <p:nvPr/>
        </p:nvCxnSpPr>
        <p:spPr>
          <a:xfrm>
            <a:off x="5719933" y="5527497"/>
            <a:ext cx="770561" cy="0"/>
          </a:xfrm>
          <a:prstGeom prst="line">
            <a:avLst/>
          </a:prstGeom>
          <a:ln w="28575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764B351-FD0B-4EA8-B32F-7F0B2101AA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2312DA-FFA1-8258-454C-741711BB7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37" y="240727"/>
            <a:ext cx="1425845" cy="31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94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235B0-62D7-9204-FACA-66F03C0F0157}"/>
              </a:ext>
            </a:extLst>
          </p:cNvPr>
          <p:cNvSpPr/>
          <p:nvPr/>
        </p:nvSpPr>
        <p:spPr>
          <a:xfrm>
            <a:off x="0" y="957160"/>
            <a:ext cx="12018441" cy="5343279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EB333BC0-6CB7-6EE3-AF2B-8304BD4E0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3397280" y="1082756"/>
            <a:ext cx="779612" cy="779612"/>
          </a:xfrm>
          <a:prstGeom prst="rect">
            <a:avLst/>
          </a:prstGeom>
        </p:spPr>
      </p:pic>
      <p:pic>
        <p:nvPicPr>
          <p:cNvPr id="14" name="Graphic 13" descr="Chat bubble with solid fill">
            <a:extLst>
              <a:ext uri="{FF2B5EF4-FFF2-40B4-BE49-F238E27FC236}">
                <a16:creationId xmlns:a16="http://schemas.microsoft.com/office/drawing/2014/main" id="{30D9178B-B8C4-B60D-0855-3CAFF2E0F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8523585" y="1042373"/>
            <a:ext cx="728475" cy="7284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4063736-0438-EA57-BEB4-CAC7220330AA}"/>
              </a:ext>
            </a:extLst>
          </p:cNvPr>
          <p:cNvSpPr txBox="1"/>
          <p:nvPr/>
        </p:nvSpPr>
        <p:spPr>
          <a:xfrm>
            <a:off x="3654092" y="1207408"/>
            <a:ext cx="554718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2C1FD52-2F5A-34E0-7028-A91223767031}"/>
              </a:ext>
            </a:extLst>
          </p:cNvPr>
          <p:cNvCxnSpPr/>
          <p:nvPr/>
        </p:nvCxnSpPr>
        <p:spPr>
          <a:xfrm>
            <a:off x="5666022" y="1903813"/>
            <a:ext cx="2938409" cy="0"/>
          </a:xfrm>
          <a:prstGeom prst="straightConnector1">
            <a:avLst/>
          </a:prstGeom>
          <a:ln w="38100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502AC0E-9E11-0945-8D09-C19D43B32CDD}"/>
              </a:ext>
            </a:extLst>
          </p:cNvPr>
          <p:cNvSpPr txBox="1"/>
          <p:nvPr/>
        </p:nvSpPr>
        <p:spPr>
          <a:xfrm>
            <a:off x="173559" y="1979773"/>
            <a:ext cx="121919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What is altruism?</a:t>
            </a:r>
          </a:p>
          <a:p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How is altruism different than kindness?</a:t>
            </a:r>
          </a:p>
          <a:p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How does altruism help build a caring community?</a:t>
            </a:r>
          </a:p>
          <a:p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Have you had any new experiences with empathy or compassion?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CAF1A2-0F39-ABAC-D9B7-6283F29E6E7F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Review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FF57B1-46C6-84FB-B940-1744466AFC1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73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134261" y="65429"/>
            <a:ext cx="1081327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Video Scenario</a:t>
            </a:r>
            <a:endParaRPr lang="en-US" sz="2400" b="1" i="1" dirty="0">
              <a:latin typeface="Rubik" pitchFamily="2" charset="-79"/>
              <a:cs typeface="Rubik" pitchFamily="2" charset="-79"/>
            </a:endParaRPr>
          </a:p>
        </p:txBody>
      </p:sp>
      <p:pic>
        <p:nvPicPr>
          <p:cNvPr id="3" name="Online Media 2" title="Even 135 Broken Bones Cannot Stop Him | Inspiring Speech | Sparsh Shah | Goalcast">
            <a:hlinkClick r:id="" action="ppaction://media"/>
            <a:extLst>
              <a:ext uri="{FF2B5EF4-FFF2-40B4-BE49-F238E27FC236}">
                <a16:creationId xmlns:a16="http://schemas.microsoft.com/office/drawing/2014/main" id="{679E4552-2B1B-FBC8-C436-6E7A48DA027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36981" y="997829"/>
            <a:ext cx="9918038" cy="560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2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B53D2F-9FDE-5C99-34F5-9E5F75C20CD2}"/>
              </a:ext>
            </a:extLst>
          </p:cNvPr>
          <p:cNvSpPr txBox="1"/>
          <p:nvPr/>
        </p:nvSpPr>
        <p:spPr>
          <a:xfrm>
            <a:off x="1063199" y="2605730"/>
            <a:ext cx="10251454" cy="2092881"/>
          </a:xfrm>
          <a:prstGeom prst="rect">
            <a:avLst/>
          </a:prstGeom>
          <a:solidFill>
            <a:srgbClr val="C5FFF4"/>
          </a:solidFill>
          <a:effectLst>
            <a:softEdge rad="127000"/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/>
              </a:rPr>
              <a:t>As you watched the video, what did you notice about the challenges Sparsh Shah described that he has faced?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Rubik" pitchFamily="2" charset="-79"/>
              <a:cs typeface="Rubik"/>
            </a:endParaRPr>
          </a:p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/>
              </a:rPr>
              <a:t> How did he overcome them?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431328-F779-B405-D38C-343291BB61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A57325-7494-A1B4-05F4-EBC9F541359A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Video Response</a:t>
            </a:r>
          </a:p>
        </p:txBody>
      </p:sp>
      <p:pic>
        <p:nvPicPr>
          <p:cNvPr id="8" name="Graphic 7" descr="Pencil outline">
            <a:extLst>
              <a:ext uri="{FF2B5EF4-FFF2-40B4-BE49-F238E27FC236}">
                <a16:creationId xmlns:a16="http://schemas.microsoft.com/office/drawing/2014/main" id="{6D08D1EA-5185-0B64-651F-10A08A1DF1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82282" y="1306290"/>
            <a:ext cx="841920" cy="841920"/>
          </a:xfrm>
          <a:prstGeom prst="rect">
            <a:avLst/>
          </a:prstGeom>
        </p:spPr>
      </p:pic>
      <p:pic>
        <p:nvPicPr>
          <p:cNvPr id="9" name="Graphic 8" descr="Lightbulb and pencil outline">
            <a:extLst>
              <a:ext uri="{FF2B5EF4-FFF2-40B4-BE49-F238E27FC236}">
                <a16:creationId xmlns:a16="http://schemas.microsoft.com/office/drawing/2014/main" id="{04BFDB9C-B8D9-FC9F-E1A7-5E216AC8E9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412588">
            <a:off x="2471552" y="957660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CCBEEE-5468-8309-FA19-12936D330999}"/>
              </a:ext>
            </a:extLst>
          </p:cNvPr>
          <p:cNvSpPr txBox="1"/>
          <p:nvPr/>
        </p:nvSpPr>
        <p:spPr>
          <a:xfrm>
            <a:off x="2738048" y="1247811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385428A-9985-8A23-E1D5-D1BB24ED9972}"/>
              </a:ext>
            </a:extLst>
          </p:cNvPr>
          <p:cNvCxnSpPr>
            <a:cxnSpLocks/>
          </p:cNvCxnSpPr>
          <p:nvPr/>
        </p:nvCxnSpPr>
        <p:spPr>
          <a:xfrm flipH="1">
            <a:off x="6017075" y="2053945"/>
            <a:ext cx="3046190" cy="0"/>
          </a:xfrm>
          <a:prstGeom prst="straightConnector1">
            <a:avLst/>
          </a:prstGeom>
          <a:ln w="28575">
            <a:solidFill>
              <a:srgbClr val="71FFE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696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965A9F-19F7-57D8-817D-EF3814979CCE}"/>
              </a:ext>
            </a:extLst>
          </p:cNvPr>
          <p:cNvSpPr/>
          <p:nvPr/>
        </p:nvSpPr>
        <p:spPr>
          <a:xfrm>
            <a:off x="1951463" y="1851102"/>
            <a:ext cx="8407602" cy="2485839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863A06-9BC8-2BEC-99F7-183E64E18E25}"/>
              </a:ext>
            </a:extLst>
          </p:cNvPr>
          <p:cNvSpPr txBox="1"/>
          <p:nvPr/>
        </p:nvSpPr>
        <p:spPr>
          <a:xfrm>
            <a:off x="1832935" y="2521059"/>
            <a:ext cx="85261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F8A0"/>
              </a:buClr>
            </a:pPr>
            <a:r>
              <a:rPr lang="en-US" sz="3600" dirty="0">
                <a:latin typeface="Rubik" pitchFamily="2" charset="-79"/>
                <a:cs typeface="Rubik" pitchFamily="2" charset="-79"/>
              </a:rPr>
              <a:t>Share your writing with a partner or with the class.</a:t>
            </a:r>
          </a:p>
          <a:p>
            <a:pPr>
              <a:buClr>
                <a:srgbClr val="00F8A0"/>
              </a:buClr>
            </a:pPr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82182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F7F375-1262-27EE-2D90-C5ACD3BDF46D}"/>
              </a:ext>
            </a:extLst>
          </p:cNvPr>
          <p:cNvSpPr/>
          <p:nvPr/>
        </p:nvSpPr>
        <p:spPr>
          <a:xfrm>
            <a:off x="778880" y="4009481"/>
            <a:ext cx="10634240" cy="2196253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BA8275-DCCA-A741-5802-541332582B0E}"/>
              </a:ext>
            </a:extLst>
          </p:cNvPr>
          <p:cNvSpPr txBox="1"/>
          <p:nvPr/>
        </p:nvSpPr>
        <p:spPr>
          <a:xfrm>
            <a:off x="2864037" y="4102143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EFB0F00F-7274-11C1-7701-2436B2F0F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1771">
            <a:off x="3212560" y="4037681"/>
            <a:ext cx="530452" cy="530452"/>
          </a:xfrm>
          <a:prstGeom prst="rect">
            <a:avLst/>
          </a:prstGeom>
        </p:spPr>
      </p:pic>
      <p:pic>
        <p:nvPicPr>
          <p:cNvPr id="15" name="Graphic 14" descr="Chat bubble with solid fill">
            <a:extLst>
              <a:ext uri="{FF2B5EF4-FFF2-40B4-BE49-F238E27FC236}">
                <a16:creationId xmlns:a16="http://schemas.microsoft.com/office/drawing/2014/main" id="{45689659-C009-9BDE-6436-D0CF8F050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45262">
            <a:off x="8587232" y="4076362"/>
            <a:ext cx="535108" cy="53510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AA2CED-B0A3-C097-163D-BAD14BD8EE50}"/>
              </a:ext>
            </a:extLst>
          </p:cNvPr>
          <p:cNvCxnSpPr/>
          <p:nvPr/>
        </p:nvCxnSpPr>
        <p:spPr>
          <a:xfrm>
            <a:off x="5729046" y="4863532"/>
            <a:ext cx="2938409" cy="0"/>
          </a:xfrm>
          <a:prstGeom prst="straightConnector1">
            <a:avLst/>
          </a:prstGeom>
          <a:ln w="28575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D67EF8B-2DA2-F693-300E-36EC2957F208}"/>
              </a:ext>
            </a:extLst>
          </p:cNvPr>
          <p:cNvSpPr txBox="1"/>
          <p:nvPr/>
        </p:nvSpPr>
        <p:spPr>
          <a:xfrm>
            <a:off x="119776" y="2788033"/>
            <a:ext cx="11743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Rubik" pitchFamily="2" charset="-79"/>
                <a:cs typeface="Rubik" pitchFamily="2" charset="-79"/>
              </a:rPr>
              <a:t>noun</a:t>
            </a: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b="1" dirty="0">
                <a:latin typeface="Rubik" pitchFamily="2" charset="-79"/>
                <a:cs typeface="Rubik" pitchFamily="2" charset="-79"/>
              </a:rPr>
              <a:t>Definition: </a:t>
            </a:r>
            <a:r>
              <a:rPr lang="en-US" sz="2400" dirty="0">
                <a:latin typeface="Rubik" pitchFamily="2" charset="-79"/>
                <a:cs typeface="Rubik" pitchFamily="2" charset="-79"/>
              </a:rPr>
              <a:t>trying our best, even when things are difficult. Doing well in life despite adversity.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3249F8-77CB-3E83-768D-4E0CDFF35A23}"/>
              </a:ext>
            </a:extLst>
          </p:cNvPr>
          <p:cNvSpPr txBox="1"/>
          <p:nvPr/>
        </p:nvSpPr>
        <p:spPr>
          <a:xfrm>
            <a:off x="1038443" y="4896844"/>
            <a:ext cx="10406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ubik" pitchFamily="2" charset="-79"/>
                <a:cs typeface="Rubik" pitchFamily="2" charset="-79"/>
              </a:rPr>
              <a:t>Use your drawing/writing to use the word resilience or resilient in a sentence.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EF3183-83B2-1A41-970B-C2C2B27687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526520-6C44-B1EE-AC3C-794675893775}"/>
              </a:ext>
            </a:extLst>
          </p:cNvPr>
          <p:cNvSpPr txBox="1"/>
          <p:nvPr/>
        </p:nvSpPr>
        <p:spPr>
          <a:xfrm>
            <a:off x="0" y="5284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What is “Resilience”?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626AB6-470E-C6FA-F09E-C795638C9A1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b="53319"/>
          <a:stretch/>
        </p:blipFill>
        <p:spPr>
          <a:xfrm>
            <a:off x="119776" y="925153"/>
            <a:ext cx="6851753" cy="11543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E83AEC-74A8-3783-B47B-32C184185C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69705" r="45256" b="2246"/>
          <a:stretch/>
        </p:blipFill>
        <p:spPr>
          <a:xfrm>
            <a:off x="143371" y="2117032"/>
            <a:ext cx="2915464" cy="53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83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5200</TotalTime>
  <Words>985</Words>
  <Application>Microsoft Office PowerPoint</Application>
  <PresentationFormat>Widescreen</PresentationFormat>
  <Paragraphs>144</Paragraphs>
  <Slides>27</Slides>
  <Notes>16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Cowgill</dc:creator>
  <cp:lastModifiedBy>Sarah Mathay-Zurbuchen</cp:lastModifiedBy>
  <cp:revision>70</cp:revision>
  <dcterms:created xsi:type="dcterms:W3CDTF">2022-12-19T16:28:41Z</dcterms:created>
  <dcterms:modified xsi:type="dcterms:W3CDTF">2024-04-29T16:53:38Z</dcterms:modified>
</cp:coreProperties>
</file>