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636" r:id="rId2"/>
    <p:sldId id="3637" r:id="rId3"/>
    <p:sldId id="3638" r:id="rId4"/>
    <p:sldId id="3687" r:id="rId5"/>
    <p:sldId id="3570" r:id="rId6"/>
    <p:sldId id="3651" r:id="rId7"/>
    <p:sldId id="3688" r:id="rId8"/>
    <p:sldId id="3689" r:id="rId9"/>
    <p:sldId id="3690" r:id="rId10"/>
    <p:sldId id="3691" r:id="rId11"/>
    <p:sldId id="3639" r:id="rId12"/>
    <p:sldId id="3692" r:id="rId13"/>
    <p:sldId id="3693" r:id="rId14"/>
    <p:sldId id="3694" r:id="rId15"/>
    <p:sldId id="3695" r:id="rId16"/>
    <p:sldId id="3696" r:id="rId17"/>
    <p:sldId id="3697" r:id="rId18"/>
    <p:sldId id="3698" r:id="rId19"/>
    <p:sldId id="3699" r:id="rId20"/>
    <p:sldId id="3700" r:id="rId21"/>
    <p:sldId id="3648" r:id="rId22"/>
    <p:sldId id="3658" r:id="rId23"/>
    <p:sldId id="3649" r:id="rId24"/>
    <p:sldId id="3701" r:id="rId25"/>
    <p:sldId id="3702" r:id="rId26"/>
    <p:sldId id="3703" r:id="rId27"/>
    <p:sldId id="3704" r:id="rId28"/>
    <p:sldId id="3656" r:id="rId29"/>
    <p:sldId id="3705" r:id="rId30"/>
    <p:sldId id="3706" r:id="rId31"/>
    <p:sldId id="3709" r:id="rId32"/>
    <p:sldId id="3707" r:id="rId33"/>
    <p:sldId id="3708" r:id="rId34"/>
    <p:sldId id="36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2E5ADB-2CE6-C63E-5DD4-1F4C9499C215}" name="Sarah Mathay-Zurbuchen" initials="SM" userId="S::sarah.zurbuchen@legacyplus.org::a0966b8d-04bd-4860-bb4d-075ca6c0d2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23B"/>
    <a:srgbClr val="C5FFF4"/>
    <a:srgbClr val="71FFE4"/>
    <a:srgbClr val="00F8A0"/>
    <a:srgbClr val="FF8FD2"/>
    <a:srgbClr val="F0F0F0"/>
    <a:srgbClr val="FFE706"/>
    <a:srgbClr val="F5CF65"/>
    <a:srgbClr val="FAE8B4"/>
    <a:srgbClr val="F6D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55B2D-43E8-44F0-B58D-BDF00FD92FF0}" v="54" dt="2023-11-13T18:48:49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0887" autoAdjust="0"/>
  </p:normalViewPr>
  <p:slideViewPr>
    <p:cSldViewPr snapToGrid="0">
      <p:cViewPr varScale="1">
        <p:scale>
          <a:sx n="58" d="100"/>
          <a:sy n="58" d="100"/>
        </p:scale>
        <p:origin x="10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8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6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2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08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5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8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8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05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45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Let your students be creative here! They can draw, paint, build with </a:t>
            </a:r>
            <a:r>
              <a:rPr lang="en-US" dirty="0" err="1"/>
              <a:t>Play-doh</a:t>
            </a:r>
            <a:r>
              <a:rPr lang="en-US" dirty="0"/>
              <a:t>, or write- whatever you would like to offer them to be able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note: Let your students be creative here! They can draw, paint, build with </a:t>
            </a:r>
            <a:r>
              <a:rPr lang="en-US" dirty="0" err="1"/>
              <a:t>Play-doh</a:t>
            </a:r>
            <a:r>
              <a:rPr lang="en-US" dirty="0"/>
              <a:t>, or write- whatever you would like to offer them to be able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9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9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FJ0ijW--cY?feature=oembed" TargetMode="Externa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VW9QOIeqQg?feature=oembed" TargetMode="Externa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TYvJh5Cwvw?feature=oembed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2" Type="http://schemas.openxmlformats.org/officeDocument/2006/relationships/video" Target="https://www.youtube.com/embed/JMd1CcGZYwU?feature=oembed" TargetMode="External"/><Relationship Id="rId1" Type="http://schemas.openxmlformats.org/officeDocument/2006/relationships/video" Target="https://www.youtube.com/embed/_sokh9e2WGc?feature=oembed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ahoot.com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Hv6vTKD6lg?feature=oembed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0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16535-0F30-0952-830A-89DB9A875E2F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2DDC3-16E1-7039-FE2C-F3DEE55BF78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91" y="12247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6F4058-B23D-AFB8-B5BF-01928FA63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628" y="280089"/>
            <a:ext cx="4036741" cy="4605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5C0763-C5A8-1C37-E31F-3A779403B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060" y="6427024"/>
            <a:ext cx="7069873" cy="195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B98D5-7254-0B58-BEC1-ACC50D9A7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571" y="998816"/>
            <a:ext cx="8130144" cy="2060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5F7F09-A335-C463-B401-137345E189F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2C23B"/>
              </a:clrFrom>
              <a:clrTo>
                <a:srgbClr val="F2C23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075" y="3373239"/>
            <a:ext cx="3543135" cy="4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2D1587-B41B-B38A-EC7F-10471F298F56}"/>
              </a:ext>
            </a:extLst>
          </p:cNvPr>
          <p:cNvSpPr txBox="1"/>
          <p:nvPr/>
        </p:nvSpPr>
        <p:spPr>
          <a:xfrm>
            <a:off x="4138318" y="838478"/>
            <a:ext cx="756761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Share Out!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109663" y="1669475"/>
            <a:ext cx="9972674" cy="4401205"/>
          </a:xfrm>
          <a:prstGeom prst="rect">
            <a:avLst/>
          </a:prstGeom>
          <a:solidFill>
            <a:srgbClr val="C5FFF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Rubik" pitchFamily="2" charset="-79"/>
                <a:cs typeface="Rubik"/>
              </a:rPr>
              <a:t>What are your thoughts on gratitude?</a:t>
            </a:r>
          </a:p>
          <a:p>
            <a:pPr algn="ctr"/>
            <a:endParaRPr lang="en-US" sz="4000" dirty="0">
              <a:latin typeface="Rubik" pitchFamily="2" charset="-79"/>
              <a:cs typeface="Rubik"/>
            </a:endParaRPr>
          </a:p>
          <a:p>
            <a:pPr algn="ctr"/>
            <a:r>
              <a:rPr lang="en-US" sz="4000" dirty="0">
                <a:latin typeface="Rubik" pitchFamily="2" charset="-79"/>
                <a:cs typeface="Rubik"/>
              </a:rPr>
              <a:t>Who do you show gratitude to?</a:t>
            </a:r>
          </a:p>
          <a:p>
            <a:pPr algn="ctr"/>
            <a:endParaRPr lang="en-US" sz="4000" dirty="0">
              <a:latin typeface="Rubik" pitchFamily="2" charset="-79"/>
              <a:cs typeface="Rubik"/>
            </a:endParaRPr>
          </a:p>
          <a:p>
            <a:pPr algn="ctr"/>
            <a:r>
              <a:rPr lang="en-US" sz="4000" dirty="0">
                <a:latin typeface="Rubik" pitchFamily="2" charset="-79"/>
                <a:cs typeface="Rubik"/>
              </a:rPr>
              <a:t>When do you show gratitude?</a:t>
            </a:r>
          </a:p>
          <a:p>
            <a:pPr algn="ctr"/>
            <a:endParaRPr lang="en-US" sz="4000" dirty="0">
              <a:latin typeface="Rubik" pitchFamily="2" charset="-79"/>
              <a:cs typeface="Rubik"/>
            </a:endParaRPr>
          </a:p>
          <a:p>
            <a:pPr algn="ctr"/>
            <a:r>
              <a:rPr lang="en-US" sz="4000" dirty="0">
                <a:latin typeface="Rubik" pitchFamily="2" charset="-79"/>
                <a:cs typeface="Rubik"/>
              </a:rPr>
              <a:t>How does it feel to be grateful?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A517AA-ACA6-F385-43E4-4FB6CE8BE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FC47DF-3BAE-54C7-4AD0-470EBDEE947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Thoughts About Gratitude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8AC369-7C45-04CE-FB31-34BE85FBB93D}"/>
              </a:ext>
            </a:extLst>
          </p:cNvPr>
          <p:cNvSpPr/>
          <p:nvPr/>
        </p:nvSpPr>
        <p:spPr>
          <a:xfrm rot="694028">
            <a:off x="10810634" y="4581491"/>
            <a:ext cx="413966" cy="8335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312D07-014E-F6E9-983D-5A5B3126131B}"/>
              </a:ext>
            </a:extLst>
          </p:cNvPr>
          <p:cNvSpPr/>
          <p:nvPr/>
        </p:nvSpPr>
        <p:spPr>
          <a:xfrm>
            <a:off x="10469359" y="5801554"/>
            <a:ext cx="350875" cy="435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C1376-A060-F09B-6EE0-9575300087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5030" y="4491866"/>
            <a:ext cx="1754613" cy="192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125128" y="5547124"/>
            <a:ext cx="11819824" cy="125562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339975" y="5665959"/>
            <a:ext cx="11611276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What does Dorothy say to the Tinman, Lion, and Scarecrow?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How are Dorothy’s words an expression of gratitude?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Why is being thankful so powerful for the person who expresses it and for those who receive it?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750067" y="5049535"/>
            <a:ext cx="66918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#1</a:t>
            </a:r>
          </a:p>
        </p:txBody>
      </p:sp>
      <p:pic>
        <p:nvPicPr>
          <p:cNvPr id="3" name="Graphic 2" descr="Popcorn outline">
            <a:extLst>
              <a:ext uri="{FF2B5EF4-FFF2-40B4-BE49-F238E27FC236}">
                <a16:creationId xmlns:a16="http://schemas.microsoft.com/office/drawing/2014/main" id="{F33D747B-E238-959D-8EC2-16ABCA797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00141">
            <a:off x="4126853" y="4951499"/>
            <a:ext cx="527711" cy="527711"/>
          </a:xfrm>
          <a:prstGeom prst="rect">
            <a:avLst/>
          </a:prstGeom>
        </p:spPr>
      </p:pic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9C3B2749-9BC6-C076-130B-18EDFA94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9818" flipH="1" flipV="1">
            <a:off x="7962390" y="5160921"/>
            <a:ext cx="110888" cy="1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E2FB06C-3B4D-1A8D-C9FB-CDA051E5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2011" flipH="1" flipV="1">
            <a:off x="7579498" y="5141048"/>
            <a:ext cx="182279" cy="23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1B09F83-945F-BF9F-6144-7C15CE70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8797" flipH="1" flipV="1">
            <a:off x="4005135" y="5016396"/>
            <a:ext cx="114269" cy="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4D02CBB0-B317-E2D8-6EA3-E16D12F2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620" flipH="1" flipV="1">
            <a:off x="7788213" y="5075532"/>
            <a:ext cx="131160" cy="1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title="Dorothy Departs | Now I Know I've Got A Heart, 'Cause It's Breaking...">
            <a:hlinkClick r:id="" action="ppaction://media"/>
            <a:extLst>
              <a:ext uri="{FF2B5EF4-FFF2-40B4-BE49-F238E27FC236}">
                <a16:creationId xmlns:a16="http://schemas.microsoft.com/office/drawing/2014/main" id="{818DD4FF-D8F6-57C2-21CA-61216A1474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234088" y="773934"/>
            <a:ext cx="5573028" cy="41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142774" y="5535359"/>
            <a:ext cx="11819824" cy="132264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228463" y="5768178"/>
            <a:ext cx="1161127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Why might we feel sad when we think about “things” not being permanent?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As the characters sang their song, what were they individually grateful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How does gratitude put us and our life in perspective that allows us to overcome change and challenges?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Rubik" pitchFamily="2" charset="-79"/>
              <a:cs typeface="Rubi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564213" y="5077413"/>
            <a:ext cx="66918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#2</a:t>
            </a:r>
          </a:p>
        </p:txBody>
      </p:sp>
      <p:pic>
        <p:nvPicPr>
          <p:cNvPr id="3" name="Graphic 2" descr="Popcorn outline">
            <a:extLst>
              <a:ext uri="{FF2B5EF4-FFF2-40B4-BE49-F238E27FC236}">
                <a16:creationId xmlns:a16="http://schemas.microsoft.com/office/drawing/2014/main" id="{F33D747B-E238-959D-8EC2-16ABCA797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00141">
            <a:off x="3996755" y="4951499"/>
            <a:ext cx="527711" cy="527711"/>
          </a:xfrm>
          <a:prstGeom prst="rect">
            <a:avLst/>
          </a:prstGeom>
        </p:spPr>
      </p:pic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9C3B2749-9BC6-C076-130B-18EDFA94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9818" flipH="1" flipV="1">
            <a:off x="7962390" y="5160921"/>
            <a:ext cx="110888" cy="1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E2FB06C-3B4D-1A8D-C9FB-CDA051E5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2011" flipH="1" flipV="1">
            <a:off x="7579498" y="5141048"/>
            <a:ext cx="182279" cy="23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1B09F83-945F-BF9F-6144-7C15CE70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8797" flipH="1" flipV="1">
            <a:off x="3958672" y="5007103"/>
            <a:ext cx="114269" cy="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4D02CBB0-B317-E2D8-6EA3-E16D12F2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620" flipH="1" flipV="1">
            <a:off x="7788213" y="5075532"/>
            <a:ext cx="131160" cy="1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nline Media 6" title="Some Things Never Change (From &quot;Frozen 2&quot;/Sing-Along)">
            <a:hlinkClick r:id="" action="ppaction://media"/>
            <a:extLst>
              <a:ext uri="{FF2B5EF4-FFF2-40B4-BE49-F238E27FC236}">
                <a16:creationId xmlns:a16="http://schemas.microsoft.com/office/drawing/2014/main" id="{EE6C9A79-2E9F-6EBC-8CC5-0A45011201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439566" y="789317"/>
            <a:ext cx="7272325" cy="410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be a gratitude detective and notice examples of gratitude.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My Gratitude Jar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Kristin Wiens </a:t>
            </a:r>
            <a:r>
              <a:rPr lang="en-US" sz="1400" dirty="0">
                <a:latin typeface="Rubik" pitchFamily="2" charset="-79"/>
                <a:cs typeface="Rubik" pitchFamily="2" charset="-79"/>
              </a:rPr>
              <a:t>(3&amp;4 grade option)</a:t>
            </a:r>
          </a:p>
        </p:txBody>
      </p:sp>
      <p:pic>
        <p:nvPicPr>
          <p:cNvPr id="3" name="Online Media 2" title="Long Story Shortz - My Gratitude Jar - Written and Narrated by Kristin Wiens">
            <a:hlinkClick r:id="" action="ppaction://media"/>
            <a:extLst>
              <a:ext uri="{FF2B5EF4-FFF2-40B4-BE49-F238E27FC236}">
                <a16:creationId xmlns:a16="http://schemas.microsoft.com/office/drawing/2014/main" id="{C9DA0475-9C36-F5C0-BACF-09C56D9EE2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98530" y="1365749"/>
            <a:ext cx="9394940" cy="53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My Gratitude Jar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Kristin Wiens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400" dirty="0">
                <a:latin typeface="Rubik" pitchFamily="2" charset="-79"/>
                <a:cs typeface="Rubik" pitchFamily="2" charset="-79"/>
              </a:rPr>
              <a:t>(3&amp;4 grade option)</a:t>
            </a:r>
            <a:endParaRPr lang="en-US" sz="1400" b="1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A3913-064A-06CB-AA54-9479B9431B32}"/>
              </a:ext>
            </a:extLst>
          </p:cNvPr>
          <p:cNvSpPr txBox="1"/>
          <p:nvPr/>
        </p:nvSpPr>
        <p:spPr>
          <a:xfrm>
            <a:off x="1109663" y="2286164"/>
            <a:ext cx="9972674" cy="1323439"/>
          </a:xfrm>
          <a:prstGeom prst="rect">
            <a:avLst/>
          </a:prstGeom>
          <a:solidFill>
            <a:srgbClr val="C5FFF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/>
              </a:rPr>
              <a:t>Did you see any examples of gratitude in the story?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911EE-BBBA-CF44-2F53-1C531DDA800C}"/>
              </a:ext>
            </a:extLst>
          </p:cNvPr>
          <p:cNvSpPr txBox="1"/>
          <p:nvPr/>
        </p:nvSpPr>
        <p:spPr>
          <a:xfrm>
            <a:off x="3306876" y="1127984"/>
            <a:ext cx="997267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Reading Response</a:t>
            </a:r>
          </a:p>
        </p:txBody>
      </p:sp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8320E78F-142E-B2AB-E6B8-73B14453F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75677">
            <a:off x="2631125" y="1177144"/>
            <a:ext cx="751371" cy="751371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A4D17B5F-33CD-6137-CEE4-BF6A544D9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45262">
            <a:off x="8658599" y="1194723"/>
            <a:ext cx="535108" cy="5351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ABBCE9-6F15-0474-6AA5-F6CFBBB630A5}"/>
              </a:ext>
            </a:extLst>
          </p:cNvPr>
          <p:cNvCxnSpPr/>
          <p:nvPr/>
        </p:nvCxnSpPr>
        <p:spPr>
          <a:xfrm>
            <a:off x="5703786" y="1865266"/>
            <a:ext cx="2938409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99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The Science of Gratitude </a:t>
            </a:r>
            <a:r>
              <a:rPr lang="en-US" sz="1400" dirty="0">
                <a:latin typeface="Rubik" pitchFamily="2" charset="-79"/>
                <a:cs typeface="Rubik" pitchFamily="2" charset="-79"/>
              </a:rPr>
              <a:t>(5+ grade option)</a:t>
            </a:r>
          </a:p>
        </p:txBody>
      </p:sp>
      <p:pic>
        <p:nvPicPr>
          <p:cNvPr id="3" name="Online Media 2" title="The Amazing Effects of Gratitude">
            <a:hlinkClick r:id="" action="ppaction://media"/>
            <a:extLst>
              <a:ext uri="{FF2B5EF4-FFF2-40B4-BE49-F238E27FC236}">
                <a16:creationId xmlns:a16="http://schemas.microsoft.com/office/drawing/2014/main" id="{B5D223BF-9E41-CB0A-5ED7-FB618C263D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78055" y="1508292"/>
            <a:ext cx="5203525" cy="2939991"/>
          </a:xfrm>
          <a:prstGeom prst="rect">
            <a:avLst/>
          </a:prstGeom>
        </p:spPr>
      </p:pic>
      <p:pic>
        <p:nvPicPr>
          <p:cNvPr id="6" name="Online Media 5" title="The Science of Gratitude">
            <a:hlinkClick r:id="" action="ppaction://media"/>
            <a:extLst>
              <a:ext uri="{FF2B5EF4-FFF2-40B4-BE49-F238E27FC236}">
                <a16:creationId xmlns:a16="http://schemas.microsoft.com/office/drawing/2014/main" id="{A65C9B98-AD54-345B-B1FA-C3B8A0C7F02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510421" y="1508292"/>
            <a:ext cx="5203525" cy="2939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909C7B-F047-CCC4-F771-1BBA1E4469BD}"/>
              </a:ext>
            </a:extLst>
          </p:cNvPr>
          <p:cNvSpPr txBox="1"/>
          <p:nvPr/>
        </p:nvSpPr>
        <p:spPr>
          <a:xfrm>
            <a:off x="699425" y="4448283"/>
            <a:ext cx="6174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Rubik" pitchFamily="2" charset="-79"/>
                <a:cs typeface="Rubik" pitchFamily="2" charset="-79"/>
              </a:rPr>
              <a:t>“The Amazing Effects of Gratitude,” TED-Ed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AAF42-79AD-4430-B153-B073C714FC29}"/>
              </a:ext>
            </a:extLst>
          </p:cNvPr>
          <p:cNvSpPr txBox="1"/>
          <p:nvPr/>
        </p:nvSpPr>
        <p:spPr>
          <a:xfrm>
            <a:off x="6510421" y="4448283"/>
            <a:ext cx="6174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“The Science of Gratitude,” Tremendousness </a:t>
            </a:r>
          </a:p>
        </p:txBody>
      </p:sp>
    </p:spTree>
    <p:extLst>
      <p:ext uri="{BB962C8B-B14F-4D97-AF65-F5344CB8AC3E}">
        <p14:creationId xmlns:p14="http://schemas.microsoft.com/office/powerpoint/2010/main" val="29182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1241961" y="1014337"/>
            <a:ext cx="12191999" cy="493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Scientists have proven that gratitude can help us…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Feel happier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Sleep better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Feel more connected to people and our community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Feel better when we’re sad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Be kinder and help others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Have healthier bodies (immune system)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EE810-1252-B63E-FB73-23F5911D2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9" y="4742339"/>
            <a:ext cx="1166132" cy="2115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FFA9BE-206D-5E35-ADBE-E557ADAFE09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The Science of Gratitude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C823A-0FF2-254E-D66F-AFDEC3D5C8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7F375-1262-27EE-2D90-C5ACD3BDF46D}"/>
              </a:ext>
            </a:extLst>
          </p:cNvPr>
          <p:cNvSpPr/>
          <p:nvPr/>
        </p:nvSpPr>
        <p:spPr>
          <a:xfrm>
            <a:off x="778880" y="956611"/>
            <a:ext cx="10634240" cy="5068804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4128622" y="1378307"/>
            <a:ext cx="39347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750579" y="1317541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871919" y="1369527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018933" y="1876193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1006816" y="2158923"/>
            <a:ext cx="1040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Where there any research findings that surprised you?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Do you see any links between your experience with gratitude and the science of gratitude?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Do you think it is worthwhile to practice gratitude? Why or why not?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Gratitude Discussion</a:t>
            </a:r>
          </a:p>
        </p:txBody>
      </p:sp>
    </p:spTree>
    <p:extLst>
      <p:ext uri="{BB962C8B-B14F-4D97-AF65-F5344CB8AC3E}">
        <p14:creationId xmlns:p14="http://schemas.microsoft.com/office/powerpoint/2010/main" val="343342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7F375-1262-27EE-2D90-C5ACD3BDF46D}"/>
              </a:ext>
            </a:extLst>
          </p:cNvPr>
          <p:cNvSpPr/>
          <p:nvPr/>
        </p:nvSpPr>
        <p:spPr>
          <a:xfrm>
            <a:off x="874573" y="1595776"/>
            <a:ext cx="10634240" cy="3689814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1523856" y="1917189"/>
            <a:ext cx="9335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As you see or feel gratitude over the next few days, write those moments down in your journal.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Think of yourself as a detective searching for people, things, and moments you’re grateful for!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98177" y="64734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Gratitude Journaling</a:t>
            </a:r>
          </a:p>
        </p:txBody>
      </p:sp>
    </p:spTree>
    <p:extLst>
      <p:ext uri="{BB962C8B-B14F-4D97-AF65-F5344CB8AC3E}">
        <p14:creationId xmlns:p14="http://schemas.microsoft.com/office/powerpoint/2010/main" val="242630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109662" y="2134646"/>
            <a:ext cx="9972674" cy="3477875"/>
          </a:xfrm>
          <a:prstGeom prst="rect">
            <a:avLst/>
          </a:prstGeom>
          <a:solidFill>
            <a:srgbClr val="C5FFF4"/>
          </a:solidFill>
          <a:effectLst>
            <a:softEdge rad="1270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57325-7494-A1B4-05F4-EBC9F541359A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Gratitude Reflection</a:t>
            </a:r>
          </a:p>
        </p:txBody>
      </p:sp>
      <p:pic>
        <p:nvPicPr>
          <p:cNvPr id="6" name="Graphic 5" descr="Pencil outline">
            <a:extLst>
              <a:ext uri="{FF2B5EF4-FFF2-40B4-BE49-F238E27FC236}">
                <a16:creationId xmlns:a16="http://schemas.microsoft.com/office/drawing/2014/main" id="{B0451995-9C1D-444B-0227-7E83C55FC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4302" y="1256033"/>
            <a:ext cx="841920" cy="841920"/>
          </a:xfrm>
          <a:prstGeom prst="rect">
            <a:avLst/>
          </a:prstGeom>
        </p:spPr>
      </p:pic>
      <p:pic>
        <p:nvPicPr>
          <p:cNvPr id="7" name="Graphic 6" descr="Lightbulb and pencil outline">
            <a:extLst>
              <a:ext uri="{FF2B5EF4-FFF2-40B4-BE49-F238E27FC236}">
                <a16:creationId xmlns:a16="http://schemas.microsoft.com/office/drawing/2014/main" id="{2A094F07-891D-BE36-F9E4-B3C8C587D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483572" y="90740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EBA0B-DF78-D938-D9A2-63515F72895E}"/>
              </a:ext>
            </a:extLst>
          </p:cNvPr>
          <p:cNvSpPr txBox="1"/>
          <p:nvPr/>
        </p:nvSpPr>
        <p:spPr>
          <a:xfrm>
            <a:off x="2750068" y="11975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03103B-0CC3-BEC0-6C41-CA60F3E37878}"/>
              </a:ext>
            </a:extLst>
          </p:cNvPr>
          <p:cNvCxnSpPr>
            <a:cxnSpLocks/>
          </p:cNvCxnSpPr>
          <p:nvPr/>
        </p:nvCxnSpPr>
        <p:spPr>
          <a:xfrm flipH="1">
            <a:off x="6029095" y="2003688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E107B4-B2E0-8673-5E82-EAFB04448585}"/>
              </a:ext>
            </a:extLst>
          </p:cNvPr>
          <p:cNvSpPr txBox="1"/>
          <p:nvPr/>
        </p:nvSpPr>
        <p:spPr>
          <a:xfrm>
            <a:off x="2467422" y="2679397"/>
            <a:ext cx="75245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Write one or two things that were new for you today or if anything surprised you.</a:t>
            </a:r>
          </a:p>
          <a:p>
            <a:pPr algn="ctr"/>
            <a:endParaRPr lang="en-US" sz="2800" dirty="0">
              <a:latin typeface="Rubik" pitchFamily="2" charset="-79"/>
              <a:cs typeface="Rubik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Write some ideas of where you can look for gratitude over the next few days.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5D22AB-422A-97E1-1CB1-A2D23989C0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984E84-2277-09AD-9C3B-437F9845D65F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38" y="409340"/>
            <a:ext cx="775786" cy="775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79" y="1581546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9A8BCE-DEA4-0807-020A-917968098779}"/>
              </a:ext>
            </a:extLst>
          </p:cNvPr>
          <p:cNvCxnSpPr/>
          <p:nvPr/>
        </p:nvCxnSpPr>
        <p:spPr>
          <a:xfrm>
            <a:off x="827039" y="236586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4D815C-0035-42A3-F17D-D5551C57118E}"/>
              </a:ext>
            </a:extLst>
          </p:cNvPr>
          <p:cNvCxnSpPr/>
          <p:nvPr/>
        </p:nvCxnSpPr>
        <p:spPr>
          <a:xfrm>
            <a:off x="8270953" y="2414808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C918D1-E72F-207D-A309-86EBB6DAAF64}"/>
              </a:ext>
            </a:extLst>
          </p:cNvPr>
          <p:cNvCxnSpPr/>
          <p:nvPr/>
        </p:nvCxnSpPr>
        <p:spPr>
          <a:xfrm>
            <a:off x="4783931" y="506936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163151-259A-D790-2D0A-FE6BA0004BBF}"/>
              </a:ext>
            </a:extLst>
          </p:cNvPr>
          <p:cNvSpPr txBox="1"/>
          <p:nvPr/>
        </p:nvSpPr>
        <p:spPr>
          <a:xfrm>
            <a:off x="-53206" y="2424577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3-20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gratitude?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Noticing gratitude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Gratitude and well-being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40FEE-28F8-8B2F-C0CE-FD1D12A2DD5E}"/>
              </a:ext>
            </a:extLst>
          </p:cNvPr>
          <p:cNvSpPr txBox="1"/>
          <p:nvPr/>
        </p:nvSpPr>
        <p:spPr>
          <a:xfrm>
            <a:off x="234912" y="1953883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5: The Road to Gratitude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4A51A-E0D4-5877-5D5C-D1AF8CF40F1C}"/>
              </a:ext>
            </a:extLst>
          </p:cNvPr>
          <p:cNvSpPr txBox="1"/>
          <p:nvPr/>
        </p:nvSpPr>
        <p:spPr>
          <a:xfrm>
            <a:off x="3705137" y="5175636"/>
            <a:ext cx="4922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28-33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 walk down memory lane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Gratitude reflection and continuing gratitude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CD67A3-90C7-442E-47B7-076C885A0985}"/>
              </a:ext>
            </a:extLst>
          </p:cNvPr>
          <p:cNvSpPr txBox="1"/>
          <p:nvPr/>
        </p:nvSpPr>
        <p:spPr>
          <a:xfrm>
            <a:off x="3616491" y="4361477"/>
            <a:ext cx="51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Lesson 7: </a:t>
            </a:r>
          </a:p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Reflecting and Celebrating Gratitude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5721F1-5E64-17B5-4AFC-186EEE54C6C2}"/>
              </a:ext>
            </a:extLst>
          </p:cNvPr>
          <p:cNvSpPr txBox="1"/>
          <p:nvPr/>
        </p:nvSpPr>
        <p:spPr>
          <a:xfrm>
            <a:off x="7708034" y="2475833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21-27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Gratitude review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Who are we grateful for?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How can we express gratitude?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82F53C-AC1F-73AB-3F7D-EF8FCC580A4E}"/>
              </a:ext>
            </a:extLst>
          </p:cNvPr>
          <p:cNvSpPr txBox="1"/>
          <p:nvPr/>
        </p:nvSpPr>
        <p:spPr>
          <a:xfrm>
            <a:off x="7705632" y="1958881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6: Expressing Gratitude</a:t>
            </a:r>
          </a:p>
        </p:txBody>
      </p:sp>
    </p:spTree>
    <p:extLst>
      <p:ext uri="{BB962C8B-B14F-4D97-AF65-F5344CB8AC3E}">
        <p14:creationId xmlns:p14="http://schemas.microsoft.com/office/powerpoint/2010/main" val="317543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803BCF-412A-DDFB-574A-89CFB4548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24" y="0"/>
            <a:ext cx="3163786" cy="1088442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EC2ADC6-0F2E-3283-ADA6-198561700F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29B551-34D1-3A72-707E-5021800F3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FFFF3"/>
              </a:clrFrom>
              <a:clrTo>
                <a:srgbClr val="BFFF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2764" y="513512"/>
            <a:ext cx="3306821" cy="399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AC626E-D522-2737-291F-E9D1BF265E33}"/>
              </a:ext>
            </a:extLst>
          </p:cNvPr>
          <p:cNvSpPr txBox="1"/>
          <p:nvPr/>
        </p:nvSpPr>
        <p:spPr>
          <a:xfrm>
            <a:off x="180924" y="1192993"/>
            <a:ext cx="11764308" cy="548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Ask your class these questions in trivia game style, or create a gratitude </a:t>
            </a:r>
            <a:r>
              <a:rPr lang="en-US" sz="2800" b="1" dirty="0">
                <a:latin typeface="Rubik" pitchFamily="2" charset="-79"/>
                <a:cs typeface="Rubik" pitchFamily="2" charset="-79"/>
                <a:hlinkClick r:id="rId6"/>
              </a:rPr>
              <a:t>Kahoot</a:t>
            </a:r>
            <a:endParaRPr lang="en-US" sz="2800" b="1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make you feel happier.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takes a lot of time to practice. True or False*?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help you sleep better.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doesn’t help you feel better when you’re sick. True or False*?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help you feel closer to people in your life.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stop you from getting sick as often. True* or False?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 Gratitude can help when you’re feeling sad.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help people become more helpful to others.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help you feel more connected to your community.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Expressing thanks to others can boost your happiness.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change your brain. True* or False?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1167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CD7FE3-C493-DCD7-DFAC-9D7DADD5BB2A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4C80BE-735D-9DF9-BFE5-16458150EB39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63BA458-B5EE-C5E9-AD7A-7090B8741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318" y="356227"/>
            <a:ext cx="3182347" cy="625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3B5C5-C354-C778-B1AB-8936E64B1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288" y="5600808"/>
            <a:ext cx="7453424" cy="800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2FE450-4D7E-4C39-AED4-8FC57D1BD0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1373" y="1291060"/>
            <a:ext cx="4129253" cy="41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70454A-A718-908D-9D60-058C99B7E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369" y="551807"/>
            <a:ext cx="2057400" cy="161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71BDC-8F9B-20FA-0C1B-7E26DF369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62158" y="3780073"/>
            <a:ext cx="11667683" cy="3047340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387375" y="3904161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986272" y="3932120"/>
            <a:ext cx="728475" cy="72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259874" y="396189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6015285" y="4713253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385687" y="4838319"/>
            <a:ext cx="11320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have you found in your gratitude detective work?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Do you think gratitude can be difficult to find sometimes? Why or why not?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Gratitude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E1158-8FCA-1014-3C36-75CB6230B324}"/>
              </a:ext>
            </a:extLst>
          </p:cNvPr>
          <p:cNvSpPr txBox="1"/>
          <p:nvPr/>
        </p:nvSpPr>
        <p:spPr>
          <a:xfrm>
            <a:off x="186012" y="2454679"/>
            <a:ext cx="1174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The quality of being thankful; wanting to show appreciation and to return kindness.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B7232-CAFD-C7AE-11D4-6737F2F775F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371" y="647962"/>
            <a:ext cx="4583616" cy="19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0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An Experiment in Gratitude</a:t>
            </a:r>
            <a:endParaRPr lang="en-US" sz="1400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7" name="Online Media 6" title="An Experiment in Gratitude | The Science of Happiness">
            <a:hlinkClick r:id="" action="ppaction://media"/>
            <a:extLst>
              <a:ext uri="{FF2B5EF4-FFF2-40B4-BE49-F238E27FC236}">
                <a16:creationId xmlns:a16="http://schemas.microsoft.com/office/drawing/2014/main" id="{5D4F3E1E-3B80-3D8D-C447-73532D3CE0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36193" y="863754"/>
            <a:ext cx="9719613" cy="5491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48E451-0C41-32EE-CC71-92B293E941E8}"/>
              </a:ext>
            </a:extLst>
          </p:cNvPr>
          <p:cNvSpPr txBox="1"/>
          <p:nvPr/>
        </p:nvSpPr>
        <p:spPr>
          <a:xfrm>
            <a:off x="0" y="6550223"/>
            <a:ext cx="6174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*Caution: an inappropriate word is censored at 5:27 of this video*</a:t>
            </a:r>
          </a:p>
        </p:txBody>
      </p:sp>
    </p:spTree>
    <p:extLst>
      <p:ext uri="{BB962C8B-B14F-4D97-AF65-F5344CB8AC3E}">
        <p14:creationId xmlns:p14="http://schemas.microsoft.com/office/powerpoint/2010/main" val="19889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Who in our school and community are we grateful for?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/>
              </a:rPr>
              <a:t>Who Are We Grateful For?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205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How could we express how gratitude to our person/group?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/>
              </a:rPr>
              <a:t>How Can We Express Gratitude?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rgbClr val="71F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6216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CC116C5-105C-658C-5398-BC220A263711}"/>
              </a:ext>
            </a:extLst>
          </p:cNvPr>
          <p:cNvSpPr/>
          <p:nvPr/>
        </p:nvSpPr>
        <p:spPr>
          <a:xfrm>
            <a:off x="2731770" y="1714500"/>
            <a:ext cx="5943599" cy="3268980"/>
          </a:xfrm>
          <a:prstGeom prst="flowChartConnector">
            <a:avLst/>
          </a:prstGeom>
          <a:solidFill>
            <a:srgbClr val="97FFD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92566-E466-F06A-5243-49D7B823F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94ED0-B16B-384C-E1EB-BEFDD004A3E9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Take Action!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0764D-0D7B-428C-33D9-11C8597063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3435" y="2677706"/>
            <a:ext cx="4129253" cy="41802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50F5ED-CA48-818E-5CB7-87474A1E2B53}"/>
              </a:ext>
            </a:extLst>
          </p:cNvPr>
          <p:cNvSpPr txBox="1"/>
          <p:nvPr/>
        </p:nvSpPr>
        <p:spPr>
          <a:xfrm>
            <a:off x="3374104" y="2531841"/>
            <a:ext cx="452145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Create your expressions of gratitude!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Rubik" pitchFamily="2" charset="-79"/>
              <a:cs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833233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28C4EB-85CD-12FA-3DBD-B890EBD88B6C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789830-8DDB-24BB-1A97-BF6BDFC8BF57}"/>
              </a:ext>
            </a:extLst>
          </p:cNvPr>
          <p:cNvCxnSpPr/>
          <p:nvPr/>
        </p:nvCxnSpPr>
        <p:spPr>
          <a:xfrm>
            <a:off x="3893634" y="5096108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6494F6B-EDE0-4ED6-17E2-407D1F42F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280" y="293339"/>
            <a:ext cx="3543439" cy="707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30B9D-A40B-4387-B93D-E1EB41A856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1609" y="1273962"/>
            <a:ext cx="3041375" cy="3822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BF314-46F3-04B8-6743-146FA3F6735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9453" y="5382400"/>
            <a:ext cx="5829300" cy="12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7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4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3A55D-E5DD-E73D-E5D9-1B148DD5F9B5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41C2DD-0C08-17EE-0350-221D9FF5DB30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6A18FE0-9136-07EA-14B3-8640120F6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1" y="338024"/>
            <a:ext cx="2990850" cy="600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FDEDF-4BA0-7E3D-6C6E-103F2348F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177" y="5763835"/>
            <a:ext cx="6757639" cy="623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1A8400-1B27-72F1-44D7-CEABCEF04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208" y="1313813"/>
            <a:ext cx="5230231" cy="40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86778" y="1582274"/>
            <a:ext cx="12018441" cy="2467022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419368" y="2548046"/>
            <a:ext cx="9836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Talk with your partner about our experience with gratitude.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C8ABB-03F2-42DB-3EEA-F30B42DDF0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5136" y="2381300"/>
            <a:ext cx="2063173" cy="4244095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03BEE497-20CE-1F98-C8E7-08C1B12F03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11771">
            <a:off x="3098736" y="1560242"/>
            <a:ext cx="779612" cy="779612"/>
          </a:xfrm>
          <a:prstGeom prst="rect">
            <a:avLst/>
          </a:prstGeom>
        </p:spPr>
      </p:pic>
      <p:pic>
        <p:nvPicPr>
          <p:cNvPr id="13" name="Graphic 12" descr="Chat bubble with solid fill">
            <a:extLst>
              <a:ext uri="{FF2B5EF4-FFF2-40B4-BE49-F238E27FC236}">
                <a16:creationId xmlns:a16="http://schemas.microsoft.com/office/drawing/2014/main" id="{F0CF3FB7-FD4D-0253-0789-0CD6D3A5DF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45262">
            <a:off x="8700522" y="1529882"/>
            <a:ext cx="728475" cy="728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39C875-F953-6271-026E-F033D12CE806}"/>
              </a:ext>
            </a:extLst>
          </p:cNvPr>
          <p:cNvSpPr txBox="1"/>
          <p:nvPr/>
        </p:nvSpPr>
        <p:spPr>
          <a:xfrm>
            <a:off x="3001801" y="168241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60FBC3-9136-1489-1FA1-9A9AA22B7626}"/>
              </a:ext>
            </a:extLst>
          </p:cNvPr>
          <p:cNvCxnSpPr/>
          <p:nvPr/>
        </p:nvCxnSpPr>
        <p:spPr>
          <a:xfrm>
            <a:off x="5800725" y="2381299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373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98177" y="541308"/>
            <a:ext cx="4200243" cy="84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Gratitude Reflection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E6E3D-3AE4-8D42-1D59-0DC7340EF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96" y="182015"/>
            <a:ext cx="6823853" cy="66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50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5AC5E-ECC1-938F-0BBD-84E7BF4E54AE}"/>
              </a:ext>
            </a:extLst>
          </p:cNvPr>
          <p:cNvSpPr/>
          <p:nvPr/>
        </p:nvSpPr>
        <p:spPr>
          <a:xfrm>
            <a:off x="426140" y="3139899"/>
            <a:ext cx="11667683" cy="25385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2054611" y="3715943"/>
            <a:ext cx="8082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If you are comfortable, share your reflection about expressing gratitude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F57EE-1278-8911-8C8B-A2C90B9A96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220" y="795947"/>
            <a:ext cx="2601602" cy="2568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6B210-6044-F98F-B6CA-BE79861AA8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4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Final Reflection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5AC5E-ECC1-938F-0BBD-84E7BF4E54AE}"/>
              </a:ext>
            </a:extLst>
          </p:cNvPr>
          <p:cNvSpPr/>
          <p:nvPr/>
        </p:nvSpPr>
        <p:spPr>
          <a:xfrm>
            <a:off x="262158" y="1179566"/>
            <a:ext cx="11667683" cy="511101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758791" y="1646561"/>
            <a:ext cx="1067441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Add to your reflection: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connections you see between your initial thoughts about gratitude and your classmates’ experiences expressing gratitude.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any next steps you could take to continue building gratitude in our classroom and school.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6B210-6044-F98F-B6CA-BE79861AA8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69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30852-FA80-88A4-8720-54010698B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622" t="3547" b="25172"/>
          <a:stretch/>
        </p:blipFill>
        <p:spPr>
          <a:xfrm>
            <a:off x="0" y="-27848"/>
            <a:ext cx="12192000" cy="68858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1D24A28-0961-37C7-FB13-6B4ADA5C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36" y="4401718"/>
            <a:ext cx="3026613" cy="30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86779" y="1349873"/>
            <a:ext cx="12018441" cy="466992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379283" y="1416182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505588" y="1375799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636095" y="1540834"/>
            <a:ext cx="55471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648025" y="2237239"/>
            <a:ext cx="2938409" cy="0"/>
          </a:xfrm>
          <a:prstGeom prst="straightConnector1">
            <a:avLst/>
          </a:prstGeom>
          <a:ln w="38100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217439" y="2318419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well-being?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mindfulness?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the difference between setting a goal and setting an intention?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F57B1-46C6-84FB-B940-174446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791739" y="1508395"/>
            <a:ext cx="108682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Before we start today, take a quiet moment to set an intention.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FA9BE-206D-5E35-ADBE-E557ADAFE09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Set an Intention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592C05-49E8-482D-0474-A0503876F7B7}"/>
              </a:ext>
            </a:extLst>
          </p:cNvPr>
          <p:cNvSpPr/>
          <p:nvPr/>
        </p:nvSpPr>
        <p:spPr>
          <a:xfrm>
            <a:off x="961845" y="2614793"/>
            <a:ext cx="10268309" cy="2734812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5C18A-630D-A81F-6A83-6FB1CCDDAAA5}"/>
              </a:ext>
            </a:extLst>
          </p:cNvPr>
          <p:cNvSpPr txBox="1"/>
          <p:nvPr/>
        </p:nvSpPr>
        <p:spPr>
          <a:xfrm>
            <a:off x="4554126" y="2672880"/>
            <a:ext cx="308374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Examples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AF0CD9-ADB8-0535-3B50-055A75FE5A76}"/>
              </a:ext>
            </a:extLst>
          </p:cNvPr>
          <p:cNvSpPr txBox="1"/>
          <p:nvPr/>
        </p:nvSpPr>
        <p:spPr>
          <a:xfrm>
            <a:off x="1306549" y="3315742"/>
            <a:ext cx="9578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 will be open to learning something 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 will active listen with curiosity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 will be mindful of my thoughts as I listen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 will be kind to myself today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7C8EDC-F216-2624-5D46-E44DABA335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163DC1-A001-050A-1D81-B19317F4BA7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1100" y="4336881"/>
            <a:ext cx="2064830" cy="21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243359" y="2270537"/>
            <a:ext cx="9972674" cy="2123658"/>
          </a:xfrm>
          <a:prstGeom prst="rect">
            <a:avLst/>
          </a:prstGeom>
          <a:solidFill>
            <a:srgbClr val="C5FFF4"/>
          </a:solidFill>
          <a:effectLst>
            <a:softEdge rad="1270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</p:txBody>
      </p:sp>
      <p:pic>
        <p:nvPicPr>
          <p:cNvPr id="13" name="Picture 1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C64E719-E9F1-2491-4207-8B83F1FE050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-106634" y="4567624"/>
            <a:ext cx="2276475" cy="2276475"/>
          </a:xfrm>
          <a:prstGeom prst="rect">
            <a:avLst/>
          </a:prstGeom>
        </p:spPr>
      </p:pic>
      <p:pic>
        <p:nvPicPr>
          <p:cNvPr id="19" name="Picture 18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D8F947D0-6313-10A2-8157-CB536E82372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67" y="4310903"/>
            <a:ext cx="2468189" cy="2468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57325-7494-A1B4-05F4-EBC9F541359A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are you Thankful For?</a:t>
            </a:r>
          </a:p>
        </p:txBody>
      </p:sp>
      <p:pic>
        <p:nvPicPr>
          <p:cNvPr id="6" name="Graphic 5" descr="Pencil outline">
            <a:extLst>
              <a:ext uri="{FF2B5EF4-FFF2-40B4-BE49-F238E27FC236}">
                <a16:creationId xmlns:a16="http://schemas.microsoft.com/office/drawing/2014/main" id="{B0451995-9C1D-444B-0227-7E83C55FC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4302" y="1256033"/>
            <a:ext cx="841920" cy="841920"/>
          </a:xfrm>
          <a:prstGeom prst="rect">
            <a:avLst/>
          </a:prstGeom>
        </p:spPr>
      </p:pic>
      <p:pic>
        <p:nvPicPr>
          <p:cNvPr id="7" name="Graphic 6" descr="Lightbulb and pencil outline">
            <a:extLst>
              <a:ext uri="{FF2B5EF4-FFF2-40B4-BE49-F238E27FC236}">
                <a16:creationId xmlns:a16="http://schemas.microsoft.com/office/drawing/2014/main" id="{2A094F07-891D-BE36-F9E4-B3C8C587DE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12588">
            <a:off x="2483572" y="90740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EBA0B-DF78-D938-D9A2-63515F72895E}"/>
              </a:ext>
            </a:extLst>
          </p:cNvPr>
          <p:cNvSpPr txBox="1"/>
          <p:nvPr/>
        </p:nvSpPr>
        <p:spPr>
          <a:xfrm>
            <a:off x="2750068" y="11975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03103B-0CC3-BEC0-6C41-CA60F3E37878}"/>
              </a:ext>
            </a:extLst>
          </p:cNvPr>
          <p:cNvCxnSpPr>
            <a:cxnSpLocks/>
          </p:cNvCxnSpPr>
          <p:nvPr/>
        </p:nvCxnSpPr>
        <p:spPr>
          <a:xfrm flipH="1">
            <a:off x="6029095" y="2003688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E107B4-B2E0-8673-5E82-EAFB04448585}"/>
              </a:ext>
            </a:extLst>
          </p:cNvPr>
          <p:cNvSpPr txBox="1"/>
          <p:nvPr/>
        </p:nvSpPr>
        <p:spPr>
          <a:xfrm>
            <a:off x="2467422" y="2679397"/>
            <a:ext cx="75245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/>
              </a:rPr>
              <a:t>Draw or write about someone or something you are thankful for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5D22AB-422A-97E1-1CB1-A2D23989C01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7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7F375-1262-27EE-2D90-C5ACD3BDF46D}"/>
              </a:ext>
            </a:extLst>
          </p:cNvPr>
          <p:cNvSpPr/>
          <p:nvPr/>
        </p:nvSpPr>
        <p:spPr>
          <a:xfrm>
            <a:off x="778880" y="4535295"/>
            <a:ext cx="10634240" cy="2196253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64037" y="4627957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212560" y="4563495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587232" y="4602176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729046" y="5389346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67EF8B-2DA2-F693-300E-36EC2957F208}"/>
              </a:ext>
            </a:extLst>
          </p:cNvPr>
          <p:cNvSpPr txBox="1"/>
          <p:nvPr/>
        </p:nvSpPr>
        <p:spPr>
          <a:xfrm>
            <a:off x="143371" y="2579743"/>
            <a:ext cx="1174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The quality of being thankful; wanting to show appreciation and to return kindness.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2133090" y="5646511"/>
            <a:ext cx="1040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does this definition mean to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“Gratitude”?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40905-CA33-9BA1-797E-3567627AB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228" y="795218"/>
            <a:ext cx="4583616" cy="19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2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808074" y="1207799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1138682" y="2517341"/>
            <a:ext cx="7894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How do you show gratitude? 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Where have you heard about gratitude?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How do you think gratitude is related to well-being?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3007481" y="15065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12571" y="1476671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766055" y="1519994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811242" y="2190537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“Gratitude”?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E0A3E7-0F8F-FED8-B3AF-C6050B31386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8608" y="3938135"/>
            <a:ext cx="2345215" cy="2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1314</Words>
  <Application>Microsoft Office PowerPoint</Application>
  <PresentationFormat>Widescreen</PresentationFormat>
  <Paragraphs>188</Paragraphs>
  <Slides>34</Slides>
  <Notes>22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Kristin Cowgill</cp:lastModifiedBy>
  <cp:revision>51</cp:revision>
  <dcterms:created xsi:type="dcterms:W3CDTF">2022-12-19T16:28:41Z</dcterms:created>
  <dcterms:modified xsi:type="dcterms:W3CDTF">2024-04-29T16:47:45Z</dcterms:modified>
</cp:coreProperties>
</file>