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36" r:id="rId2"/>
    <p:sldId id="3678" r:id="rId3"/>
    <p:sldId id="3638" r:id="rId4"/>
    <p:sldId id="3687" r:id="rId5"/>
    <p:sldId id="3679" r:id="rId6"/>
    <p:sldId id="3683" r:id="rId7"/>
    <p:sldId id="3697" r:id="rId8"/>
    <p:sldId id="3695" r:id="rId9"/>
    <p:sldId id="3696" r:id="rId10"/>
    <p:sldId id="3698" r:id="rId11"/>
    <p:sldId id="3699" r:id="rId12"/>
    <p:sldId id="3700" r:id="rId13"/>
    <p:sldId id="3701" r:id="rId14"/>
    <p:sldId id="3717" r:id="rId15"/>
    <p:sldId id="3716" r:id="rId16"/>
    <p:sldId id="3706" r:id="rId17"/>
    <p:sldId id="3718" r:id="rId18"/>
    <p:sldId id="3648" r:id="rId19"/>
    <p:sldId id="3649" r:id="rId20"/>
    <p:sldId id="3682" r:id="rId21"/>
    <p:sldId id="3715" r:id="rId22"/>
    <p:sldId id="3720" r:id="rId23"/>
    <p:sldId id="3707" r:id="rId24"/>
    <p:sldId id="3708" r:id="rId25"/>
    <p:sldId id="3709" r:id="rId26"/>
    <p:sldId id="3710" r:id="rId27"/>
    <p:sldId id="3711" r:id="rId28"/>
    <p:sldId id="3712" r:id="rId29"/>
    <p:sldId id="3713" r:id="rId30"/>
    <p:sldId id="3721" r:id="rId31"/>
    <p:sldId id="3722" r:id="rId32"/>
    <p:sldId id="3714" r:id="rId33"/>
    <p:sldId id="3719" r:id="rId34"/>
    <p:sldId id="36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00F8A0"/>
    <a:srgbClr val="FFE706"/>
    <a:srgbClr val="B28C3F"/>
    <a:srgbClr val="97FFDA"/>
    <a:srgbClr val="71FFE4"/>
    <a:srgbClr val="FF8FD2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77885-B8EF-4E3A-8585-C1C984B252D9}" v="18" dt="2023-10-05T18:26:53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8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5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8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4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9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8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9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cfmHoUiNnw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4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xuqbh2tjTs?feature=oembed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4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iHJS8hd2FA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94832-BF8D-DBF4-A41C-3EF8117E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50" y="1128537"/>
            <a:ext cx="7850459" cy="2094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4B121-78F8-CD1C-3566-637BE1F688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423" y="3304649"/>
            <a:ext cx="4583152" cy="4832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5FDA2-D0AE-671C-9131-CD2F8F5E58E4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6F8DACB-238E-84A7-3111-A92A4965C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A692E1-6DD7-5412-E656-FAE4C4B32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044405-C4BA-7FFA-71C8-B2CA72E630C6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620C99-878C-0B02-171A-8B9C885F4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found out she was not included in an invitation for the birthday party of another classmate.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951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has worked on a science project about a topic they’re passionate about. They have put weeks of effort into the project and get selected to present their project in front of the whole school.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425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One of your classmates has not studied for a test that you have tomorrow.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092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group of students at your school have started a fundraising campaign to give clean water access to a community in need. They received twice the amount of donations they expected, doubling their fundraising goal.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389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1373491"/>
            <a:ext cx="117658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Which scenario reminded you the most of something in your own life?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When we notice someone feeling upset, what can we show them empathy?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does empathy help our relationships with others?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22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look for how characters show empathy.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#2</a:t>
            </a:r>
          </a:p>
        </p:txBody>
      </p:sp>
      <p:pic>
        <p:nvPicPr>
          <p:cNvPr id="6" name="Online Media 5" title="PIXAR - INSIDE OUT HD - JOY REALIZES WHY SADNESS IS AN IMPORTANT EMOTION TO RILEY'S MENTAL HEALTH">
            <a:hlinkClick r:id="" action="ppaction://media"/>
            <a:extLst>
              <a:ext uri="{FF2B5EF4-FFF2-40B4-BE49-F238E27FC236}">
                <a16:creationId xmlns:a16="http://schemas.microsoft.com/office/drawing/2014/main" id="{61BFD123-6DF0-A5EF-74B5-C740FC41AB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86108" y="1270359"/>
            <a:ext cx="9619783" cy="54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3058" y="998106"/>
            <a:ext cx="117658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Happiness means “the experience of joy, contentment, or positive well-being.” Do you think sadness can happen while maintaining positive well-being?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Can you explain the role of sadness and how it is important?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did Riley’s parents show empathy to her?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5178611" cy="104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Story Study </a:t>
            </a:r>
            <a:r>
              <a:rPr lang="en-US" sz="1400" b="1" dirty="0">
                <a:latin typeface="Rubik" pitchFamily="2" charset="-79"/>
                <a:cs typeface="Rubik" pitchFamily="2" charset="-79"/>
              </a:rPr>
              <a:t>(optional)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6F645-00EF-5F54-B88F-8595941E7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707" y="0"/>
            <a:ext cx="5823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65AD1-9CEB-31C2-84A5-16F2FF07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48" y="5421605"/>
            <a:ext cx="4514008" cy="143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50C89-0587-EC09-0E2D-FA8517E7FD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8320" y="1156423"/>
            <a:ext cx="2780883" cy="4054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C399F-DE0D-25B5-65B8-2DE53DE3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016" y="353582"/>
            <a:ext cx="3357964" cy="68962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A1D0F1-698C-AAE4-9BF6-0DE30916C965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F3B492-3A75-D797-CC4A-661A6C3B1CE2}"/>
              </a:ext>
            </a:extLst>
          </p:cNvPr>
          <p:cNvCxnSpPr/>
          <p:nvPr/>
        </p:nvCxnSpPr>
        <p:spPr>
          <a:xfrm>
            <a:off x="3893634" y="5298942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80073"/>
            <a:ext cx="11667683" cy="281502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387375" y="3904161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986272" y="3932120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4" y="396189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6015285" y="4713253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385687" y="4838319"/>
            <a:ext cx="11320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is empathy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does empathy help our relationships?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5E9F4-795F-4B5A-0D49-619C3DBDA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05" y="2098490"/>
            <a:ext cx="1887179" cy="486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4892-947D-4FB3-8E61-56DC104118C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09976D-2100-6128-7042-F7453FB0FF42}"/>
              </a:ext>
            </a:extLst>
          </p:cNvPr>
          <p:cNvSpPr txBox="1"/>
          <p:nvPr/>
        </p:nvSpPr>
        <p:spPr>
          <a:xfrm>
            <a:off x="130815" y="253987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F8A12-E8B6-D38D-F9FE-53FE1756B63E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B2312E-B33E-2CCE-5BEA-3CA8A4F9BE65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empathy?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reflection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7B779-F386-72AE-CA4A-275F092DB842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8: The Road to Empathy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BFD6F-E4F0-57DA-3584-AE5F8B001FF6}"/>
              </a:ext>
            </a:extLst>
          </p:cNvPr>
          <p:cNvSpPr txBox="1"/>
          <p:nvPr/>
        </p:nvSpPr>
        <p:spPr>
          <a:xfrm>
            <a:off x="7519119" y="242987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18-33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compassion?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E9FC0-FC80-9590-3085-1FBF58107C50}"/>
              </a:ext>
            </a:extLst>
          </p:cNvPr>
          <p:cNvSpPr txBox="1"/>
          <p:nvPr/>
        </p:nvSpPr>
        <p:spPr>
          <a:xfrm>
            <a:off x="7558055" y="1915275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9: The Road to Compassion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33" y="1711243"/>
            <a:ext cx="2084385" cy="2638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81988-2687-A698-3EC9-01550202DDC1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C5710E-F760-F75F-71D5-07BC5309895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6D6A1-907C-6C42-E19F-3A242D42C7D3}"/>
              </a:ext>
            </a:extLst>
          </p:cNvPr>
          <p:cNvCxnSpPr/>
          <p:nvPr/>
        </p:nvCxnSpPr>
        <p:spPr>
          <a:xfrm>
            <a:off x="8202127" y="2315385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62156" y="3098103"/>
            <a:ext cx="11667683" cy="3261594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Quote Reflection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4271700"/>
            <a:ext cx="11323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When you hear this quote, what does it mean to you? 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do you think it is about?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6935" y="3335881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732412" y="306569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3032701" y="327740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311728" y="4083536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8E9CF96-16EF-7479-3476-A44DE55FDDD8}"/>
              </a:ext>
            </a:extLst>
          </p:cNvPr>
          <p:cNvSpPr txBox="1"/>
          <p:nvPr/>
        </p:nvSpPr>
        <p:spPr>
          <a:xfrm>
            <a:off x="1052211" y="1162195"/>
            <a:ext cx="10087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“Be kind, for everyone you meet is fighting a hard battle.”</a:t>
            </a:r>
          </a:p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- Plato</a:t>
            </a:r>
          </a:p>
        </p:txBody>
      </p:sp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62156" y="2731855"/>
            <a:ext cx="11667683" cy="3586837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Quote Reflection Share Out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3628549"/>
            <a:ext cx="11323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When you hear this quote, what does it mean to you? 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do you think it is about?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9CF96-16EF-7479-3476-A44DE55FDDD8}"/>
              </a:ext>
            </a:extLst>
          </p:cNvPr>
          <p:cNvSpPr txBox="1"/>
          <p:nvPr/>
        </p:nvSpPr>
        <p:spPr>
          <a:xfrm>
            <a:off x="1256650" y="1366634"/>
            <a:ext cx="1093320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Rubik" pitchFamily="2" charset="-79"/>
                <a:cs typeface="Rubik"/>
              </a:rPr>
              <a:t>“</a:t>
            </a:r>
            <a:r>
              <a:rPr lang="en-US" sz="2800" dirty="0">
                <a:latin typeface="Rubik" pitchFamily="2" charset="-79"/>
                <a:cs typeface="Rubik"/>
              </a:rPr>
              <a:t>Be kind, for everyone you meet is fighting a hard battle.”</a:t>
            </a:r>
          </a:p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- Plato</a:t>
            </a:r>
          </a:p>
        </p:txBody>
      </p:sp>
    </p:spTree>
    <p:extLst>
      <p:ext uri="{BB962C8B-B14F-4D97-AF65-F5344CB8AC3E}">
        <p14:creationId xmlns:p14="http://schemas.microsoft.com/office/powerpoint/2010/main" val="249701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DC51D-99D7-19E8-FD43-7FD300E9E5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647624"/>
            <a:ext cx="4602933" cy="917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CD9B7-C3AF-D6EE-AD6C-AA3B902C2E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1399046"/>
            <a:ext cx="1981200" cy="393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C3C7D7-219E-3EE3-069E-564A3C67F57D}"/>
              </a:ext>
            </a:extLst>
          </p:cNvPr>
          <p:cNvSpPr txBox="1"/>
          <p:nvPr/>
        </p:nvSpPr>
        <p:spPr>
          <a:xfrm>
            <a:off x="98583" y="1601073"/>
            <a:ext cx="1152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Concern for the well-being of someone who is suffering and a desire to ease that person’s suffering.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2DAB9E-3A3C-5592-D00E-595A62BD0310}"/>
              </a:ext>
            </a:extLst>
          </p:cNvPr>
          <p:cNvSpPr txBox="1"/>
          <p:nvPr/>
        </p:nvSpPr>
        <p:spPr>
          <a:xfrm>
            <a:off x="0" y="3006079"/>
            <a:ext cx="115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Rubik" pitchFamily="2" charset="-79"/>
                <a:cs typeface="Rubik" pitchFamily="2" charset="-79"/>
              </a:rPr>
              <a:t>Think back to the Trolls movie scenario…</a:t>
            </a:r>
            <a:endParaRPr lang="en-US" sz="2400" b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1" name="Graphic 30" descr="Chevron arrows with solid fill">
            <a:extLst>
              <a:ext uri="{FF2B5EF4-FFF2-40B4-BE49-F238E27FC236}">
                <a16:creationId xmlns:a16="http://schemas.microsoft.com/office/drawing/2014/main" id="{63E03FA3-D0AA-26B2-00DD-27C9CEB51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65791">
            <a:off x="5306277" y="5053582"/>
            <a:ext cx="703462" cy="703462"/>
          </a:xfrm>
          <a:prstGeom prst="rect">
            <a:avLst/>
          </a:prstGeom>
        </p:spPr>
      </p:pic>
      <p:pic>
        <p:nvPicPr>
          <p:cNvPr id="32" name="Graphic 31" descr="Chevron arrows with solid fill">
            <a:extLst>
              <a:ext uri="{FF2B5EF4-FFF2-40B4-BE49-F238E27FC236}">
                <a16:creationId xmlns:a16="http://schemas.microsoft.com/office/drawing/2014/main" id="{41FEB138-19FA-4980-8FC3-C73BB4D7E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698680">
            <a:off x="6155721" y="5053134"/>
            <a:ext cx="703462" cy="7034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02E042-DFB1-0AB8-5FD6-9544B086390D}"/>
              </a:ext>
            </a:extLst>
          </p:cNvPr>
          <p:cNvSpPr txBox="1"/>
          <p:nvPr/>
        </p:nvSpPr>
        <p:spPr>
          <a:xfrm>
            <a:off x="81058" y="5739176"/>
            <a:ext cx="11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F8A0"/>
                </a:solidFill>
                <a:latin typeface="Rubik" pitchFamily="2" charset="-79"/>
                <a:cs typeface="Rubik" pitchFamily="2" charset="-79"/>
              </a:rPr>
              <a:t>First,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8B789-4B41-30E2-720A-247F0CFFEAEE}"/>
              </a:ext>
            </a:extLst>
          </p:cNvPr>
          <p:cNvSpPr txBox="1"/>
          <p:nvPr/>
        </p:nvSpPr>
        <p:spPr>
          <a:xfrm>
            <a:off x="81058" y="6192332"/>
            <a:ext cx="59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The other trolls showed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empathy</a:t>
            </a:r>
            <a:r>
              <a:rPr lang="en-US" dirty="0">
                <a:latin typeface="Rubik" pitchFamily="2" charset="-79"/>
                <a:cs typeface="Rubik" pitchFamily="2" charset="-79"/>
              </a:rPr>
              <a:t> by losing their color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A49E0D-319A-D64E-99FC-22B21ECCE6CB}"/>
              </a:ext>
            </a:extLst>
          </p:cNvPr>
          <p:cNvSpPr txBox="1"/>
          <p:nvPr/>
        </p:nvSpPr>
        <p:spPr>
          <a:xfrm>
            <a:off x="6298525" y="5739176"/>
            <a:ext cx="148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C23B"/>
                </a:solidFill>
                <a:latin typeface="Rubik" pitchFamily="2" charset="-79"/>
                <a:cs typeface="Rubik" pitchFamily="2" charset="-79"/>
              </a:rPr>
              <a:t>Then,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2CC54E-20FE-76DF-464D-E2601FE73760}"/>
              </a:ext>
            </a:extLst>
          </p:cNvPr>
          <p:cNvSpPr txBox="1"/>
          <p:nvPr/>
        </p:nvSpPr>
        <p:spPr>
          <a:xfrm>
            <a:off x="6346637" y="6161375"/>
            <a:ext cx="592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Branch showed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compassion</a:t>
            </a:r>
            <a:r>
              <a:rPr lang="en-US" dirty="0">
                <a:latin typeface="Rubik" pitchFamily="2" charset="-79"/>
                <a:cs typeface="Rubik" pitchFamily="2" charset="-79"/>
              </a:rPr>
              <a:t> by helping Poppy feel better.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15C99-854C-2363-468E-4013D411D77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8073" y="3298093"/>
            <a:ext cx="6920564" cy="25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02684" y="1470486"/>
            <a:ext cx="11667683" cy="462797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773580" y="2372566"/>
            <a:ext cx="113202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does compassion look like in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might compassion help your friendships?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see compassion in your community?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is compassion the same or different from empathy?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8389FB3E-EBE7-1B38-25EB-8EDC96E6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75" y="1580624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85A254DE-8517-BFDB-ECBD-7E4542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44" y="1590850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27A25069-3C3F-E8F0-C553-994384C1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0" y="1619199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11CD9B2D-B14C-6FA7-E46E-7439B1CD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82" y="1691711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0C07-9CE8-4F6C-A35E-3E5B8A81E904}"/>
              </a:ext>
            </a:extLst>
          </p:cNvPr>
          <p:cNvSpPr txBox="1"/>
          <p:nvPr/>
        </p:nvSpPr>
        <p:spPr>
          <a:xfrm>
            <a:off x="4051374" y="1660760"/>
            <a:ext cx="36507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2" name="Graphic 11" descr="Popcorn outline">
            <a:extLst>
              <a:ext uri="{FF2B5EF4-FFF2-40B4-BE49-F238E27FC236}">
                <a16:creationId xmlns:a16="http://schemas.microsoft.com/office/drawing/2014/main" id="{8A090687-0A5D-D86D-C1D1-0EE5D87F1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00141">
            <a:off x="3524375" y="1525835"/>
            <a:ext cx="720129" cy="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vs Compassion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1470486"/>
            <a:ext cx="11323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Compassion is like empathy in action.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First, we show empathy by understanding how a person feels.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Then, we can show compassion by doing something to try to make them feel better.</a:t>
            </a:r>
          </a:p>
        </p:txBody>
      </p:sp>
    </p:spTree>
    <p:extLst>
      <p:ext uri="{BB962C8B-B14F-4D97-AF65-F5344CB8AC3E}">
        <p14:creationId xmlns:p14="http://schemas.microsoft.com/office/powerpoint/2010/main" val="364494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88128" y="2423153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There is a new student joining the class.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416006" y="2469616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is being teased.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1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443884" y="2469616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lost their favorite toy in the schoolyard.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228671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do empathy and compassion help our relationships with others?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0F8A2D-24BB-1D50-FFBB-1723063FC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808" y="4090510"/>
            <a:ext cx="2328122" cy="25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C022-F460-5639-4976-21967F02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23" y="5763835"/>
            <a:ext cx="6824546" cy="76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18F54-53E3-4CCB-2829-A9B5387438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563" y="1352159"/>
            <a:ext cx="4034865" cy="4153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A96DD5-9E42-7678-BF07-E465E6AB2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994" y="252598"/>
            <a:ext cx="3544011" cy="69755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A63B24-2504-B803-405E-2D51724F3691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E4D874-6066-C2B4-9D07-6FB67CBE272B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look for how characters show empathy.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</a:t>
            </a:r>
          </a:p>
        </p:txBody>
      </p:sp>
      <p:pic>
        <p:nvPicPr>
          <p:cNvPr id="3" name="Online Media 2" title="How the Grinch Stole Christmas (7/9) Movie CLIP - What's Christmas Really About? (2000) HD">
            <a:hlinkClick r:id="" action="ppaction://media"/>
            <a:extLst>
              <a:ext uri="{FF2B5EF4-FFF2-40B4-BE49-F238E27FC236}">
                <a16:creationId xmlns:a16="http://schemas.microsoft.com/office/drawing/2014/main" id="{6DFBF876-29C1-1030-69CB-A04055FADB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99014" y="1365749"/>
            <a:ext cx="8993972" cy="50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3058" y="998106"/>
            <a:ext cx="117658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does Cindy Loo have compassion for someone like the Grinch?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does the quote “Be kind, for everyone you meet is fighting a hard battle” relate to what Mr. Grinch is experiencing?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Why is compassion a strong trait and attribute of character?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6331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58442" y="1715922"/>
            <a:ext cx="11676975" cy="3974202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87012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and Compassion Key Message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54162" y="1885370"/>
            <a:ext cx="1135099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Empathy and compassion are important for our </a:t>
            </a:r>
            <a:endParaRPr lang="en-US" sz="300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well-being. </a:t>
            </a: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Empathy and compassion are central </a:t>
            </a: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to having positive relationships with others </a:t>
            </a: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because it helps us show others that we care</a:t>
            </a:r>
            <a:r>
              <a:rPr lang="en-US" sz="3600" dirty="0">
                <a:latin typeface="Rubik" pitchFamily="2" charset="-79"/>
                <a:cs typeface="Rubik"/>
              </a:rPr>
              <a:t>.</a:t>
            </a:r>
          </a:p>
        </p:txBody>
      </p:sp>
      <p:pic>
        <p:nvPicPr>
          <p:cNvPr id="13" name="Picture 12" descr="A cartoon of a person driving a car&#10;&#10;Description automatically generated">
            <a:extLst>
              <a:ext uri="{FF2B5EF4-FFF2-40B4-BE49-F238E27FC236}">
                <a16:creationId xmlns:a16="http://schemas.microsoft.com/office/drawing/2014/main" id="{7D77FB1B-D81D-32A1-C24E-2B0BD33384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26" y="2625839"/>
            <a:ext cx="2492920" cy="24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6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2461398"/>
            <a:ext cx="11323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Draw or write to show how you can add more empathy and compassion into your life at school, in your community, and at home.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733161" y="129623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3046121" y="1474869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687562" y="2383222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095874" y="4391594"/>
            <a:ext cx="3702817" cy="25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8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E02DC7-B4D5-30E4-7C2C-13B9A6BDD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22" t="3547" b="25172"/>
          <a:stretch/>
        </p:blipFill>
        <p:spPr>
          <a:xfrm>
            <a:off x="0" y="-27848"/>
            <a:ext cx="12192000" cy="6885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66" y="443600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0" y="780569"/>
            <a:ext cx="12018441" cy="5631382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62610" y="843735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588915" y="80335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719422" y="968387"/>
            <a:ext cx="5547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731352" y="1664792"/>
            <a:ext cx="2938409" cy="0"/>
          </a:xfrm>
          <a:prstGeom prst="straightConnector1">
            <a:avLst/>
          </a:prstGeom>
          <a:ln w="38100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73559" y="1712544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How does mindfulness support our well-being?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the difference between setting a goal and setting an intention?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F57B1-46C6-84FB-B940-174446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think about how the characters in the story feel.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#1</a:t>
            </a:r>
          </a:p>
        </p:txBody>
      </p:sp>
      <p:pic>
        <p:nvPicPr>
          <p:cNvPr id="3" name="Online Media 2" title="Trolls True Colors">
            <a:hlinkClick r:id="" action="ppaction://media"/>
            <a:extLst>
              <a:ext uri="{FF2B5EF4-FFF2-40B4-BE49-F238E27FC236}">
                <a16:creationId xmlns:a16="http://schemas.microsoft.com/office/drawing/2014/main" id="{F0F10E03-D9F9-AFE1-4CE7-B07578C426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14913" y="1270359"/>
            <a:ext cx="9606412" cy="54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28E0B4-890C-74EF-6FBA-3F822F00A299}"/>
              </a:ext>
            </a:extLst>
          </p:cNvPr>
          <p:cNvSpPr/>
          <p:nvPr/>
        </p:nvSpPr>
        <p:spPr>
          <a:xfrm>
            <a:off x="115503" y="1899040"/>
            <a:ext cx="3734602" cy="3528344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58DE7-C99C-7E08-888E-9836D0CDBD70}"/>
              </a:ext>
            </a:extLst>
          </p:cNvPr>
          <p:cNvSpPr txBox="1"/>
          <p:nvPr/>
        </p:nvSpPr>
        <p:spPr>
          <a:xfrm>
            <a:off x="422709" y="3247713"/>
            <a:ext cx="312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Poppy felt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______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, so she lost her color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D8B612-624F-84DF-693A-A8081EAA062E}"/>
              </a:ext>
            </a:extLst>
          </p:cNvPr>
          <p:cNvSpPr/>
          <p:nvPr/>
        </p:nvSpPr>
        <p:spPr>
          <a:xfrm>
            <a:off x="8268101" y="1951359"/>
            <a:ext cx="3734602" cy="3476026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821E6-A6D6-A780-7BFF-0E04F9C00C01}"/>
              </a:ext>
            </a:extLst>
          </p:cNvPr>
          <p:cNvSpPr txBox="1"/>
          <p:nvPr/>
        </p:nvSpPr>
        <p:spPr>
          <a:xfrm>
            <a:off x="8642195" y="3247713"/>
            <a:ext cx="312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All the other trolls lost their color, too.</a:t>
            </a:r>
          </a:p>
        </p:txBody>
      </p:sp>
      <p:pic>
        <p:nvPicPr>
          <p:cNvPr id="15" name="Graphic 14" descr="Line arrow: Clockwise curve outline">
            <a:extLst>
              <a:ext uri="{FF2B5EF4-FFF2-40B4-BE49-F238E27FC236}">
                <a16:creationId xmlns:a16="http://schemas.microsoft.com/office/drawing/2014/main" id="{9697AFCC-8CC9-A016-02DE-B3C866C40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261528">
            <a:off x="3767385" y="-338967"/>
            <a:ext cx="4942819" cy="49428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DB36834-1E78-F07C-D40E-0F8674D1FDA2}"/>
              </a:ext>
            </a:extLst>
          </p:cNvPr>
          <p:cNvSpPr/>
          <p:nvPr/>
        </p:nvSpPr>
        <p:spPr>
          <a:xfrm>
            <a:off x="5387046" y="2957367"/>
            <a:ext cx="1386038" cy="1328286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25970037-F79D-1EE8-4F16-C759070C5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2865" y="3164310"/>
            <a:ext cx="914400" cy="914400"/>
          </a:xfrm>
          <a:prstGeom prst="rect">
            <a:avLst/>
          </a:prstGeom>
        </p:spPr>
      </p:pic>
      <p:pic>
        <p:nvPicPr>
          <p:cNvPr id="20" name="Graphic 19" descr="Chevron arrows with solid fill">
            <a:extLst>
              <a:ext uri="{FF2B5EF4-FFF2-40B4-BE49-F238E27FC236}">
                <a16:creationId xmlns:a16="http://schemas.microsoft.com/office/drawing/2014/main" id="{DB503C87-6FE0-AA1A-7767-A181B973B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638800" y="4492596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0BA897-4C79-6B73-A031-A5FEAAD0F4BF}"/>
              </a:ext>
            </a:extLst>
          </p:cNvPr>
          <p:cNvSpPr txBox="1"/>
          <p:nvPr/>
        </p:nvSpPr>
        <p:spPr>
          <a:xfrm>
            <a:off x="2759261" y="5747778"/>
            <a:ext cx="695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Why do you think made the other trolls lose their color, too?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699E3B-3C43-AC84-94D2-EA727E53AC9D}"/>
              </a:ext>
            </a:extLst>
          </p:cNvPr>
          <p:cNvCxnSpPr>
            <a:cxnSpLocks/>
          </p:cNvCxnSpPr>
          <p:nvPr/>
        </p:nvCxnSpPr>
        <p:spPr>
          <a:xfrm>
            <a:off x="3949544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778B99-6BCE-015E-E276-984C15A4CBFB}"/>
              </a:ext>
            </a:extLst>
          </p:cNvPr>
          <p:cNvCxnSpPr>
            <a:cxnSpLocks/>
          </p:cNvCxnSpPr>
          <p:nvPr/>
        </p:nvCxnSpPr>
        <p:spPr>
          <a:xfrm>
            <a:off x="6874031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0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452388" y="3301465"/>
            <a:ext cx="11280808" cy="307806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089865" y="3429000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94955" y="3399117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848439" y="3442440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93626" y="4112983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“Empathy”?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804392" y="4314656"/>
            <a:ext cx="110680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does empathy look like in your life?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can empathy help us form healthy relationships?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368FF-6BA8-7472-AFF0-716F7A010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5" y="1946850"/>
            <a:ext cx="1887179" cy="486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08FDD-7A44-BA6A-9DB9-BED7FEB46B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82688" y="2348897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199947-77D8-C232-DFD7-9DC7A3A4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076174"/>
            <a:ext cx="11668125" cy="5591175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Brainstorm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1123547" y="1176313"/>
            <a:ext cx="201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Bad Feelings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B0B17-279E-98AE-31AE-BC003F220D50}"/>
              </a:ext>
            </a:extLst>
          </p:cNvPr>
          <p:cNvSpPr txBox="1"/>
          <p:nvPr/>
        </p:nvSpPr>
        <p:spPr>
          <a:xfrm>
            <a:off x="4927078" y="1176313"/>
            <a:ext cx="25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Middle Feelings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487B6-1509-E942-4E13-F6D0EA3CFFE1}"/>
              </a:ext>
            </a:extLst>
          </p:cNvPr>
          <p:cNvSpPr txBox="1"/>
          <p:nvPr/>
        </p:nvSpPr>
        <p:spPr>
          <a:xfrm>
            <a:off x="8904722" y="1176312"/>
            <a:ext cx="233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Good Feelings</a:t>
            </a:r>
          </a:p>
        </p:txBody>
      </p:sp>
    </p:spTree>
    <p:extLst>
      <p:ext uri="{BB962C8B-B14F-4D97-AF65-F5344CB8AC3E}">
        <p14:creationId xmlns:p14="http://schemas.microsoft.com/office/powerpoint/2010/main" val="144543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1229</Words>
  <Application>Microsoft Office PowerPoint</Application>
  <PresentationFormat>Widescreen</PresentationFormat>
  <Paragraphs>222</Paragraphs>
  <Slides>34</Slides>
  <Notes>28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56</cp:revision>
  <dcterms:created xsi:type="dcterms:W3CDTF">2022-12-19T16:28:41Z</dcterms:created>
  <dcterms:modified xsi:type="dcterms:W3CDTF">2023-11-24T00:04:46Z</dcterms:modified>
</cp:coreProperties>
</file>