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Lst>
  <p:sldSz cx="18288000" cy="10287000"/>
  <p:notesSz cx="6858000" cy="9144000"/>
  <p:embeddedFontLst>
    <p:embeddedFont>
      <p:font typeface="Rubik 1" panose="020B0604020202020204" charset="-79"/>
      <p:regular r:id="rId65"/>
    </p:embeddedFont>
    <p:embeddedFont>
      <p:font typeface="Rubik 1 Bold" panose="020B0604020202020204" charset="-79"/>
      <p:regular r:id="rId66"/>
    </p:embeddedFont>
    <p:embeddedFont>
      <p:font typeface="Rubik 2" panose="020B0604020202020204" charset="-79"/>
      <p:regular r:id="rId67"/>
    </p:embeddedFont>
    <p:embeddedFont>
      <p:font typeface="TT Rounds Condensed" panose="020B0604020202020204" charset="0"/>
      <p:regular r:id="rId68"/>
    </p:embeddedFont>
    <p:embeddedFont>
      <p:font typeface="TT Rounds Condensed Bold" panose="020B0604020202020204" charset="0"/>
      <p:regular r:id="rId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513BE3-3BC2-28E2-46B1-9A68BEF14771}" v="5" dt="2024-04-12T04:26:32.7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160"/>
        <p:guide pos="2880"/>
      </p:guideLst>
    </p:cSldViewPr>
  </p:slide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29.04.2024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 Note: A printable version of this sheet can be found in the lesson package</a:t>
            </a:r>
          </a:p>
          <a:p>
            <a:r>
              <a:rPr lang="en-US"/>
              <a:t>27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 Note: A printable version of this sheet can be found in the lesson package</a:t>
            </a:r>
          </a:p>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 Note: A printable version of this sheet can be found in the lesson package</a:t>
            </a:r>
          </a:p>
          <a:p>
            <a:r>
              <a:rPr lang="en-US"/>
              <a:t>29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 Note: A printable version of this sheet can be found in the lesson package</a:t>
            </a:r>
          </a:p>
          <a:p>
            <a:r>
              <a:rPr lang="en-US"/>
              <a:t>30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 Note: A printable version of this sheet can be found in the lesson package</a:t>
            </a:r>
          </a:p>
          <a:p>
            <a:r>
              <a:rPr lang="en-US"/>
              <a:t>32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 Note: A printable version of this sheet can be found in the lesson package</a:t>
            </a:r>
          </a:p>
          <a:p>
            <a:r>
              <a:rPr lang="en-US"/>
              <a:t>33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 Note: A printable version of this sheet can be found in the lesson package</a:t>
            </a:r>
          </a:p>
          <a:p>
            <a:r>
              <a:rPr lang="en-US"/>
              <a:t>34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 Note: A printable version of this sheet can be found in the lesson package</a:t>
            </a:r>
          </a:p>
          <a:p>
            <a:r>
              <a:rPr lang="en-US"/>
              <a:t>35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 Note: A printable version of this sheet can be found in the lesson package</a:t>
            </a:r>
          </a:p>
          <a:p>
            <a:r>
              <a:rPr lang="en-US"/>
              <a:t>37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 Note: A printable version of this sheet can be found in the lesson package</a:t>
            </a:r>
          </a:p>
          <a:p>
            <a:r>
              <a:rPr lang="en-US"/>
              <a:t>38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 Note: A printable version of this sheet can be found in the lesson package</a:t>
            </a:r>
          </a:p>
          <a:p>
            <a:r>
              <a:rPr lang="en-US"/>
              <a:t>39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 Note: A printable version of this sheet can be found in the lesson package</a:t>
            </a:r>
          </a:p>
          <a:p>
            <a:r>
              <a:rPr lang="en-US"/>
              <a:t>40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 Note: A printable version of this sheet can be found in the lesson package</a:t>
            </a:r>
          </a:p>
          <a:p>
            <a:r>
              <a:rPr lang="en-US"/>
              <a:t>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 Note: A printable version of this sheet can be found in the lesson package</a:t>
            </a:r>
          </a:p>
          <a:p>
            <a:r>
              <a:rPr lang="en-US"/>
              <a:t>43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 Note: A printable version of this sheet can be found in the lesson package</a:t>
            </a:r>
          </a:p>
          <a:p>
            <a:r>
              <a:rPr lang="en-US"/>
              <a:t>44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 Note: A printable version of this sheet can be found in the lesson package</a:t>
            </a:r>
          </a:p>
          <a:p>
            <a:r>
              <a:rPr lang="en-US"/>
              <a:t>45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 Note: A printable version of this sheet can be found in the lesson package</a:t>
            </a:r>
          </a:p>
          <a:p>
            <a:r>
              <a:rPr lang="en-US"/>
              <a:t>49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 notes: There is a printable version of this bubble map in our Well-Being Canada resources, so you can…</a:t>
            </a:r>
          </a:p>
          <a:p>
            <a:r>
              <a:rPr lang="en-US"/>
              <a:t>- Print the web out and have your students complete this independently first</a:t>
            </a:r>
          </a:p>
          <a:p>
            <a:r>
              <a:rPr lang="en-US"/>
              <a:t>- Print the web out and have students complete in partners or small groups first</a:t>
            </a:r>
          </a:p>
          <a:p>
            <a:r>
              <a:rPr lang="en-US"/>
              <a:t>- Project the web on your board and complete together as a class</a:t>
            </a:r>
          </a:p>
          <a:p>
            <a:r>
              <a:rPr lang="en-US"/>
              <a:t>The following slide shows sample answers so your class can compare your answers with ours!</a:t>
            </a:r>
          </a:p>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 Note: A printable version of this sheet can be found in the lesson package</a:t>
            </a:r>
          </a:p>
          <a:p>
            <a:r>
              <a:rPr lang="en-US"/>
              <a:t>54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 Note: A printable version of this sheet can be found in the lesson package</a:t>
            </a:r>
          </a:p>
          <a:p>
            <a:r>
              <a:rPr lang="en-US"/>
              <a:t>56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 Note: A printable version of this sheet can be found in the lesson package</a:t>
            </a:r>
          </a:p>
          <a:p>
            <a:r>
              <a:rPr lang="en-US"/>
              <a:t>57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 Note: A printable version of this sheet can be found in the lesson package</a:t>
            </a:r>
          </a:p>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 Note: A printable version of this sheet can be found in the lesson package</a:t>
            </a:r>
          </a:p>
          <a:p>
            <a:r>
              <a:rPr lang="en-US"/>
              <a:t>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o9ulSfCGMU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hyperlink" Target="http://www.youtube.com/watch?v=cSJmTrxO16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76.png"/></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5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5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74.png"/><Relationship Id="rId1" Type="http://schemas.openxmlformats.org/officeDocument/2006/relationships/slideLayout" Target="../slideLayouts/slideLayout7.xml"/><Relationship Id="rId5" Type="http://schemas.openxmlformats.org/officeDocument/2006/relationships/image" Target="../media/image85.png"/><Relationship Id="rId4" Type="http://schemas.openxmlformats.org/officeDocument/2006/relationships/image" Target="../media/image84.png"/></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5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5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5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6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94.png"/></Relationships>
</file>

<file path=ppt/slides/_rels/slide6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hyperlink" Target="https://www.youtube.com/watch?v=4xG2aJa6Uy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55180"/>
            <a:ext cx="18288000" cy="1020729"/>
            <a:chOff x="0" y="0"/>
            <a:chExt cx="24384000" cy="1360972"/>
          </a:xfrm>
        </p:grpSpPr>
        <p:sp>
          <p:nvSpPr>
            <p:cNvPr id="3" name="Freeform 3"/>
            <p:cNvSpPr/>
            <p:nvPr/>
          </p:nvSpPr>
          <p:spPr>
            <a:xfrm>
              <a:off x="0" y="0"/>
              <a:ext cx="24384000" cy="1360932"/>
            </a:xfrm>
            <a:custGeom>
              <a:avLst/>
              <a:gdLst/>
              <a:ahLst/>
              <a:cxnLst/>
              <a:rect l="l" t="t" r="r" b="b"/>
              <a:pathLst>
                <a:path w="24384000" h="1360932">
                  <a:moveTo>
                    <a:pt x="0" y="0"/>
                  </a:moveTo>
                  <a:lnTo>
                    <a:pt x="24384000" y="0"/>
                  </a:lnTo>
                  <a:lnTo>
                    <a:pt x="24384000" y="1360932"/>
                  </a:lnTo>
                  <a:lnTo>
                    <a:pt x="0" y="1360932"/>
                  </a:lnTo>
                  <a:close/>
                </a:path>
              </a:pathLst>
            </a:custGeom>
            <a:solidFill>
              <a:srgbClr val="71FFE4"/>
            </a:solidFill>
          </p:spPr>
          <p:txBody>
            <a:bodyPr/>
            <a:lstStyle/>
            <a:p>
              <a:endParaRPr lang="en-US"/>
            </a:p>
          </p:txBody>
        </p:sp>
      </p:grpSp>
      <p:sp>
        <p:nvSpPr>
          <p:cNvPr id="5" name="Freeform 5" descr="A blue background with black letters  Description automatically generated"/>
          <p:cNvSpPr/>
          <p:nvPr/>
        </p:nvSpPr>
        <p:spPr>
          <a:xfrm>
            <a:off x="6515943" y="316354"/>
            <a:ext cx="5426679" cy="954888"/>
          </a:xfrm>
          <a:custGeom>
            <a:avLst/>
            <a:gdLst/>
            <a:ahLst/>
            <a:cxnLst/>
            <a:rect l="l" t="t" r="r" b="b"/>
            <a:pathLst>
              <a:path w="5426679" h="954888">
                <a:moveTo>
                  <a:pt x="0" y="0"/>
                </a:moveTo>
                <a:lnTo>
                  <a:pt x="5426679" y="0"/>
                </a:lnTo>
                <a:lnTo>
                  <a:pt x="5426679" y="954888"/>
                </a:lnTo>
                <a:lnTo>
                  <a:pt x="0" y="954888"/>
                </a:lnTo>
                <a:lnTo>
                  <a:pt x="0" y="0"/>
                </a:lnTo>
                <a:close/>
              </a:path>
            </a:pathLst>
          </a:custGeom>
          <a:blipFill>
            <a:blip r:embed="rId2"/>
            <a:stretch>
              <a:fillRect t="-1112" b="-1112"/>
            </a:stretch>
          </a:blipFill>
        </p:spPr>
        <p:txBody>
          <a:bodyPr/>
          <a:lstStyle/>
          <a:p>
            <a:endParaRPr lang="en-US"/>
          </a:p>
        </p:txBody>
      </p:sp>
      <p:sp>
        <p:nvSpPr>
          <p:cNvPr id="7" name="Freeform 7" descr="A black text on a white background  Description automatically generated"/>
          <p:cNvSpPr/>
          <p:nvPr/>
        </p:nvSpPr>
        <p:spPr>
          <a:xfrm>
            <a:off x="4660750" y="2823885"/>
            <a:ext cx="9144000" cy="2009817"/>
          </a:xfrm>
          <a:custGeom>
            <a:avLst/>
            <a:gdLst/>
            <a:ahLst/>
            <a:cxnLst/>
            <a:rect l="l" t="t" r="r" b="b"/>
            <a:pathLst>
              <a:path w="9144000" h="2009817">
                <a:moveTo>
                  <a:pt x="0" y="0"/>
                </a:moveTo>
                <a:lnTo>
                  <a:pt x="9144000" y="0"/>
                </a:lnTo>
                <a:lnTo>
                  <a:pt x="9144000" y="2009817"/>
                </a:lnTo>
                <a:lnTo>
                  <a:pt x="0" y="2009817"/>
                </a:lnTo>
                <a:lnTo>
                  <a:pt x="0" y="0"/>
                </a:lnTo>
                <a:close/>
              </a:path>
            </a:pathLst>
          </a:custGeom>
          <a:blipFill>
            <a:blip r:embed="rId3"/>
            <a:stretch>
              <a:fillRect/>
            </a:stretch>
          </a:blipFill>
        </p:spPr>
        <p:txBody>
          <a:bodyPr/>
          <a:lstStyle/>
          <a:p>
            <a:endParaRPr lang="en-US"/>
          </a:p>
        </p:txBody>
      </p:sp>
      <p:sp>
        <p:nvSpPr>
          <p:cNvPr id="8" name="Freeform 8" descr="A cartoon of a worm and a sun  Description automatically generated"/>
          <p:cNvSpPr/>
          <p:nvPr/>
        </p:nvSpPr>
        <p:spPr>
          <a:xfrm>
            <a:off x="6932530" y="5139639"/>
            <a:ext cx="4419205" cy="3597878"/>
          </a:xfrm>
          <a:custGeom>
            <a:avLst/>
            <a:gdLst/>
            <a:ahLst/>
            <a:cxnLst/>
            <a:rect l="l" t="t" r="r" b="b"/>
            <a:pathLst>
              <a:path w="4419205" h="3597878">
                <a:moveTo>
                  <a:pt x="0" y="0"/>
                </a:moveTo>
                <a:lnTo>
                  <a:pt x="4419206" y="0"/>
                </a:lnTo>
                <a:lnTo>
                  <a:pt x="4419206" y="3597877"/>
                </a:lnTo>
                <a:lnTo>
                  <a:pt x="0" y="3597877"/>
                </a:lnTo>
                <a:lnTo>
                  <a:pt x="0" y="0"/>
                </a:lnTo>
                <a:close/>
              </a:path>
            </a:pathLst>
          </a:custGeom>
          <a:blipFill>
            <a:blip r:embed="rId4"/>
            <a:stretch>
              <a:fillRect t="-72" b="-72"/>
            </a:stretch>
          </a:blipFill>
        </p:spPr>
        <p:txBody>
          <a:bodyPr/>
          <a:lstStyle/>
          <a:p>
            <a:endParaRPr lang="en-US"/>
          </a:p>
        </p:txBody>
      </p:sp>
      <p:sp>
        <p:nvSpPr>
          <p:cNvPr id="9" name="Freeform 9" descr="A close-up of a blue background  Description automatically generated"/>
          <p:cNvSpPr/>
          <p:nvPr/>
        </p:nvSpPr>
        <p:spPr>
          <a:xfrm>
            <a:off x="14611" y="9292704"/>
            <a:ext cx="18277701" cy="994389"/>
          </a:xfrm>
          <a:custGeom>
            <a:avLst/>
            <a:gdLst/>
            <a:ahLst/>
            <a:cxnLst/>
            <a:rect l="l" t="t" r="r" b="b"/>
            <a:pathLst>
              <a:path w="18277701" h="994389">
                <a:moveTo>
                  <a:pt x="0" y="0"/>
                </a:moveTo>
                <a:lnTo>
                  <a:pt x="18277701" y="0"/>
                </a:lnTo>
                <a:lnTo>
                  <a:pt x="18277701" y="994389"/>
                </a:lnTo>
                <a:lnTo>
                  <a:pt x="0" y="994389"/>
                </a:lnTo>
                <a:lnTo>
                  <a:pt x="0" y="0"/>
                </a:lnTo>
                <a:close/>
              </a:path>
            </a:pathLst>
          </a:custGeom>
          <a:blipFill>
            <a:blip r:embed="rId5"/>
            <a:stretch>
              <a:fillRect t="-7510" b="-7510"/>
            </a:stretch>
          </a:blipFill>
        </p:spPr>
        <p:txBody>
          <a:bodyPr/>
          <a:lstStyle/>
          <a:p>
            <a:endParaRPr lang="en-US"/>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9F8A4C87-9E35-48B5-4CC8-051A4D7787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764000" y="158310"/>
            <a:ext cx="1214438" cy="1214438"/>
          </a:xfrm>
          <a:prstGeom prst="rect">
            <a:avLst/>
          </a:prstGeom>
        </p:spPr>
      </p:pic>
      <p:sp>
        <p:nvSpPr>
          <p:cNvPr id="12" name="TextBox 11">
            <a:extLst>
              <a:ext uri="{FF2B5EF4-FFF2-40B4-BE49-F238E27FC236}">
                <a16:creationId xmlns:a16="http://schemas.microsoft.com/office/drawing/2014/main" id="{59CB666C-B18A-1DE5-2067-5AD764192495}"/>
              </a:ext>
            </a:extLst>
          </p:cNvPr>
          <p:cNvSpPr txBox="1"/>
          <p:nvPr/>
        </p:nvSpPr>
        <p:spPr>
          <a:xfrm>
            <a:off x="4110354" y="2049807"/>
            <a:ext cx="10063555" cy="769441"/>
          </a:xfrm>
          <a:prstGeom prst="rect">
            <a:avLst/>
          </a:prstGeom>
          <a:noFill/>
        </p:spPr>
        <p:txBody>
          <a:bodyPr wrap="square" rtlCol="0">
            <a:spAutoFit/>
          </a:bodyPr>
          <a:lstStyle/>
          <a:p>
            <a:r>
              <a:rPr lang="en-US" sz="4400" b="1">
                <a:latin typeface="Rubik 1 Bold" panose="020B0604020202020204" charset="-79"/>
                <a:cs typeface="Rubik 1 Bold" panose="020B0604020202020204" charset="-79"/>
              </a:rPr>
              <a:t>WELL-BEING CANADA CURRICULUM</a:t>
            </a:r>
            <a:endParaRPr lang="en-CA" sz="4400" b="1">
              <a:latin typeface="Rubik 1 Bold" panose="020B0604020202020204" charset="-79"/>
              <a:cs typeface="Rubik 1 Bold" panose="020B0604020202020204"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20153" y="1542710"/>
            <a:ext cx="9057990" cy="1095375"/>
          </a:xfrm>
          <a:prstGeom prst="rect">
            <a:avLst/>
          </a:prstGeom>
        </p:spPr>
        <p:txBody>
          <a:bodyPr lIns="0" tIns="0" rIns="0" bIns="0" rtlCol="0" anchor="t">
            <a:spAutoFit/>
          </a:bodyPr>
          <a:lstStyle/>
          <a:p>
            <a:pPr algn="ctr">
              <a:lnSpc>
                <a:spcPts val="4320"/>
              </a:lnSpc>
            </a:pPr>
            <a:r>
              <a:rPr lang="en-US" sz="3600" u="sng">
                <a:solidFill>
                  <a:srgbClr val="0563C1"/>
                </a:solidFill>
                <a:latin typeface="Rubik 1 Bold"/>
                <a:hlinkClick r:id="rId3" tooltip="https://www.youtube.com/watch?v=o9ulSfCGMUs"/>
              </a:rPr>
              <a:t>Video: Guide to Maintaining Friendships</a:t>
            </a:r>
          </a:p>
          <a:p>
            <a:pPr algn="ctr">
              <a:lnSpc>
                <a:spcPts val="4320"/>
              </a:lnSpc>
            </a:pPr>
            <a:endParaRPr lang="en-US" sz="3600" u="sng">
              <a:solidFill>
                <a:srgbClr val="0563C1"/>
              </a:solidFill>
              <a:latin typeface="Rubik 1 Bold"/>
              <a:hlinkClick r:id="rId3" tooltip="https://www.youtube.com/watch?v=o9ulSfCGMUs"/>
            </a:endParaRPr>
          </a:p>
        </p:txBody>
      </p:sp>
      <p:sp>
        <p:nvSpPr>
          <p:cNvPr id="3" name="TextBox 3"/>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How to Maintain Friendships</a:t>
            </a:r>
          </a:p>
        </p:txBody>
      </p:sp>
      <p:grpSp>
        <p:nvGrpSpPr>
          <p:cNvPr id="4" name="Group 4"/>
          <p:cNvGrpSpPr/>
          <p:nvPr/>
        </p:nvGrpSpPr>
        <p:grpSpPr>
          <a:xfrm>
            <a:off x="3417051" y="1436751"/>
            <a:ext cx="11448120" cy="8552763"/>
            <a:chOff x="0" y="0"/>
            <a:chExt cx="15264160" cy="11403684"/>
          </a:xfrm>
        </p:grpSpPr>
        <p:sp>
          <p:nvSpPr>
            <p:cNvPr id="5" name="Freeform 5"/>
            <p:cNvSpPr/>
            <p:nvPr/>
          </p:nvSpPr>
          <p:spPr>
            <a:xfrm>
              <a:off x="0" y="0"/>
              <a:ext cx="15264130" cy="11403711"/>
            </a:xfrm>
            <a:custGeom>
              <a:avLst/>
              <a:gdLst/>
              <a:ahLst/>
              <a:cxnLst/>
              <a:rect l="l" t="t" r="r" b="b"/>
              <a:pathLst>
                <a:path w="15264130" h="11403711">
                  <a:moveTo>
                    <a:pt x="38100" y="0"/>
                  </a:moveTo>
                  <a:lnTo>
                    <a:pt x="15226030" y="0"/>
                  </a:lnTo>
                  <a:cubicBezTo>
                    <a:pt x="15247113" y="0"/>
                    <a:pt x="15264130" y="17018"/>
                    <a:pt x="15264130" y="38100"/>
                  </a:cubicBezTo>
                  <a:lnTo>
                    <a:pt x="15264130" y="11365611"/>
                  </a:lnTo>
                  <a:cubicBezTo>
                    <a:pt x="15264130" y="11386693"/>
                    <a:pt x="15247113" y="11403711"/>
                    <a:pt x="15226030" y="11403711"/>
                  </a:cubicBezTo>
                  <a:lnTo>
                    <a:pt x="38100" y="11403711"/>
                  </a:lnTo>
                  <a:cubicBezTo>
                    <a:pt x="17018" y="11403711"/>
                    <a:pt x="0" y="11386693"/>
                    <a:pt x="0" y="11365611"/>
                  </a:cubicBezTo>
                  <a:lnTo>
                    <a:pt x="0" y="38100"/>
                  </a:lnTo>
                  <a:cubicBezTo>
                    <a:pt x="0" y="17018"/>
                    <a:pt x="17018" y="0"/>
                    <a:pt x="38100" y="0"/>
                  </a:cubicBezTo>
                  <a:moveTo>
                    <a:pt x="38100" y="76200"/>
                  </a:moveTo>
                  <a:lnTo>
                    <a:pt x="38100" y="38100"/>
                  </a:lnTo>
                  <a:lnTo>
                    <a:pt x="76200" y="38100"/>
                  </a:lnTo>
                  <a:lnTo>
                    <a:pt x="76200" y="11365611"/>
                  </a:lnTo>
                  <a:lnTo>
                    <a:pt x="38100" y="11365611"/>
                  </a:lnTo>
                  <a:lnTo>
                    <a:pt x="38100" y="11327511"/>
                  </a:lnTo>
                  <a:lnTo>
                    <a:pt x="15226030" y="11327511"/>
                  </a:lnTo>
                  <a:lnTo>
                    <a:pt x="15226030" y="11365611"/>
                  </a:lnTo>
                  <a:lnTo>
                    <a:pt x="15187930" y="11365611"/>
                  </a:lnTo>
                  <a:lnTo>
                    <a:pt x="15187930" y="38100"/>
                  </a:lnTo>
                  <a:lnTo>
                    <a:pt x="15226030" y="38100"/>
                  </a:lnTo>
                  <a:lnTo>
                    <a:pt x="15226030" y="76200"/>
                  </a:lnTo>
                  <a:lnTo>
                    <a:pt x="38100" y="76200"/>
                  </a:lnTo>
                  <a:close/>
                </a:path>
              </a:pathLst>
            </a:custGeom>
            <a:solidFill>
              <a:srgbClr val="71FFE4"/>
            </a:solidFill>
          </p:spPr>
          <p:txBody>
            <a:bodyPr/>
            <a:lstStyle/>
            <a:p>
              <a:endParaRPr lang="en-US"/>
            </a:p>
          </p:txBody>
        </p:sp>
      </p:grpSp>
      <p:sp>
        <p:nvSpPr>
          <p:cNvPr id="7" name="AutoShape 7"/>
          <p:cNvSpPr/>
          <p:nvPr/>
        </p:nvSpPr>
        <p:spPr>
          <a:xfrm rot="27368">
            <a:off x="140612" y="894194"/>
            <a:ext cx="10767920" cy="0"/>
          </a:xfrm>
          <a:prstGeom prst="line">
            <a:avLst/>
          </a:prstGeom>
          <a:ln w="47625" cap="rnd">
            <a:solidFill>
              <a:srgbClr val="71FFE4"/>
            </a:solidFill>
            <a:prstDash val="solid"/>
            <a:headEnd type="none" w="sm" len="sm"/>
            <a:tailEnd type="none" w="sm" len="sm"/>
          </a:ln>
        </p:spPr>
        <p:txBody>
          <a:bodyPr/>
          <a:lstStyle/>
          <a:p>
            <a:endParaRPr lang="en-US"/>
          </a:p>
        </p:txBody>
      </p:sp>
      <p:sp>
        <p:nvSpPr>
          <p:cNvPr id="8" name="Freeform 8" descr="A drawing of a television  Description automatically generated"/>
          <p:cNvSpPr/>
          <p:nvPr/>
        </p:nvSpPr>
        <p:spPr>
          <a:xfrm>
            <a:off x="6179031" y="2874232"/>
            <a:ext cx="5926206" cy="6172200"/>
          </a:xfrm>
          <a:custGeom>
            <a:avLst/>
            <a:gdLst/>
            <a:ahLst/>
            <a:cxnLst/>
            <a:rect l="l" t="t" r="r" b="b"/>
            <a:pathLst>
              <a:path w="5926206" h="6172200">
                <a:moveTo>
                  <a:pt x="0" y="0"/>
                </a:moveTo>
                <a:lnTo>
                  <a:pt x="5926206" y="0"/>
                </a:lnTo>
                <a:lnTo>
                  <a:pt x="5926206" y="6172200"/>
                </a:lnTo>
                <a:lnTo>
                  <a:pt x="0" y="6172200"/>
                </a:lnTo>
                <a:lnTo>
                  <a:pt x="0" y="0"/>
                </a:lnTo>
                <a:close/>
              </a:path>
            </a:pathLst>
          </a:custGeom>
          <a:blipFill>
            <a:blip r:embed="rId4"/>
            <a:stretch>
              <a:fillRect/>
            </a:stretch>
          </a:blipFill>
        </p:spPr>
        <p:txBody>
          <a:bodyPr/>
          <a:lstStyle/>
          <a:p>
            <a:endParaRPr lang="en-US"/>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B4F8E10A-E0E5-42E9-A69A-7241B53B09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59200" y="-45878"/>
            <a:ext cx="1531033" cy="153103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8377" y="4437464"/>
            <a:ext cx="17501524" cy="5446529"/>
            <a:chOff x="0" y="0"/>
            <a:chExt cx="23335366" cy="7549168"/>
          </a:xfrm>
        </p:grpSpPr>
        <p:sp>
          <p:nvSpPr>
            <p:cNvPr id="3" name="Freeform 3"/>
            <p:cNvSpPr/>
            <p:nvPr/>
          </p:nvSpPr>
          <p:spPr>
            <a:xfrm>
              <a:off x="0" y="0"/>
              <a:ext cx="23335362" cy="7549134"/>
            </a:xfrm>
            <a:custGeom>
              <a:avLst/>
              <a:gdLst/>
              <a:ahLst/>
              <a:cxnLst/>
              <a:rect l="l" t="t" r="r" b="b"/>
              <a:pathLst>
                <a:path w="23335362" h="7549134">
                  <a:moveTo>
                    <a:pt x="0" y="0"/>
                  </a:moveTo>
                  <a:lnTo>
                    <a:pt x="23335362" y="0"/>
                  </a:lnTo>
                  <a:lnTo>
                    <a:pt x="23335362" y="7549134"/>
                  </a:lnTo>
                  <a:lnTo>
                    <a:pt x="0" y="7549134"/>
                  </a:lnTo>
                  <a:close/>
                </a:path>
              </a:pathLst>
            </a:custGeom>
            <a:solidFill>
              <a:srgbClr val="71FFE4"/>
            </a:solidFill>
          </p:spPr>
          <p:txBody>
            <a:bodyPr/>
            <a:lstStyle/>
            <a:p>
              <a:endParaRPr lang="en-US"/>
            </a:p>
          </p:txBody>
        </p:sp>
      </p:grpSp>
      <p:sp>
        <p:nvSpPr>
          <p:cNvPr id="6" name="TextBox 6"/>
          <p:cNvSpPr txBox="1"/>
          <p:nvPr/>
        </p:nvSpPr>
        <p:spPr>
          <a:xfrm>
            <a:off x="216425" y="1460859"/>
            <a:ext cx="18105118" cy="3124200"/>
          </a:xfrm>
          <a:prstGeom prst="rect">
            <a:avLst/>
          </a:prstGeom>
        </p:spPr>
        <p:txBody>
          <a:bodyPr lIns="0" tIns="0" rIns="0" bIns="0" rtlCol="0" anchor="t">
            <a:spAutoFit/>
          </a:bodyPr>
          <a:lstStyle/>
          <a:p>
            <a:pPr algn="l">
              <a:lnSpc>
                <a:spcPts val="5040"/>
              </a:lnSpc>
            </a:pPr>
            <a:r>
              <a:rPr lang="en-US" sz="4200">
                <a:solidFill>
                  <a:srgbClr val="000000"/>
                </a:solidFill>
                <a:latin typeface="Rubik 1 Bold"/>
              </a:rPr>
              <a:t>Take a moment to think about your good friend.</a:t>
            </a:r>
          </a:p>
          <a:p>
            <a:pPr algn="l">
              <a:lnSpc>
                <a:spcPts val="3960"/>
              </a:lnSpc>
            </a:pPr>
            <a:endParaRPr lang="en-US" sz="4200">
              <a:solidFill>
                <a:srgbClr val="000000"/>
              </a:solidFill>
              <a:latin typeface="Rubik 1 Bold"/>
            </a:endParaRPr>
          </a:p>
          <a:p>
            <a:pPr marL="597217" lvl="1" indent="-298609" algn="l">
              <a:lnSpc>
                <a:spcPts val="3960"/>
              </a:lnSpc>
              <a:buFont typeface="Arial"/>
              <a:buChar char="•"/>
            </a:pPr>
            <a:r>
              <a:rPr lang="en-US" sz="3300">
                <a:solidFill>
                  <a:srgbClr val="000000"/>
                </a:solidFill>
                <a:latin typeface="Rubik 1"/>
              </a:rPr>
              <a:t>How was the friendship created?</a:t>
            </a:r>
          </a:p>
          <a:p>
            <a:pPr marL="597217" lvl="1" indent="-298609" algn="l">
              <a:lnSpc>
                <a:spcPts val="3960"/>
              </a:lnSpc>
              <a:buFont typeface="Arial"/>
              <a:buChar char="•"/>
            </a:pPr>
            <a:r>
              <a:rPr lang="en-US" sz="3300">
                <a:solidFill>
                  <a:srgbClr val="000000"/>
                </a:solidFill>
                <a:latin typeface="Rubik 1"/>
              </a:rPr>
              <a:t>Has the friendship changed over time?  How?</a:t>
            </a:r>
          </a:p>
          <a:p>
            <a:pPr marL="597217" lvl="1" indent="-298609" algn="l">
              <a:lnSpc>
                <a:spcPts val="3960"/>
              </a:lnSpc>
              <a:buFont typeface="Arial"/>
              <a:buChar char="•"/>
            </a:pPr>
            <a:r>
              <a:rPr lang="en-US" sz="3300">
                <a:solidFill>
                  <a:srgbClr val="000000"/>
                </a:solidFill>
                <a:latin typeface="Rubik 1"/>
              </a:rPr>
              <a:t>What can maintain or strengthen this friendship?</a:t>
            </a:r>
          </a:p>
          <a:p>
            <a:pPr marL="597217" lvl="1" indent="-298609" algn="l">
              <a:lnSpc>
                <a:spcPts val="3960"/>
              </a:lnSpc>
            </a:pPr>
            <a:endParaRPr lang="en-US" sz="3300">
              <a:solidFill>
                <a:srgbClr val="000000"/>
              </a:solidFill>
              <a:latin typeface="Rubik 1"/>
            </a:endParaRPr>
          </a:p>
        </p:txBody>
      </p:sp>
      <p:sp>
        <p:nvSpPr>
          <p:cNvPr id="7" name="TextBox 7"/>
          <p:cNvSpPr txBox="1"/>
          <p:nvPr/>
        </p:nvSpPr>
        <p:spPr>
          <a:xfrm>
            <a:off x="4351650" y="4883662"/>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1 Bold"/>
              </a:rPr>
              <a:t>Think-Pair-Share</a:t>
            </a:r>
          </a:p>
        </p:txBody>
      </p:sp>
      <p:sp>
        <p:nvSpPr>
          <p:cNvPr id="8" name="TextBox 8"/>
          <p:cNvSpPr txBox="1"/>
          <p:nvPr/>
        </p:nvSpPr>
        <p:spPr>
          <a:xfrm>
            <a:off x="1252412" y="6515011"/>
            <a:ext cx="15807942" cy="2562225"/>
          </a:xfrm>
          <a:prstGeom prst="rect">
            <a:avLst/>
          </a:prstGeom>
        </p:spPr>
        <p:txBody>
          <a:bodyPr lIns="0" tIns="0" rIns="0" bIns="0" rtlCol="0" anchor="t">
            <a:spAutoFit/>
          </a:bodyPr>
          <a:lstStyle/>
          <a:p>
            <a:pPr marL="760095" lvl="1" indent="-380048" algn="l">
              <a:lnSpc>
                <a:spcPts val="5040"/>
              </a:lnSpc>
              <a:buFont typeface="Arial"/>
              <a:buChar char="•"/>
            </a:pPr>
            <a:r>
              <a:rPr lang="en-US" sz="4200">
                <a:solidFill>
                  <a:srgbClr val="000000"/>
                </a:solidFill>
                <a:latin typeface="Rubik 1"/>
              </a:rPr>
              <a:t>Why do we enter relationships?</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What makes a relationship that you choose like your friends different from those you don't choose like your family?</a:t>
            </a:r>
          </a:p>
        </p:txBody>
      </p:sp>
      <p:sp>
        <p:nvSpPr>
          <p:cNvPr id="9" name="TextBox 9"/>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Friendships</a:t>
            </a:r>
          </a:p>
        </p:txBody>
      </p:sp>
      <p:sp>
        <p:nvSpPr>
          <p:cNvPr id="11" name="AutoShape 11"/>
          <p:cNvSpPr/>
          <p:nvPr/>
        </p:nvSpPr>
        <p:spPr>
          <a:xfrm rot="-28796">
            <a:off x="82344" y="1039790"/>
            <a:ext cx="13922011" cy="0"/>
          </a:xfrm>
          <a:prstGeom prst="line">
            <a:avLst/>
          </a:prstGeom>
          <a:ln w="47625" cap="rnd">
            <a:solidFill>
              <a:srgbClr val="71FFE4"/>
            </a:solidFill>
            <a:prstDash val="solid"/>
            <a:headEnd type="none" w="sm" len="sm"/>
            <a:tailEnd type="none" w="sm" len="sm"/>
          </a:ln>
        </p:spPr>
        <p:txBody>
          <a:bodyPr/>
          <a:lstStyle/>
          <a:p>
            <a:endParaRPr lang="en-US"/>
          </a:p>
        </p:txBody>
      </p:sp>
      <p:pic>
        <p:nvPicPr>
          <p:cNvPr id="5" name="Picture 4" descr="A black background with a black square&#10;&#10;Description automatically generated with medium confidence">
            <a:extLst>
              <a:ext uri="{FF2B5EF4-FFF2-40B4-BE49-F238E27FC236}">
                <a16:creationId xmlns:a16="http://schemas.microsoft.com/office/drawing/2014/main" id="{24D4CE73-5285-D0C9-F80B-5D29F5B035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23363" y="0"/>
            <a:ext cx="1432170" cy="143217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557644"/>
            <a:ext cx="18288000" cy="1729590"/>
            <a:chOff x="0" y="0"/>
            <a:chExt cx="24384000" cy="2306120"/>
          </a:xfrm>
        </p:grpSpPr>
        <p:sp>
          <p:nvSpPr>
            <p:cNvPr id="3" name="Freeform 3"/>
            <p:cNvSpPr/>
            <p:nvPr/>
          </p:nvSpPr>
          <p:spPr>
            <a:xfrm>
              <a:off x="0" y="0"/>
              <a:ext cx="24383933" cy="2306066"/>
            </a:xfrm>
            <a:custGeom>
              <a:avLst/>
              <a:gdLst/>
              <a:ahLst/>
              <a:cxnLst/>
              <a:rect l="l" t="t" r="r" b="b"/>
              <a:pathLst>
                <a:path w="24383933" h="2306066">
                  <a:moveTo>
                    <a:pt x="0" y="0"/>
                  </a:moveTo>
                  <a:lnTo>
                    <a:pt x="24383933" y="0"/>
                  </a:lnTo>
                  <a:lnTo>
                    <a:pt x="24383933" y="2306066"/>
                  </a:lnTo>
                  <a:lnTo>
                    <a:pt x="0" y="2306066"/>
                  </a:lnTo>
                  <a:close/>
                </a:path>
              </a:pathLst>
            </a:custGeom>
            <a:solidFill>
              <a:srgbClr val="71FFE4"/>
            </a:solidFill>
          </p:spPr>
          <p:txBody>
            <a:bodyPr/>
            <a:lstStyle/>
            <a:p>
              <a:endParaRPr lang="en-US"/>
            </a:p>
          </p:txBody>
        </p:sp>
      </p:grpSp>
      <p:sp>
        <p:nvSpPr>
          <p:cNvPr id="4" name="TextBox 4"/>
          <p:cNvSpPr txBox="1"/>
          <p:nvPr/>
        </p:nvSpPr>
        <p:spPr>
          <a:xfrm>
            <a:off x="1696046" y="1614000"/>
            <a:ext cx="16119515" cy="6391275"/>
          </a:xfrm>
          <a:prstGeom prst="rect">
            <a:avLst/>
          </a:prstGeom>
        </p:spPr>
        <p:txBody>
          <a:bodyPr lIns="0" tIns="0" rIns="0" bIns="0" rtlCol="0" anchor="t">
            <a:spAutoFit/>
          </a:bodyPr>
          <a:lstStyle/>
          <a:p>
            <a:pPr marL="760095" lvl="1" indent="-380048" algn="l">
              <a:lnSpc>
                <a:spcPts val="5040"/>
              </a:lnSpc>
              <a:buFont typeface="Arial"/>
              <a:buChar char="•"/>
            </a:pPr>
            <a:r>
              <a:rPr lang="en-US" sz="4200">
                <a:solidFill>
                  <a:srgbClr val="000000"/>
                </a:solidFill>
                <a:latin typeface="Rubik 1"/>
              </a:rPr>
              <a:t>provide comfort and joy in difficult or happy moments</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help develop social skills</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provide us with important and honest feedback</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Help develop social skills towards having a romantic relationship</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improve well-being and longevity</a:t>
            </a:r>
          </a:p>
        </p:txBody>
      </p:sp>
      <p:sp>
        <p:nvSpPr>
          <p:cNvPr id="6" name="AutoShape 6"/>
          <p:cNvSpPr/>
          <p:nvPr/>
        </p:nvSpPr>
        <p:spPr>
          <a:xfrm rot="27368">
            <a:off x="161207" y="914788"/>
            <a:ext cx="10767920" cy="0"/>
          </a:xfrm>
          <a:prstGeom prst="line">
            <a:avLst/>
          </a:prstGeom>
          <a:ln w="47625" cap="rnd">
            <a:solidFill>
              <a:srgbClr val="71FFE4"/>
            </a:solidFill>
            <a:prstDash val="solid"/>
            <a:headEnd type="none" w="sm" len="sm"/>
            <a:tailEnd type="none" w="sm" len="sm"/>
          </a:ln>
        </p:spPr>
        <p:txBody>
          <a:bodyPr/>
          <a:lstStyle/>
          <a:p>
            <a:endParaRPr lang="en-US"/>
          </a:p>
        </p:txBody>
      </p:sp>
      <p:sp>
        <p:nvSpPr>
          <p:cNvPr id="7" name="Freeform 7"/>
          <p:cNvSpPr/>
          <p:nvPr/>
        </p:nvSpPr>
        <p:spPr>
          <a:xfrm>
            <a:off x="-1068299" y="6479695"/>
            <a:ext cx="4308299" cy="4308299"/>
          </a:xfrm>
          <a:custGeom>
            <a:avLst/>
            <a:gdLst/>
            <a:ahLst/>
            <a:cxnLst/>
            <a:rect l="l" t="t" r="r" b="b"/>
            <a:pathLst>
              <a:path w="4308299" h="4308299">
                <a:moveTo>
                  <a:pt x="0" y="0"/>
                </a:moveTo>
                <a:lnTo>
                  <a:pt x="4308298" y="0"/>
                </a:lnTo>
                <a:lnTo>
                  <a:pt x="4308298" y="4308298"/>
                </a:lnTo>
                <a:lnTo>
                  <a:pt x="0" y="4308298"/>
                </a:lnTo>
                <a:lnTo>
                  <a:pt x="0" y="0"/>
                </a:lnTo>
                <a:close/>
              </a:path>
            </a:pathLst>
          </a:custGeom>
          <a:blipFill>
            <a:blip r:embed="rId3"/>
            <a:stretch>
              <a:fillRect/>
            </a:stretch>
          </a:blipFill>
        </p:spPr>
        <p:txBody>
          <a:bodyPr/>
          <a:lstStyle/>
          <a:p>
            <a:endParaRPr lang="en-US"/>
          </a:p>
        </p:txBody>
      </p:sp>
      <p:sp>
        <p:nvSpPr>
          <p:cNvPr id="8" name="TextBox 8"/>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Healthy Relationships Can...</a:t>
            </a:r>
          </a:p>
        </p:txBody>
      </p:sp>
      <p:sp>
        <p:nvSpPr>
          <p:cNvPr id="9" name="TextBox 9"/>
          <p:cNvSpPr txBox="1"/>
          <p:nvPr/>
        </p:nvSpPr>
        <p:spPr>
          <a:xfrm>
            <a:off x="3821607" y="9066156"/>
            <a:ext cx="13845656" cy="647700"/>
          </a:xfrm>
          <a:prstGeom prst="rect">
            <a:avLst/>
          </a:prstGeom>
        </p:spPr>
        <p:txBody>
          <a:bodyPr lIns="0" tIns="0" rIns="0" bIns="0" rtlCol="0" anchor="t">
            <a:spAutoFit/>
          </a:bodyPr>
          <a:lstStyle/>
          <a:p>
            <a:pPr algn="l">
              <a:lnSpc>
                <a:spcPts val="5040"/>
              </a:lnSpc>
            </a:pPr>
            <a:r>
              <a:rPr lang="en-US" sz="4200">
                <a:solidFill>
                  <a:srgbClr val="000000"/>
                </a:solidFill>
                <a:latin typeface="Rubik 1"/>
              </a:rPr>
              <a:t>Clear expectations are key to a healthy relationship</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E4674FA1-5F0F-0F78-058D-62A35A2A3B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23518" y="29203"/>
            <a:ext cx="1512096" cy="151209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91440" y="118338"/>
            <a:ext cx="12038950"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Healthy Relationships Continued</a:t>
            </a:r>
          </a:p>
        </p:txBody>
      </p:sp>
      <p:sp>
        <p:nvSpPr>
          <p:cNvPr id="4" name="TextBox 4"/>
          <p:cNvSpPr txBox="1"/>
          <p:nvPr/>
        </p:nvSpPr>
        <p:spPr>
          <a:xfrm>
            <a:off x="4665139" y="2188239"/>
            <a:ext cx="2875417" cy="733425"/>
          </a:xfrm>
          <a:prstGeom prst="rect">
            <a:avLst/>
          </a:prstGeom>
        </p:spPr>
        <p:txBody>
          <a:bodyPr lIns="0" tIns="0" rIns="0" bIns="0" rtlCol="0" anchor="t">
            <a:spAutoFit/>
          </a:bodyPr>
          <a:lstStyle/>
          <a:p>
            <a:pPr algn="l">
              <a:lnSpc>
                <a:spcPts val="5759"/>
              </a:lnSpc>
            </a:pPr>
            <a:r>
              <a:rPr lang="en-US" sz="4800" spc="44">
                <a:solidFill>
                  <a:srgbClr val="000000"/>
                </a:solidFill>
                <a:latin typeface="Rubik 1 Bold"/>
                <a:cs typeface="Rubik 1 Bold"/>
              </a:rPr>
              <a:t>FRIENDS</a:t>
            </a:r>
          </a:p>
        </p:txBody>
      </p:sp>
      <p:sp>
        <p:nvSpPr>
          <p:cNvPr id="5" name="TextBox 5"/>
          <p:cNvSpPr txBox="1"/>
          <p:nvPr/>
        </p:nvSpPr>
        <p:spPr>
          <a:xfrm>
            <a:off x="11134976" y="2215103"/>
            <a:ext cx="3914275" cy="733425"/>
          </a:xfrm>
          <a:prstGeom prst="rect">
            <a:avLst/>
          </a:prstGeom>
        </p:spPr>
        <p:txBody>
          <a:bodyPr lIns="0" tIns="0" rIns="0" bIns="0" rtlCol="0" anchor="t">
            <a:spAutoFit/>
          </a:bodyPr>
          <a:lstStyle/>
          <a:p>
            <a:pPr algn="l">
              <a:lnSpc>
                <a:spcPts val="5759"/>
              </a:lnSpc>
            </a:pPr>
            <a:r>
              <a:rPr lang="en-US" sz="4800" spc="44">
                <a:solidFill>
                  <a:srgbClr val="000000"/>
                </a:solidFill>
                <a:latin typeface="Rubik 1 Bold"/>
                <a:cs typeface="Rubik 1 Bold"/>
              </a:rPr>
              <a:t>STRANGERS</a:t>
            </a:r>
          </a:p>
        </p:txBody>
      </p:sp>
      <p:sp>
        <p:nvSpPr>
          <p:cNvPr id="6" name="AutoShape 6"/>
          <p:cNvSpPr/>
          <p:nvPr/>
        </p:nvSpPr>
        <p:spPr>
          <a:xfrm rot="5418952">
            <a:off x="5946354" y="5633392"/>
            <a:ext cx="6826952" cy="0"/>
          </a:xfrm>
          <a:prstGeom prst="line">
            <a:avLst/>
          </a:prstGeom>
          <a:ln w="19050" cap="rnd">
            <a:solidFill>
              <a:srgbClr val="000000"/>
            </a:solidFill>
            <a:prstDash val="solid"/>
            <a:headEnd type="none" w="sm" len="sm"/>
            <a:tailEnd type="none" w="sm" len="sm"/>
          </a:ln>
        </p:spPr>
        <p:txBody>
          <a:bodyPr/>
          <a:lstStyle/>
          <a:p>
            <a:endParaRPr lang="en-US"/>
          </a:p>
        </p:txBody>
      </p:sp>
      <p:sp>
        <p:nvSpPr>
          <p:cNvPr id="7" name="AutoShape 7"/>
          <p:cNvSpPr/>
          <p:nvPr/>
        </p:nvSpPr>
        <p:spPr>
          <a:xfrm flipH="1">
            <a:off x="3152133" y="3086550"/>
            <a:ext cx="12909665" cy="0"/>
          </a:xfrm>
          <a:prstGeom prst="line">
            <a:avLst/>
          </a:prstGeom>
          <a:ln w="19050" cap="rnd">
            <a:solidFill>
              <a:srgbClr val="000000"/>
            </a:solidFill>
            <a:prstDash val="solid"/>
            <a:headEnd type="none" w="sm" len="sm"/>
            <a:tailEnd type="none" w="sm" len="sm"/>
          </a:ln>
        </p:spPr>
        <p:txBody>
          <a:bodyPr/>
          <a:lstStyle/>
          <a:p>
            <a:endParaRPr lang="en-US"/>
          </a:p>
        </p:txBody>
      </p:sp>
      <p:sp>
        <p:nvSpPr>
          <p:cNvPr id="8" name="AutoShape 8"/>
          <p:cNvSpPr/>
          <p:nvPr/>
        </p:nvSpPr>
        <p:spPr>
          <a:xfrm>
            <a:off x="140783" y="851673"/>
            <a:ext cx="10767579" cy="85725"/>
          </a:xfrm>
          <a:prstGeom prst="line">
            <a:avLst/>
          </a:prstGeom>
          <a:ln w="47625" cap="rnd">
            <a:solidFill>
              <a:srgbClr val="71FFE4"/>
            </a:solidFill>
            <a:prstDash val="solid"/>
            <a:headEnd type="none" w="sm" len="sm"/>
            <a:tailEnd type="none" w="sm" len="sm"/>
          </a:ln>
        </p:spPr>
        <p:txBody>
          <a:bodyPr/>
          <a:lstStyle/>
          <a:p>
            <a:endParaRPr lang="en-US"/>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38EF7F24-B2A6-6CE5-D837-304E9FE1AB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52141" y="1"/>
            <a:ext cx="1476376" cy="147637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38614" y="2087307"/>
            <a:ext cx="16119515" cy="5114925"/>
          </a:xfrm>
          <a:prstGeom prst="rect">
            <a:avLst/>
          </a:prstGeom>
        </p:spPr>
        <p:txBody>
          <a:bodyPr lIns="0" tIns="0" rIns="0" bIns="0" rtlCol="0" anchor="t">
            <a:spAutoFit/>
          </a:bodyPr>
          <a:lstStyle/>
          <a:p>
            <a:pPr marL="760095" lvl="1" indent="-380048" algn="l">
              <a:lnSpc>
                <a:spcPts val="5040"/>
              </a:lnSpc>
              <a:buFont typeface="Arial"/>
              <a:buChar char="•"/>
            </a:pPr>
            <a:r>
              <a:rPr lang="en-US" sz="4200">
                <a:solidFill>
                  <a:srgbClr val="000000"/>
                </a:solidFill>
                <a:latin typeface="Rubik 1"/>
              </a:rPr>
              <a:t>What characteristics or personality traits can you bring to a friendship?</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What characteristics or personality traits are you looking for in a friend?</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What characteristics would you like to avoid in a friend or relationship?</a:t>
            </a:r>
          </a:p>
        </p:txBody>
      </p:sp>
      <p:sp>
        <p:nvSpPr>
          <p:cNvPr id="3" name="TextBox 3"/>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Relationship Expectations</a:t>
            </a:r>
          </a:p>
        </p:txBody>
      </p:sp>
      <p:grpSp>
        <p:nvGrpSpPr>
          <p:cNvPr id="4" name="Group 4"/>
          <p:cNvGrpSpPr/>
          <p:nvPr/>
        </p:nvGrpSpPr>
        <p:grpSpPr>
          <a:xfrm>
            <a:off x="0" y="8760188"/>
            <a:ext cx="18299133" cy="1526812"/>
            <a:chOff x="0" y="0"/>
            <a:chExt cx="24398844" cy="2035749"/>
          </a:xfrm>
        </p:grpSpPr>
        <p:sp>
          <p:nvSpPr>
            <p:cNvPr id="5" name="Freeform 5"/>
            <p:cNvSpPr/>
            <p:nvPr/>
          </p:nvSpPr>
          <p:spPr>
            <a:xfrm>
              <a:off x="0" y="0"/>
              <a:ext cx="24398784" cy="2035708"/>
            </a:xfrm>
            <a:custGeom>
              <a:avLst/>
              <a:gdLst/>
              <a:ahLst/>
              <a:cxnLst/>
              <a:rect l="l" t="t" r="r" b="b"/>
              <a:pathLst>
                <a:path w="24398784" h="2035708">
                  <a:moveTo>
                    <a:pt x="0" y="0"/>
                  </a:moveTo>
                  <a:lnTo>
                    <a:pt x="24398784" y="0"/>
                  </a:lnTo>
                  <a:lnTo>
                    <a:pt x="24398784" y="2035708"/>
                  </a:lnTo>
                  <a:lnTo>
                    <a:pt x="0" y="2035708"/>
                  </a:lnTo>
                  <a:close/>
                </a:path>
              </a:pathLst>
            </a:custGeom>
            <a:solidFill>
              <a:srgbClr val="71FFE4"/>
            </a:solidFill>
          </p:spPr>
          <p:txBody>
            <a:bodyPr/>
            <a:lstStyle/>
            <a:p>
              <a:endParaRPr lang="en-US"/>
            </a:p>
          </p:txBody>
        </p:sp>
        <p:sp>
          <p:nvSpPr>
            <p:cNvPr id="6" name="TextBox 6"/>
            <p:cNvSpPr txBox="1"/>
            <p:nvPr/>
          </p:nvSpPr>
          <p:spPr>
            <a:xfrm>
              <a:off x="0" y="-9525"/>
              <a:ext cx="24398844" cy="2045274"/>
            </a:xfrm>
            <a:prstGeom prst="rect">
              <a:avLst/>
            </a:prstGeom>
          </p:spPr>
          <p:txBody>
            <a:bodyPr lIns="50800" tIns="50800" rIns="50800" bIns="50800" rtlCol="0" anchor="t"/>
            <a:lstStyle/>
            <a:p>
              <a:pPr algn="ctr">
                <a:lnSpc>
                  <a:spcPts val="5040"/>
                </a:lnSpc>
              </a:pPr>
              <a:r>
                <a:rPr lang="en-US" sz="4200">
                  <a:solidFill>
                    <a:srgbClr val="000000"/>
                  </a:solidFill>
                  <a:latin typeface="Rubik 1 Bold"/>
                </a:rPr>
                <a:t>Each person is different and will have different wants, needs and expectations from a relationship.</a:t>
              </a:r>
            </a:p>
          </p:txBody>
        </p:sp>
      </p:grpSp>
      <p:sp>
        <p:nvSpPr>
          <p:cNvPr id="8" name="AutoShape 8"/>
          <p:cNvSpPr/>
          <p:nvPr/>
        </p:nvSpPr>
        <p:spPr>
          <a:xfrm rot="37726">
            <a:off x="140519" y="992019"/>
            <a:ext cx="8749836" cy="0"/>
          </a:xfrm>
          <a:prstGeom prst="line">
            <a:avLst/>
          </a:prstGeom>
          <a:ln w="47625" cap="rnd">
            <a:solidFill>
              <a:srgbClr val="71FFE4"/>
            </a:solidFill>
            <a:prstDash val="solid"/>
            <a:headEnd type="none" w="sm" len="sm"/>
            <a:tailEnd type="none" w="sm" len="sm"/>
          </a:ln>
        </p:spPr>
        <p:txBody>
          <a:bodyPr/>
          <a:lstStyle/>
          <a:p>
            <a:endParaRPr lang="en-US"/>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4D8ACF5E-F867-D5BE-16FF-A34DE95139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9200" y="71154"/>
            <a:ext cx="1341721" cy="134172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81581" y="1659134"/>
            <a:ext cx="18105118" cy="552450"/>
          </a:xfrm>
          <a:prstGeom prst="rect">
            <a:avLst/>
          </a:prstGeom>
        </p:spPr>
        <p:txBody>
          <a:bodyPr lIns="0" tIns="0" rIns="0" bIns="0" rtlCol="0" anchor="t">
            <a:spAutoFit/>
          </a:bodyPr>
          <a:lstStyle/>
          <a:p>
            <a:pPr algn="l">
              <a:lnSpc>
                <a:spcPts val="4320"/>
              </a:lnSpc>
            </a:pPr>
            <a:r>
              <a:rPr lang="en-US" sz="3600">
                <a:solidFill>
                  <a:srgbClr val="404040"/>
                </a:solidFill>
                <a:latin typeface="Rubik 1"/>
              </a:rPr>
              <a:t>Do you think the relationship is fair and balanced?    </a:t>
            </a:r>
          </a:p>
        </p:txBody>
      </p:sp>
      <p:grpSp>
        <p:nvGrpSpPr>
          <p:cNvPr id="3" name="Group 3"/>
          <p:cNvGrpSpPr/>
          <p:nvPr/>
        </p:nvGrpSpPr>
        <p:grpSpPr>
          <a:xfrm>
            <a:off x="10834224" y="2850741"/>
            <a:ext cx="6166043" cy="5761961"/>
            <a:chOff x="0" y="0"/>
            <a:chExt cx="7525534" cy="7032360"/>
          </a:xfrm>
        </p:grpSpPr>
        <p:sp>
          <p:nvSpPr>
            <p:cNvPr id="4" name="Freeform 4"/>
            <p:cNvSpPr/>
            <p:nvPr/>
          </p:nvSpPr>
          <p:spPr>
            <a:xfrm>
              <a:off x="0" y="0"/>
              <a:ext cx="7525512" cy="7032371"/>
            </a:xfrm>
            <a:custGeom>
              <a:avLst/>
              <a:gdLst/>
              <a:ahLst/>
              <a:cxnLst/>
              <a:rect l="l" t="t" r="r" b="b"/>
              <a:pathLst>
                <a:path w="7525512" h="7032371">
                  <a:moveTo>
                    <a:pt x="0" y="3516122"/>
                  </a:moveTo>
                  <a:cubicBezTo>
                    <a:pt x="0" y="1574292"/>
                    <a:pt x="1684655" y="0"/>
                    <a:pt x="3762756" y="0"/>
                  </a:cubicBezTo>
                  <a:cubicBezTo>
                    <a:pt x="5840857" y="0"/>
                    <a:pt x="7525512" y="1574292"/>
                    <a:pt x="7525512" y="3516122"/>
                  </a:cubicBezTo>
                  <a:cubicBezTo>
                    <a:pt x="7525512" y="5457952"/>
                    <a:pt x="5840857" y="7032371"/>
                    <a:pt x="3762756" y="7032371"/>
                  </a:cubicBezTo>
                  <a:cubicBezTo>
                    <a:pt x="1684655" y="7032371"/>
                    <a:pt x="0" y="5458079"/>
                    <a:pt x="0" y="3516122"/>
                  </a:cubicBezTo>
                  <a:close/>
                </a:path>
              </a:pathLst>
            </a:custGeom>
            <a:solidFill>
              <a:srgbClr val="71FFE4">
                <a:alpha val="35686"/>
              </a:srgbClr>
            </a:solidFill>
          </p:spPr>
          <p:txBody>
            <a:bodyPr/>
            <a:lstStyle/>
            <a:p>
              <a:endParaRPr lang="en-US"/>
            </a:p>
          </p:txBody>
        </p:sp>
      </p:grpSp>
      <p:grpSp>
        <p:nvGrpSpPr>
          <p:cNvPr id="5" name="Group 5"/>
          <p:cNvGrpSpPr/>
          <p:nvPr/>
        </p:nvGrpSpPr>
        <p:grpSpPr>
          <a:xfrm>
            <a:off x="6060979" y="2850741"/>
            <a:ext cx="6166043" cy="5761961"/>
            <a:chOff x="0" y="0"/>
            <a:chExt cx="7525534" cy="7032360"/>
          </a:xfrm>
        </p:grpSpPr>
        <p:sp>
          <p:nvSpPr>
            <p:cNvPr id="6" name="Freeform 6"/>
            <p:cNvSpPr/>
            <p:nvPr/>
          </p:nvSpPr>
          <p:spPr>
            <a:xfrm>
              <a:off x="0" y="0"/>
              <a:ext cx="7525512" cy="7032371"/>
            </a:xfrm>
            <a:custGeom>
              <a:avLst/>
              <a:gdLst/>
              <a:ahLst/>
              <a:cxnLst/>
              <a:rect l="l" t="t" r="r" b="b"/>
              <a:pathLst>
                <a:path w="7525512" h="7032371">
                  <a:moveTo>
                    <a:pt x="0" y="3516122"/>
                  </a:moveTo>
                  <a:cubicBezTo>
                    <a:pt x="0" y="1574292"/>
                    <a:pt x="1684655" y="0"/>
                    <a:pt x="3762756" y="0"/>
                  </a:cubicBezTo>
                  <a:cubicBezTo>
                    <a:pt x="5840857" y="0"/>
                    <a:pt x="7525512" y="1574292"/>
                    <a:pt x="7525512" y="3516122"/>
                  </a:cubicBezTo>
                  <a:cubicBezTo>
                    <a:pt x="7525512" y="5457952"/>
                    <a:pt x="5840857" y="7032371"/>
                    <a:pt x="3762756" y="7032371"/>
                  </a:cubicBezTo>
                  <a:cubicBezTo>
                    <a:pt x="1684655" y="7032371"/>
                    <a:pt x="0" y="5458079"/>
                    <a:pt x="0" y="3516122"/>
                  </a:cubicBezTo>
                  <a:close/>
                </a:path>
              </a:pathLst>
            </a:custGeom>
            <a:solidFill>
              <a:srgbClr val="71FFE4">
                <a:alpha val="69804"/>
              </a:srgbClr>
            </a:solidFill>
          </p:spPr>
          <p:txBody>
            <a:bodyPr/>
            <a:lstStyle/>
            <a:p>
              <a:endParaRPr lang="en-US"/>
            </a:p>
          </p:txBody>
        </p:sp>
      </p:grpSp>
      <p:sp>
        <p:nvSpPr>
          <p:cNvPr id="7" name="TextBox 7"/>
          <p:cNvSpPr txBox="1"/>
          <p:nvPr/>
        </p:nvSpPr>
        <p:spPr>
          <a:xfrm>
            <a:off x="7236259" y="4130553"/>
            <a:ext cx="4074540" cy="3990975"/>
          </a:xfrm>
          <a:prstGeom prst="rect">
            <a:avLst/>
          </a:prstGeom>
        </p:spPr>
        <p:txBody>
          <a:bodyPr lIns="0" tIns="0" rIns="0" bIns="0" rtlCol="0" anchor="t">
            <a:spAutoFit/>
          </a:bodyPr>
          <a:lstStyle/>
          <a:p>
            <a:pPr algn="l">
              <a:lnSpc>
                <a:spcPts val="2879"/>
              </a:lnSpc>
            </a:pPr>
            <a:r>
              <a:rPr lang="en-US" sz="2400">
                <a:solidFill>
                  <a:srgbClr val="000000"/>
                </a:solidFill>
                <a:latin typeface="Rubik 1"/>
              </a:rPr>
              <a:t>Alice and Aleysha like going to the movies. When they go together, they take turns selecting which movie to watch. Aleysha does not like certain movies due to her beliefs and Alice is respectful and understanding of Aleysha's preferences.</a:t>
            </a:r>
          </a:p>
          <a:p>
            <a:pPr algn="l">
              <a:lnSpc>
                <a:spcPts val="2879"/>
              </a:lnSpc>
            </a:pPr>
            <a:endParaRPr lang="en-US" sz="2400">
              <a:solidFill>
                <a:srgbClr val="000000"/>
              </a:solidFill>
              <a:latin typeface="Rubik 1"/>
            </a:endParaRPr>
          </a:p>
        </p:txBody>
      </p:sp>
      <p:grpSp>
        <p:nvGrpSpPr>
          <p:cNvPr id="8" name="Group 8"/>
          <p:cNvGrpSpPr/>
          <p:nvPr/>
        </p:nvGrpSpPr>
        <p:grpSpPr>
          <a:xfrm>
            <a:off x="877080" y="2994677"/>
            <a:ext cx="6166043" cy="5761961"/>
            <a:chOff x="0" y="0"/>
            <a:chExt cx="7525534" cy="7032360"/>
          </a:xfrm>
        </p:grpSpPr>
        <p:sp>
          <p:nvSpPr>
            <p:cNvPr id="9" name="Freeform 9"/>
            <p:cNvSpPr/>
            <p:nvPr/>
          </p:nvSpPr>
          <p:spPr>
            <a:xfrm>
              <a:off x="0" y="0"/>
              <a:ext cx="7525512" cy="7032371"/>
            </a:xfrm>
            <a:custGeom>
              <a:avLst/>
              <a:gdLst/>
              <a:ahLst/>
              <a:cxnLst/>
              <a:rect l="l" t="t" r="r" b="b"/>
              <a:pathLst>
                <a:path w="7525512" h="7032371">
                  <a:moveTo>
                    <a:pt x="0" y="3516122"/>
                  </a:moveTo>
                  <a:cubicBezTo>
                    <a:pt x="0" y="1574292"/>
                    <a:pt x="1684655" y="0"/>
                    <a:pt x="3762756" y="0"/>
                  </a:cubicBezTo>
                  <a:cubicBezTo>
                    <a:pt x="5840857" y="0"/>
                    <a:pt x="7525512" y="1574292"/>
                    <a:pt x="7525512" y="3516122"/>
                  </a:cubicBezTo>
                  <a:cubicBezTo>
                    <a:pt x="7525512" y="5457952"/>
                    <a:pt x="5840857" y="7032371"/>
                    <a:pt x="3762756" y="7032371"/>
                  </a:cubicBezTo>
                  <a:cubicBezTo>
                    <a:pt x="1684655" y="7032371"/>
                    <a:pt x="0" y="5458079"/>
                    <a:pt x="0" y="3516122"/>
                  </a:cubicBezTo>
                  <a:close/>
                </a:path>
              </a:pathLst>
            </a:custGeom>
            <a:solidFill>
              <a:srgbClr val="71FFE4"/>
            </a:solidFill>
          </p:spPr>
          <p:txBody>
            <a:bodyPr/>
            <a:lstStyle/>
            <a:p>
              <a:endParaRPr lang="en-US"/>
            </a:p>
          </p:txBody>
        </p:sp>
      </p:grpSp>
      <p:sp>
        <p:nvSpPr>
          <p:cNvPr id="10" name="TextBox 10"/>
          <p:cNvSpPr txBox="1"/>
          <p:nvPr/>
        </p:nvSpPr>
        <p:spPr>
          <a:xfrm>
            <a:off x="3117270" y="3619167"/>
            <a:ext cx="1982515" cy="828675"/>
          </a:xfrm>
          <a:prstGeom prst="rect">
            <a:avLst/>
          </a:prstGeom>
        </p:spPr>
        <p:txBody>
          <a:bodyPr lIns="0" tIns="0" rIns="0" bIns="0" rtlCol="0" anchor="t">
            <a:spAutoFit/>
          </a:bodyPr>
          <a:lstStyle/>
          <a:p>
            <a:pPr algn="l">
              <a:lnSpc>
                <a:spcPts val="3240"/>
              </a:lnSpc>
            </a:pPr>
            <a:r>
              <a:rPr lang="en-US" sz="2700">
                <a:solidFill>
                  <a:srgbClr val="000000"/>
                </a:solidFill>
                <a:latin typeface="Rubik 1 Bold"/>
              </a:rPr>
              <a:t> Scenario 1</a:t>
            </a:r>
          </a:p>
          <a:p>
            <a:pPr algn="l">
              <a:lnSpc>
                <a:spcPts val="3240"/>
              </a:lnSpc>
            </a:pPr>
            <a:endParaRPr lang="en-US" sz="2700">
              <a:solidFill>
                <a:srgbClr val="000000"/>
              </a:solidFill>
              <a:latin typeface="Rubik 1 Bold"/>
            </a:endParaRPr>
          </a:p>
        </p:txBody>
      </p:sp>
      <p:sp>
        <p:nvSpPr>
          <p:cNvPr id="11" name="TextBox 11"/>
          <p:cNvSpPr txBox="1"/>
          <p:nvPr/>
        </p:nvSpPr>
        <p:spPr>
          <a:xfrm>
            <a:off x="91440" y="77150"/>
            <a:ext cx="12799941"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Healthy Relationship = Fair and Balanced</a:t>
            </a:r>
          </a:p>
        </p:txBody>
      </p:sp>
      <p:sp>
        <p:nvSpPr>
          <p:cNvPr id="13" name="TextBox 13"/>
          <p:cNvSpPr txBox="1"/>
          <p:nvPr/>
        </p:nvSpPr>
        <p:spPr>
          <a:xfrm>
            <a:off x="7781946" y="3629465"/>
            <a:ext cx="1982515" cy="828675"/>
          </a:xfrm>
          <a:prstGeom prst="rect">
            <a:avLst/>
          </a:prstGeom>
        </p:spPr>
        <p:txBody>
          <a:bodyPr lIns="0" tIns="0" rIns="0" bIns="0" rtlCol="0" anchor="t">
            <a:spAutoFit/>
          </a:bodyPr>
          <a:lstStyle/>
          <a:p>
            <a:pPr algn="l">
              <a:lnSpc>
                <a:spcPts val="3240"/>
              </a:lnSpc>
            </a:pPr>
            <a:r>
              <a:rPr lang="en-US" sz="2700">
                <a:solidFill>
                  <a:srgbClr val="000000"/>
                </a:solidFill>
                <a:latin typeface="Rubik 1 Bold"/>
              </a:rPr>
              <a:t> Scenario 2</a:t>
            </a:r>
          </a:p>
          <a:p>
            <a:pPr algn="l">
              <a:lnSpc>
                <a:spcPts val="3240"/>
              </a:lnSpc>
            </a:pPr>
            <a:endParaRPr lang="en-US" sz="2700">
              <a:solidFill>
                <a:srgbClr val="000000"/>
              </a:solidFill>
              <a:latin typeface="Rubik 1 Bold"/>
            </a:endParaRPr>
          </a:p>
        </p:txBody>
      </p:sp>
      <p:sp>
        <p:nvSpPr>
          <p:cNvPr id="14" name="TextBox 14"/>
          <p:cNvSpPr txBox="1"/>
          <p:nvPr/>
        </p:nvSpPr>
        <p:spPr>
          <a:xfrm>
            <a:off x="12925987" y="3619167"/>
            <a:ext cx="1982516" cy="828675"/>
          </a:xfrm>
          <a:prstGeom prst="rect">
            <a:avLst/>
          </a:prstGeom>
        </p:spPr>
        <p:txBody>
          <a:bodyPr lIns="0" tIns="0" rIns="0" bIns="0" rtlCol="0" anchor="t">
            <a:spAutoFit/>
          </a:bodyPr>
          <a:lstStyle/>
          <a:p>
            <a:pPr algn="l">
              <a:lnSpc>
                <a:spcPts val="3240"/>
              </a:lnSpc>
            </a:pPr>
            <a:r>
              <a:rPr lang="en-US" sz="2700">
                <a:solidFill>
                  <a:srgbClr val="000000"/>
                </a:solidFill>
                <a:latin typeface="Rubik 1 Bold"/>
              </a:rPr>
              <a:t> Scenario 3</a:t>
            </a:r>
          </a:p>
          <a:p>
            <a:pPr algn="l">
              <a:lnSpc>
                <a:spcPts val="3240"/>
              </a:lnSpc>
            </a:pPr>
            <a:endParaRPr lang="en-US" sz="2700">
              <a:solidFill>
                <a:srgbClr val="000000"/>
              </a:solidFill>
              <a:latin typeface="Rubik 1 Bold"/>
            </a:endParaRPr>
          </a:p>
        </p:txBody>
      </p:sp>
      <p:sp>
        <p:nvSpPr>
          <p:cNvPr id="15" name="TextBox 15"/>
          <p:cNvSpPr txBox="1"/>
          <p:nvPr/>
        </p:nvSpPr>
        <p:spPr>
          <a:xfrm>
            <a:off x="1765012" y="4130553"/>
            <a:ext cx="4630593" cy="3629025"/>
          </a:xfrm>
          <a:prstGeom prst="rect">
            <a:avLst/>
          </a:prstGeom>
        </p:spPr>
        <p:txBody>
          <a:bodyPr lIns="0" tIns="0" rIns="0" bIns="0" rtlCol="0" anchor="t">
            <a:spAutoFit/>
          </a:bodyPr>
          <a:lstStyle/>
          <a:p>
            <a:pPr algn="l">
              <a:lnSpc>
                <a:spcPts val="2879"/>
              </a:lnSpc>
            </a:pPr>
            <a:r>
              <a:rPr lang="en-US" sz="2400">
                <a:solidFill>
                  <a:srgbClr val="000000"/>
                </a:solidFill>
                <a:latin typeface="Rubik 1"/>
              </a:rPr>
              <a:t>Darnell and Molly hand out after school most days. They usually spend time at Darnell's home. Molly often suggests different activities or hanging out with her friends. Darnell says he prefers hanging out at his house, so they can only play games on his latest gaming device.</a:t>
            </a:r>
          </a:p>
        </p:txBody>
      </p:sp>
      <p:sp>
        <p:nvSpPr>
          <p:cNvPr id="16" name="TextBox 16"/>
          <p:cNvSpPr txBox="1"/>
          <p:nvPr/>
        </p:nvSpPr>
        <p:spPr>
          <a:xfrm>
            <a:off x="12227021" y="4130553"/>
            <a:ext cx="4074540" cy="3990975"/>
          </a:xfrm>
          <a:prstGeom prst="rect">
            <a:avLst/>
          </a:prstGeom>
        </p:spPr>
        <p:txBody>
          <a:bodyPr lIns="0" tIns="0" rIns="0" bIns="0" rtlCol="0" anchor="t">
            <a:spAutoFit/>
          </a:bodyPr>
          <a:lstStyle/>
          <a:p>
            <a:pPr algn="l">
              <a:lnSpc>
                <a:spcPts val="2879"/>
              </a:lnSpc>
            </a:pPr>
            <a:r>
              <a:rPr lang="en-US" sz="2400">
                <a:solidFill>
                  <a:srgbClr val="000000"/>
                </a:solidFill>
                <a:latin typeface="Rubik 1"/>
              </a:rPr>
              <a:t>Pablo and Zhang Wei have been dating for two months.  Zhang Wei thinks it's fine that Pablo still hangs out with his close friends. However, Zhang Wei becomes visibly upset and ignores Pablo for days when she sees Pablo wearing lipstick to school.</a:t>
            </a:r>
          </a:p>
          <a:p>
            <a:pPr algn="l">
              <a:lnSpc>
                <a:spcPts val="2879"/>
              </a:lnSpc>
            </a:pPr>
            <a:endParaRPr lang="en-US" sz="2400">
              <a:solidFill>
                <a:srgbClr val="000000"/>
              </a:solidFill>
              <a:latin typeface="Rubik 1"/>
            </a:endParaRPr>
          </a:p>
        </p:txBody>
      </p:sp>
      <p:sp>
        <p:nvSpPr>
          <p:cNvPr id="17" name="AutoShape 17"/>
          <p:cNvSpPr/>
          <p:nvPr/>
        </p:nvSpPr>
        <p:spPr>
          <a:xfrm rot="-29388">
            <a:off x="140511" y="976573"/>
            <a:ext cx="14845852" cy="0"/>
          </a:xfrm>
          <a:prstGeom prst="line">
            <a:avLst/>
          </a:prstGeom>
          <a:ln w="47625" cap="rnd">
            <a:solidFill>
              <a:srgbClr val="71FFE4"/>
            </a:solidFill>
            <a:prstDash val="solid"/>
            <a:headEnd type="none" w="sm" len="sm"/>
            <a:tailEnd type="none" w="sm" len="sm"/>
          </a:ln>
        </p:spPr>
        <p:txBody>
          <a:bodyPr/>
          <a:lstStyle/>
          <a:p>
            <a:endParaRPr lang="en-US"/>
          </a:p>
        </p:txBody>
      </p:sp>
      <p:pic>
        <p:nvPicPr>
          <p:cNvPr id="19" name="Picture 18" descr="A black background with a black square&#10;&#10;Description automatically generated with medium confidence">
            <a:extLst>
              <a:ext uri="{FF2B5EF4-FFF2-40B4-BE49-F238E27FC236}">
                <a16:creationId xmlns:a16="http://schemas.microsoft.com/office/drawing/2014/main" id="{1BBF5CDB-4642-BEBF-4C19-613341B30C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06648" y="16974"/>
            <a:ext cx="1587201" cy="158720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66977" y="1257042"/>
            <a:ext cx="7155076" cy="9049780"/>
            <a:chOff x="0" y="0"/>
            <a:chExt cx="9540102" cy="12066374"/>
          </a:xfrm>
        </p:grpSpPr>
        <p:sp>
          <p:nvSpPr>
            <p:cNvPr id="3" name="Freeform 3"/>
            <p:cNvSpPr/>
            <p:nvPr/>
          </p:nvSpPr>
          <p:spPr>
            <a:xfrm>
              <a:off x="12700" y="12700"/>
              <a:ext cx="9514713" cy="12040997"/>
            </a:xfrm>
            <a:custGeom>
              <a:avLst/>
              <a:gdLst/>
              <a:ahLst/>
              <a:cxnLst/>
              <a:rect l="l" t="t" r="r" b="b"/>
              <a:pathLst>
                <a:path w="9514713" h="12040997">
                  <a:moveTo>
                    <a:pt x="0" y="0"/>
                  </a:moveTo>
                  <a:lnTo>
                    <a:pt x="9514713" y="0"/>
                  </a:lnTo>
                  <a:lnTo>
                    <a:pt x="9514713" y="12040997"/>
                  </a:lnTo>
                  <a:lnTo>
                    <a:pt x="0" y="12040997"/>
                  </a:lnTo>
                  <a:close/>
                </a:path>
              </a:pathLst>
            </a:custGeom>
            <a:solidFill>
              <a:srgbClr val="71FFE4"/>
            </a:solidFill>
          </p:spPr>
          <p:txBody>
            <a:bodyPr/>
            <a:lstStyle/>
            <a:p>
              <a:endParaRPr lang="en-US"/>
            </a:p>
          </p:txBody>
        </p:sp>
        <p:sp>
          <p:nvSpPr>
            <p:cNvPr id="4" name="Freeform 4"/>
            <p:cNvSpPr/>
            <p:nvPr/>
          </p:nvSpPr>
          <p:spPr>
            <a:xfrm>
              <a:off x="0" y="0"/>
              <a:ext cx="9540113" cy="12066397"/>
            </a:xfrm>
            <a:custGeom>
              <a:avLst/>
              <a:gdLst/>
              <a:ahLst/>
              <a:cxnLst/>
              <a:rect l="l" t="t" r="r" b="b"/>
              <a:pathLst>
                <a:path w="9540113" h="12066397">
                  <a:moveTo>
                    <a:pt x="12700" y="0"/>
                  </a:moveTo>
                  <a:lnTo>
                    <a:pt x="9527413" y="0"/>
                  </a:lnTo>
                  <a:cubicBezTo>
                    <a:pt x="9534398" y="0"/>
                    <a:pt x="9540113" y="5715"/>
                    <a:pt x="9540113" y="12700"/>
                  </a:cubicBezTo>
                  <a:lnTo>
                    <a:pt x="9540113" y="12053697"/>
                  </a:lnTo>
                  <a:cubicBezTo>
                    <a:pt x="9540113" y="12060682"/>
                    <a:pt x="9534398" y="12066397"/>
                    <a:pt x="9527413" y="12066397"/>
                  </a:cubicBezTo>
                  <a:lnTo>
                    <a:pt x="12700" y="12066397"/>
                  </a:lnTo>
                  <a:cubicBezTo>
                    <a:pt x="5715" y="12066397"/>
                    <a:pt x="0" y="12060682"/>
                    <a:pt x="0" y="12053697"/>
                  </a:cubicBezTo>
                  <a:lnTo>
                    <a:pt x="0" y="12700"/>
                  </a:lnTo>
                  <a:cubicBezTo>
                    <a:pt x="0" y="5715"/>
                    <a:pt x="5715" y="0"/>
                    <a:pt x="12700" y="0"/>
                  </a:cubicBezTo>
                  <a:moveTo>
                    <a:pt x="12700" y="25400"/>
                  </a:moveTo>
                  <a:lnTo>
                    <a:pt x="12700" y="12700"/>
                  </a:lnTo>
                  <a:lnTo>
                    <a:pt x="25400" y="12700"/>
                  </a:lnTo>
                  <a:lnTo>
                    <a:pt x="25400" y="12053697"/>
                  </a:lnTo>
                  <a:lnTo>
                    <a:pt x="12700" y="12053697"/>
                  </a:lnTo>
                  <a:lnTo>
                    <a:pt x="12700" y="12040997"/>
                  </a:lnTo>
                  <a:lnTo>
                    <a:pt x="9527413" y="12040997"/>
                  </a:lnTo>
                  <a:lnTo>
                    <a:pt x="9527413" y="12053697"/>
                  </a:lnTo>
                  <a:lnTo>
                    <a:pt x="9514713" y="12053697"/>
                  </a:lnTo>
                  <a:lnTo>
                    <a:pt x="9514713" y="12700"/>
                  </a:lnTo>
                  <a:lnTo>
                    <a:pt x="9527413" y="12700"/>
                  </a:lnTo>
                  <a:lnTo>
                    <a:pt x="9527413" y="25400"/>
                  </a:lnTo>
                  <a:lnTo>
                    <a:pt x="12700" y="25400"/>
                  </a:lnTo>
                  <a:close/>
                </a:path>
              </a:pathLst>
            </a:custGeom>
            <a:solidFill>
              <a:srgbClr val="0D0D0D"/>
            </a:solidFill>
          </p:spPr>
          <p:txBody>
            <a:bodyPr/>
            <a:lstStyle/>
            <a:p>
              <a:endParaRPr lang="en-US"/>
            </a:p>
          </p:txBody>
        </p:sp>
      </p:grpSp>
      <p:grpSp>
        <p:nvGrpSpPr>
          <p:cNvPr id="5" name="Group 5"/>
          <p:cNvGrpSpPr/>
          <p:nvPr/>
        </p:nvGrpSpPr>
        <p:grpSpPr>
          <a:xfrm>
            <a:off x="456798" y="2973983"/>
            <a:ext cx="6396328" cy="3323967"/>
            <a:chOff x="0" y="0"/>
            <a:chExt cx="8528438" cy="4431956"/>
          </a:xfrm>
        </p:grpSpPr>
        <p:sp>
          <p:nvSpPr>
            <p:cNvPr id="6" name="Freeform 6"/>
            <p:cNvSpPr/>
            <p:nvPr/>
          </p:nvSpPr>
          <p:spPr>
            <a:xfrm>
              <a:off x="0" y="0"/>
              <a:ext cx="8528431" cy="4431919"/>
            </a:xfrm>
            <a:custGeom>
              <a:avLst/>
              <a:gdLst/>
              <a:ahLst/>
              <a:cxnLst/>
              <a:rect l="l" t="t" r="r" b="b"/>
              <a:pathLst>
                <a:path w="8528431" h="4431919">
                  <a:moveTo>
                    <a:pt x="0" y="0"/>
                  </a:moveTo>
                  <a:lnTo>
                    <a:pt x="8528431" y="0"/>
                  </a:lnTo>
                  <a:lnTo>
                    <a:pt x="8528431" y="4431919"/>
                  </a:lnTo>
                  <a:lnTo>
                    <a:pt x="0" y="4431919"/>
                  </a:lnTo>
                  <a:close/>
                </a:path>
              </a:pathLst>
            </a:custGeom>
            <a:solidFill>
              <a:srgbClr val="71FFE4"/>
            </a:solidFill>
          </p:spPr>
          <p:txBody>
            <a:bodyPr/>
            <a:lstStyle/>
            <a:p>
              <a:endParaRPr lang="en-US"/>
            </a:p>
          </p:txBody>
        </p:sp>
      </p:grpSp>
      <p:sp>
        <p:nvSpPr>
          <p:cNvPr id="7" name="TextBox 7"/>
          <p:cNvSpPr txBox="1"/>
          <p:nvPr/>
        </p:nvSpPr>
        <p:spPr>
          <a:xfrm>
            <a:off x="711141" y="3540591"/>
            <a:ext cx="5890366" cy="2181225"/>
          </a:xfrm>
          <a:prstGeom prst="rect">
            <a:avLst/>
          </a:prstGeom>
        </p:spPr>
        <p:txBody>
          <a:bodyPr lIns="0" tIns="0" rIns="0" bIns="0" rtlCol="0" anchor="t">
            <a:spAutoFit/>
          </a:bodyPr>
          <a:lstStyle/>
          <a:p>
            <a:pPr algn="ctr">
              <a:lnSpc>
                <a:spcPts val="4320"/>
              </a:lnSpc>
            </a:pPr>
            <a:r>
              <a:rPr lang="en-US" sz="3600">
                <a:solidFill>
                  <a:srgbClr val="000000"/>
                </a:solidFill>
                <a:latin typeface="Rubik 1 Bold"/>
              </a:rPr>
              <a:t>Take some time to think about your relationships and answer the questions.</a:t>
            </a:r>
          </a:p>
        </p:txBody>
      </p:sp>
      <p:sp>
        <p:nvSpPr>
          <p:cNvPr id="8" name="TextBox 8"/>
          <p:cNvSpPr txBox="1"/>
          <p:nvPr/>
        </p:nvSpPr>
        <p:spPr>
          <a:xfrm>
            <a:off x="91440" y="66853"/>
            <a:ext cx="16269722"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Understanding Healthy Relationship Characteristics</a:t>
            </a:r>
          </a:p>
        </p:txBody>
      </p:sp>
      <p:sp>
        <p:nvSpPr>
          <p:cNvPr id="10" name="Freeform 10" descr="A paper with text on it  Description automatically generated"/>
          <p:cNvSpPr/>
          <p:nvPr/>
        </p:nvSpPr>
        <p:spPr>
          <a:xfrm>
            <a:off x="8954032" y="1527342"/>
            <a:ext cx="6589589" cy="8499389"/>
          </a:xfrm>
          <a:custGeom>
            <a:avLst/>
            <a:gdLst/>
            <a:ahLst/>
            <a:cxnLst/>
            <a:rect l="l" t="t" r="r" b="b"/>
            <a:pathLst>
              <a:path w="6589589" h="8499389">
                <a:moveTo>
                  <a:pt x="0" y="0"/>
                </a:moveTo>
                <a:lnTo>
                  <a:pt x="6589589" y="0"/>
                </a:lnTo>
                <a:lnTo>
                  <a:pt x="6589589" y="8499389"/>
                </a:lnTo>
                <a:lnTo>
                  <a:pt x="0" y="8499389"/>
                </a:lnTo>
                <a:lnTo>
                  <a:pt x="0" y="0"/>
                </a:lnTo>
                <a:close/>
              </a:path>
            </a:pathLst>
          </a:custGeom>
          <a:blipFill>
            <a:blip r:embed="rId3"/>
            <a:stretch>
              <a:fillRect l="-23" r="-23"/>
            </a:stretch>
          </a:blipFill>
        </p:spPr>
        <p:txBody>
          <a:bodyPr/>
          <a:lstStyle/>
          <a:p>
            <a:endParaRPr lang="en-US"/>
          </a:p>
        </p:txBody>
      </p:sp>
      <p:sp>
        <p:nvSpPr>
          <p:cNvPr id="11" name="AutoShape 11"/>
          <p:cNvSpPr/>
          <p:nvPr/>
        </p:nvSpPr>
        <p:spPr>
          <a:xfrm>
            <a:off x="78498" y="794498"/>
            <a:ext cx="15886338" cy="0"/>
          </a:xfrm>
          <a:prstGeom prst="line">
            <a:avLst/>
          </a:prstGeom>
          <a:ln w="47625" cap="rnd">
            <a:solidFill>
              <a:srgbClr val="71FFE4"/>
            </a:solidFill>
            <a:prstDash val="solid"/>
            <a:headEnd type="none" w="sm" len="sm"/>
            <a:tailEnd type="none" w="sm" len="sm"/>
          </a:ln>
        </p:spPr>
        <p:txBody>
          <a:bodyPr/>
          <a:lstStyle/>
          <a:p>
            <a:endParaRPr lang="en-US"/>
          </a:p>
        </p:txBody>
      </p:sp>
      <p:sp>
        <p:nvSpPr>
          <p:cNvPr id="12" name="Freeform 12" descr="A cartoon hand making a peace sign  Description automatically generated"/>
          <p:cNvSpPr/>
          <p:nvPr/>
        </p:nvSpPr>
        <p:spPr>
          <a:xfrm>
            <a:off x="215467" y="6523126"/>
            <a:ext cx="2176374" cy="3500919"/>
          </a:xfrm>
          <a:custGeom>
            <a:avLst/>
            <a:gdLst/>
            <a:ahLst/>
            <a:cxnLst/>
            <a:rect l="l" t="t" r="r" b="b"/>
            <a:pathLst>
              <a:path w="2176374" h="3500919">
                <a:moveTo>
                  <a:pt x="0" y="0"/>
                </a:moveTo>
                <a:lnTo>
                  <a:pt x="2176375" y="0"/>
                </a:lnTo>
                <a:lnTo>
                  <a:pt x="2176375" y="3500920"/>
                </a:lnTo>
                <a:lnTo>
                  <a:pt x="0" y="3500920"/>
                </a:lnTo>
                <a:lnTo>
                  <a:pt x="0" y="0"/>
                </a:lnTo>
                <a:close/>
              </a:path>
            </a:pathLst>
          </a:custGeom>
          <a:blipFill>
            <a:blip r:embed="rId4"/>
            <a:stretch>
              <a:fillRect l="-953" r="-953"/>
            </a:stretch>
          </a:blipFill>
        </p:spPr>
        <p:txBody>
          <a:bodyPr/>
          <a:lstStyle/>
          <a:p>
            <a:endParaRPr lang="en-US"/>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32C0BA47-55A0-81DD-0F6E-E50BE1DA45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11600" y="0"/>
            <a:ext cx="1460484" cy="146048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28796">
            <a:off x="82344" y="1039790"/>
            <a:ext cx="13922011" cy="0"/>
          </a:xfrm>
          <a:prstGeom prst="line">
            <a:avLst/>
          </a:prstGeom>
          <a:ln w="47625" cap="rnd">
            <a:solidFill>
              <a:srgbClr val="71FFE4"/>
            </a:solidFill>
            <a:prstDash val="solid"/>
            <a:headEnd type="none" w="sm" len="sm"/>
            <a:tailEnd type="none" w="sm" len="sm"/>
          </a:ln>
        </p:spPr>
        <p:txBody>
          <a:bodyPr/>
          <a:lstStyle/>
          <a:p>
            <a:endParaRPr lang="en-US"/>
          </a:p>
        </p:txBody>
      </p:sp>
      <p:grpSp>
        <p:nvGrpSpPr>
          <p:cNvPr id="4" name="Group 4"/>
          <p:cNvGrpSpPr/>
          <p:nvPr/>
        </p:nvGrpSpPr>
        <p:grpSpPr>
          <a:xfrm>
            <a:off x="0" y="7642806"/>
            <a:ext cx="18299133" cy="2764468"/>
            <a:chOff x="0" y="0"/>
            <a:chExt cx="24398844" cy="3685958"/>
          </a:xfrm>
        </p:grpSpPr>
        <p:sp>
          <p:nvSpPr>
            <p:cNvPr id="5" name="Freeform 5"/>
            <p:cNvSpPr/>
            <p:nvPr/>
          </p:nvSpPr>
          <p:spPr>
            <a:xfrm>
              <a:off x="0" y="0"/>
              <a:ext cx="24398829" cy="3685927"/>
            </a:xfrm>
            <a:custGeom>
              <a:avLst/>
              <a:gdLst/>
              <a:ahLst/>
              <a:cxnLst/>
              <a:rect l="l" t="t" r="r" b="b"/>
              <a:pathLst>
                <a:path w="24398829" h="3685927">
                  <a:moveTo>
                    <a:pt x="0" y="0"/>
                  </a:moveTo>
                  <a:lnTo>
                    <a:pt x="24398829" y="0"/>
                  </a:lnTo>
                  <a:lnTo>
                    <a:pt x="24398829" y="3685927"/>
                  </a:lnTo>
                  <a:lnTo>
                    <a:pt x="0" y="3685927"/>
                  </a:lnTo>
                  <a:close/>
                </a:path>
              </a:pathLst>
            </a:custGeom>
            <a:solidFill>
              <a:srgbClr val="C5FFF4"/>
            </a:solidFill>
          </p:spPr>
          <p:txBody>
            <a:bodyPr/>
            <a:lstStyle/>
            <a:p>
              <a:endParaRPr lang="en-US"/>
            </a:p>
          </p:txBody>
        </p:sp>
      </p:grpSp>
      <p:sp>
        <p:nvSpPr>
          <p:cNvPr id="6" name="TextBox 6"/>
          <p:cNvSpPr txBox="1"/>
          <p:nvPr/>
        </p:nvSpPr>
        <p:spPr>
          <a:xfrm>
            <a:off x="2518192" y="2101327"/>
            <a:ext cx="13256094" cy="5019675"/>
          </a:xfrm>
          <a:prstGeom prst="rect">
            <a:avLst/>
          </a:prstGeom>
        </p:spPr>
        <p:txBody>
          <a:bodyPr lIns="0" tIns="0" rIns="0" bIns="0" rtlCol="0" anchor="t">
            <a:spAutoFit/>
          </a:bodyPr>
          <a:lstStyle/>
          <a:p>
            <a:pPr algn="ctr">
              <a:lnSpc>
                <a:spcPts val="7920"/>
              </a:lnSpc>
            </a:pPr>
            <a:r>
              <a:rPr lang="en-US" sz="6600">
                <a:solidFill>
                  <a:srgbClr val="000000"/>
                </a:solidFill>
                <a:latin typeface="Rubik 1" panose="020B0604020202020204" charset="-79"/>
                <a:cs typeface="Rubik 1" panose="020B0604020202020204" charset="-79"/>
              </a:rPr>
              <a:t>What do you need or want in a relationship?  Why? </a:t>
            </a:r>
          </a:p>
          <a:p>
            <a:pPr algn="ctr">
              <a:lnSpc>
                <a:spcPts val="7920"/>
              </a:lnSpc>
            </a:pPr>
            <a:endParaRPr lang="en-US" sz="6600">
              <a:solidFill>
                <a:srgbClr val="000000"/>
              </a:solidFill>
              <a:latin typeface="Rubik 1" panose="020B0604020202020204" charset="-79"/>
              <a:cs typeface="Rubik 1" panose="020B0604020202020204" charset="-79"/>
            </a:endParaRPr>
          </a:p>
          <a:p>
            <a:pPr algn="ctr">
              <a:lnSpc>
                <a:spcPts val="7920"/>
              </a:lnSpc>
            </a:pPr>
            <a:r>
              <a:rPr lang="en-US" sz="6600">
                <a:solidFill>
                  <a:srgbClr val="000000"/>
                </a:solidFill>
                <a:latin typeface="Rubik 1" panose="020B0604020202020204" charset="-79"/>
                <a:cs typeface="Rubik 1" panose="020B0604020202020204" charset="-79"/>
              </a:rPr>
              <a:t>How will you know when your need or want is met?</a:t>
            </a:r>
          </a:p>
        </p:txBody>
      </p:sp>
      <p:sp>
        <p:nvSpPr>
          <p:cNvPr id="7" name="Freeform 7" descr="A light bulb with rays of light shining through it  Description automatically generated"/>
          <p:cNvSpPr/>
          <p:nvPr/>
        </p:nvSpPr>
        <p:spPr>
          <a:xfrm>
            <a:off x="2734" y="1405838"/>
            <a:ext cx="2616615" cy="2568148"/>
          </a:xfrm>
          <a:custGeom>
            <a:avLst/>
            <a:gdLst/>
            <a:ahLst/>
            <a:cxnLst/>
            <a:rect l="l" t="t" r="r" b="b"/>
            <a:pathLst>
              <a:path w="2616615" h="2568148">
                <a:moveTo>
                  <a:pt x="0" y="0"/>
                </a:moveTo>
                <a:lnTo>
                  <a:pt x="2616616" y="0"/>
                </a:lnTo>
                <a:lnTo>
                  <a:pt x="2616616" y="2568148"/>
                </a:lnTo>
                <a:lnTo>
                  <a:pt x="0" y="2568148"/>
                </a:lnTo>
                <a:lnTo>
                  <a:pt x="0" y="0"/>
                </a:lnTo>
                <a:close/>
              </a:path>
            </a:pathLst>
          </a:custGeom>
          <a:blipFill>
            <a:blip r:embed="rId3"/>
            <a:stretch>
              <a:fillRect t="-131" b="-131"/>
            </a:stretch>
          </a:blipFill>
        </p:spPr>
        <p:txBody>
          <a:bodyPr/>
          <a:lstStyle/>
          <a:p>
            <a:endParaRPr lang="en-US"/>
          </a:p>
        </p:txBody>
      </p:sp>
      <p:sp>
        <p:nvSpPr>
          <p:cNvPr id="8" name="Freeform 8"/>
          <p:cNvSpPr/>
          <p:nvPr/>
        </p:nvSpPr>
        <p:spPr>
          <a:xfrm>
            <a:off x="14004111" y="5936659"/>
            <a:ext cx="4554303" cy="4554303"/>
          </a:xfrm>
          <a:custGeom>
            <a:avLst/>
            <a:gdLst/>
            <a:ahLst/>
            <a:cxnLst/>
            <a:rect l="l" t="t" r="r" b="b"/>
            <a:pathLst>
              <a:path w="4554303" h="4554303">
                <a:moveTo>
                  <a:pt x="0" y="0"/>
                </a:moveTo>
                <a:lnTo>
                  <a:pt x="4554303" y="0"/>
                </a:lnTo>
                <a:lnTo>
                  <a:pt x="4554303" y="4554303"/>
                </a:lnTo>
                <a:lnTo>
                  <a:pt x="0" y="4554303"/>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Reflection</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0F0EA347-E9E9-78E2-6DC1-5D887E9D64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11600" y="-7398"/>
            <a:ext cx="1391801" cy="139180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93689" y="781635"/>
            <a:ext cx="4900612" cy="717047"/>
          </a:xfrm>
          <a:custGeom>
            <a:avLst/>
            <a:gdLst/>
            <a:ahLst/>
            <a:cxnLst/>
            <a:rect l="l" t="t" r="r" b="b"/>
            <a:pathLst>
              <a:path w="4900612" h="717047">
                <a:moveTo>
                  <a:pt x="0" y="0"/>
                </a:moveTo>
                <a:lnTo>
                  <a:pt x="4900612" y="0"/>
                </a:lnTo>
                <a:lnTo>
                  <a:pt x="4900612" y="717047"/>
                </a:lnTo>
                <a:lnTo>
                  <a:pt x="0" y="717047"/>
                </a:lnTo>
                <a:lnTo>
                  <a:pt x="0" y="0"/>
                </a:lnTo>
                <a:close/>
              </a:path>
            </a:pathLst>
          </a:custGeom>
          <a:blipFill>
            <a:blip r:embed="rId2"/>
            <a:stretch>
              <a:fillRect/>
            </a:stretch>
          </a:blipFill>
        </p:spPr>
        <p:txBody>
          <a:bodyPr/>
          <a:lstStyle/>
          <a:p>
            <a:endParaRPr lang="en-US"/>
          </a:p>
        </p:txBody>
      </p:sp>
      <p:sp>
        <p:nvSpPr>
          <p:cNvPr id="3" name="AutoShape 3"/>
          <p:cNvSpPr/>
          <p:nvPr/>
        </p:nvSpPr>
        <p:spPr>
          <a:xfrm rot="29480">
            <a:off x="5811753" y="8169896"/>
            <a:ext cx="6664492" cy="0"/>
          </a:xfrm>
          <a:prstGeom prst="line">
            <a:avLst/>
          </a:prstGeom>
          <a:ln w="28575" cap="rnd">
            <a:solidFill>
              <a:srgbClr val="71FFE4"/>
            </a:solidFill>
            <a:prstDash val="solid"/>
            <a:headEnd type="none" w="sm" len="sm"/>
            <a:tailEnd type="none" w="sm" len="sm"/>
          </a:ln>
        </p:spPr>
        <p:txBody>
          <a:bodyPr/>
          <a:lstStyle/>
          <a:p>
            <a:endParaRPr lang="en-US"/>
          </a:p>
        </p:txBody>
      </p:sp>
      <p:sp>
        <p:nvSpPr>
          <p:cNvPr id="5" name="AutoShape 5"/>
          <p:cNvSpPr/>
          <p:nvPr/>
        </p:nvSpPr>
        <p:spPr>
          <a:xfrm rot="31694">
            <a:off x="4499931" y="1724559"/>
            <a:ext cx="9298432" cy="0"/>
          </a:xfrm>
          <a:prstGeom prst="line">
            <a:avLst/>
          </a:prstGeom>
          <a:ln w="47625" cap="rnd">
            <a:solidFill>
              <a:srgbClr val="71FFE4"/>
            </a:solidFill>
            <a:prstDash val="solid"/>
            <a:headEnd type="none" w="sm" len="sm"/>
            <a:tailEnd type="none" w="sm" len="sm"/>
          </a:ln>
        </p:spPr>
        <p:txBody>
          <a:bodyPr/>
          <a:lstStyle/>
          <a:p>
            <a:endParaRPr lang="en-US"/>
          </a:p>
        </p:txBody>
      </p:sp>
      <p:sp>
        <p:nvSpPr>
          <p:cNvPr id="6" name="Freeform 6" descr="A black text on a white background  Description automatically generated"/>
          <p:cNvSpPr/>
          <p:nvPr/>
        </p:nvSpPr>
        <p:spPr>
          <a:xfrm>
            <a:off x="4743128" y="7340504"/>
            <a:ext cx="9144000" cy="2816679"/>
          </a:xfrm>
          <a:custGeom>
            <a:avLst/>
            <a:gdLst/>
            <a:ahLst/>
            <a:cxnLst/>
            <a:rect l="l" t="t" r="r" b="b"/>
            <a:pathLst>
              <a:path w="9144000" h="2816679">
                <a:moveTo>
                  <a:pt x="0" y="0"/>
                </a:moveTo>
                <a:lnTo>
                  <a:pt x="9144000" y="0"/>
                </a:lnTo>
                <a:lnTo>
                  <a:pt x="9144000" y="2816678"/>
                </a:lnTo>
                <a:lnTo>
                  <a:pt x="0" y="2816678"/>
                </a:lnTo>
                <a:lnTo>
                  <a:pt x="0" y="0"/>
                </a:lnTo>
                <a:close/>
              </a:path>
            </a:pathLst>
          </a:custGeom>
          <a:blipFill>
            <a:blip r:embed="rId3"/>
            <a:stretch>
              <a:fillRect/>
            </a:stretch>
          </a:blipFill>
        </p:spPr>
        <p:txBody>
          <a:bodyPr/>
          <a:lstStyle/>
          <a:p>
            <a:endParaRPr lang="en-US"/>
          </a:p>
        </p:txBody>
      </p:sp>
      <p:sp>
        <p:nvSpPr>
          <p:cNvPr id="7" name="Freeform 7" descr="A cartoon of a heart and a pink cloud  Description automatically generated"/>
          <p:cNvSpPr/>
          <p:nvPr/>
        </p:nvSpPr>
        <p:spPr>
          <a:xfrm>
            <a:off x="6573360" y="2077222"/>
            <a:ext cx="5137550" cy="5410200"/>
          </a:xfrm>
          <a:custGeom>
            <a:avLst/>
            <a:gdLst/>
            <a:ahLst/>
            <a:cxnLst/>
            <a:rect l="l" t="t" r="r" b="b"/>
            <a:pathLst>
              <a:path w="5137550" h="5410200">
                <a:moveTo>
                  <a:pt x="0" y="0"/>
                </a:moveTo>
                <a:lnTo>
                  <a:pt x="5137550" y="0"/>
                </a:lnTo>
                <a:lnTo>
                  <a:pt x="5137550" y="5410200"/>
                </a:lnTo>
                <a:lnTo>
                  <a:pt x="0" y="5410200"/>
                </a:lnTo>
                <a:lnTo>
                  <a:pt x="0" y="0"/>
                </a:lnTo>
                <a:close/>
              </a:path>
            </a:pathLst>
          </a:custGeom>
          <a:blipFill>
            <a:blip r:embed="rId4"/>
            <a:stretch>
              <a:fillRect t="-23" b="-23"/>
            </a:stretch>
          </a:blipFill>
        </p:spPr>
        <p:txBody>
          <a:bodyPr/>
          <a:lstStyle/>
          <a:p>
            <a:endParaRPr lang="en-US"/>
          </a:p>
        </p:txBody>
      </p:sp>
      <p:pic>
        <p:nvPicPr>
          <p:cNvPr id="9" name="Picture 8" descr="A black background with a black square&#10;&#10;Description automatically generated with medium confidence">
            <a:extLst>
              <a:ext uri="{FF2B5EF4-FFF2-40B4-BE49-F238E27FC236}">
                <a16:creationId xmlns:a16="http://schemas.microsoft.com/office/drawing/2014/main" id="{BD4CAD54-5AA7-2369-7722-D83CBECBE2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11600" y="-14874"/>
            <a:ext cx="1296292" cy="129629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636" y="5302867"/>
            <a:ext cx="18333768" cy="5001451"/>
            <a:chOff x="0" y="0"/>
            <a:chExt cx="24664582" cy="6668601"/>
          </a:xfrm>
        </p:grpSpPr>
        <p:sp>
          <p:nvSpPr>
            <p:cNvPr id="3" name="Freeform 3"/>
            <p:cNvSpPr/>
            <p:nvPr/>
          </p:nvSpPr>
          <p:spPr>
            <a:xfrm>
              <a:off x="0" y="0"/>
              <a:ext cx="24664578" cy="6668610"/>
            </a:xfrm>
            <a:custGeom>
              <a:avLst/>
              <a:gdLst/>
              <a:ahLst/>
              <a:cxnLst/>
              <a:rect l="l" t="t" r="r" b="b"/>
              <a:pathLst>
                <a:path w="24664578" h="6668610">
                  <a:moveTo>
                    <a:pt x="0" y="0"/>
                  </a:moveTo>
                  <a:lnTo>
                    <a:pt x="24664578" y="0"/>
                  </a:lnTo>
                  <a:lnTo>
                    <a:pt x="24664578" y="6668610"/>
                  </a:lnTo>
                  <a:lnTo>
                    <a:pt x="0" y="6668610"/>
                  </a:lnTo>
                  <a:close/>
                </a:path>
              </a:pathLst>
            </a:custGeom>
            <a:solidFill>
              <a:srgbClr val="71FFE4"/>
            </a:solidFill>
          </p:spPr>
          <p:txBody>
            <a:bodyPr/>
            <a:lstStyle/>
            <a:p>
              <a:endParaRPr lang="en-US"/>
            </a:p>
          </p:txBody>
        </p:sp>
      </p:grpSp>
      <p:sp>
        <p:nvSpPr>
          <p:cNvPr id="6" name="TextBox 6"/>
          <p:cNvSpPr txBox="1"/>
          <p:nvPr/>
        </p:nvSpPr>
        <p:spPr>
          <a:xfrm>
            <a:off x="393318" y="1937109"/>
            <a:ext cx="18105118" cy="2181225"/>
          </a:xfrm>
          <a:prstGeom prst="rect">
            <a:avLst/>
          </a:prstGeom>
        </p:spPr>
        <p:txBody>
          <a:bodyPr lIns="0" tIns="0" rIns="0" bIns="0" rtlCol="0" anchor="t">
            <a:spAutoFit/>
          </a:bodyPr>
          <a:lstStyle/>
          <a:p>
            <a:pPr algn="l">
              <a:lnSpc>
                <a:spcPts val="4320"/>
              </a:lnSpc>
            </a:pPr>
            <a:r>
              <a:rPr lang="en-US" sz="3600">
                <a:solidFill>
                  <a:srgbClr val="000000"/>
                </a:solidFill>
                <a:latin typeface="Rubik 1 Bold"/>
              </a:rPr>
              <a:t>Strong communication skills require a high level of self-awareness.  </a:t>
            </a:r>
          </a:p>
          <a:p>
            <a:pPr algn="l">
              <a:lnSpc>
                <a:spcPts val="4320"/>
              </a:lnSpc>
            </a:pPr>
            <a:endParaRPr lang="en-US" sz="3600">
              <a:solidFill>
                <a:srgbClr val="000000"/>
              </a:solidFill>
              <a:latin typeface="Rubik 1 Bold"/>
            </a:endParaRPr>
          </a:p>
          <a:p>
            <a:pPr algn="l">
              <a:lnSpc>
                <a:spcPts val="4320"/>
              </a:lnSpc>
            </a:pPr>
            <a:r>
              <a:rPr lang="en-US" sz="3600">
                <a:solidFill>
                  <a:srgbClr val="000000"/>
                </a:solidFill>
                <a:latin typeface="Rubik 1"/>
              </a:rPr>
              <a:t>Understanding our personal communication styles will help create and maintain </a:t>
            </a:r>
          </a:p>
          <a:p>
            <a:pPr algn="l">
              <a:lnSpc>
                <a:spcPts val="4320"/>
              </a:lnSpc>
            </a:pPr>
            <a:r>
              <a:rPr lang="en-US" sz="3600">
                <a:solidFill>
                  <a:srgbClr val="000000"/>
                </a:solidFill>
                <a:latin typeface="Rubik 1"/>
              </a:rPr>
              <a:t>positive relationships.  </a:t>
            </a:r>
          </a:p>
        </p:txBody>
      </p:sp>
      <p:sp>
        <p:nvSpPr>
          <p:cNvPr id="7" name="TextBox 7"/>
          <p:cNvSpPr txBox="1"/>
          <p:nvPr/>
        </p:nvSpPr>
        <p:spPr>
          <a:xfrm>
            <a:off x="4813988" y="6029721"/>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1 Bold"/>
              </a:rPr>
              <a:t>Think-Pair-Share</a:t>
            </a:r>
          </a:p>
        </p:txBody>
      </p:sp>
      <p:sp>
        <p:nvSpPr>
          <p:cNvPr id="8" name="TextBox 8"/>
          <p:cNvSpPr txBox="1"/>
          <p:nvPr/>
        </p:nvSpPr>
        <p:spPr>
          <a:xfrm>
            <a:off x="2895600" y="7590491"/>
            <a:ext cx="13639800" cy="641201"/>
          </a:xfrm>
          <a:prstGeom prst="rect">
            <a:avLst/>
          </a:prstGeom>
        </p:spPr>
        <p:txBody>
          <a:bodyPr wrap="square" lIns="0" tIns="0" rIns="0" bIns="0" rtlCol="0" anchor="t">
            <a:spAutoFit/>
          </a:bodyPr>
          <a:lstStyle/>
          <a:p>
            <a:pPr algn="l">
              <a:lnSpc>
                <a:spcPts val="5040"/>
              </a:lnSpc>
            </a:pPr>
            <a:r>
              <a:rPr lang="en-US" sz="4200">
                <a:solidFill>
                  <a:srgbClr val="000000"/>
                </a:solidFill>
                <a:latin typeface="Rubik 1"/>
              </a:rPr>
              <a:t>What does it mean to be a strong communicator? </a:t>
            </a:r>
          </a:p>
        </p:txBody>
      </p:sp>
      <p:sp>
        <p:nvSpPr>
          <p:cNvPr id="9" name="TextBox 9"/>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Communication Skills</a:t>
            </a:r>
          </a:p>
        </p:txBody>
      </p:sp>
      <p:sp>
        <p:nvSpPr>
          <p:cNvPr id="11" name="AutoShape 11"/>
          <p:cNvSpPr/>
          <p:nvPr/>
        </p:nvSpPr>
        <p:spPr>
          <a:xfrm rot="-28796">
            <a:off x="82344" y="1039790"/>
            <a:ext cx="13922011" cy="0"/>
          </a:xfrm>
          <a:prstGeom prst="line">
            <a:avLst/>
          </a:prstGeom>
          <a:ln w="47625" cap="rnd">
            <a:solidFill>
              <a:srgbClr val="71FFE4"/>
            </a:solidFill>
            <a:prstDash val="solid"/>
            <a:headEnd type="none" w="sm" len="sm"/>
            <a:tailEnd type="none" w="sm" len="sm"/>
          </a:ln>
        </p:spPr>
        <p:txBody>
          <a:bodyPr/>
          <a:lstStyle/>
          <a:p>
            <a:endParaRPr lang="en-US"/>
          </a:p>
        </p:txBody>
      </p:sp>
      <p:pic>
        <p:nvPicPr>
          <p:cNvPr id="5" name="Picture 4" descr="A black background with a black square&#10;&#10;Description automatically generated with medium confidence">
            <a:extLst>
              <a:ext uri="{FF2B5EF4-FFF2-40B4-BE49-F238E27FC236}">
                <a16:creationId xmlns:a16="http://schemas.microsoft.com/office/drawing/2014/main" id="{715695CB-C171-4886-88AC-E1D4B4EAC3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06800" y="-129508"/>
            <a:ext cx="1504402" cy="150440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3822" y="2865515"/>
            <a:ext cx="6446520" cy="1695450"/>
          </a:xfrm>
          <a:prstGeom prst="rect">
            <a:avLst/>
          </a:prstGeom>
        </p:spPr>
        <p:txBody>
          <a:bodyPr lIns="0" tIns="0" rIns="0" bIns="0" rtlCol="0" anchor="t">
            <a:spAutoFit/>
          </a:bodyPr>
          <a:lstStyle/>
          <a:p>
            <a:pPr>
              <a:lnSpc>
                <a:spcPts val="3600"/>
              </a:lnSpc>
            </a:pPr>
            <a:r>
              <a:rPr lang="en-US" sz="3000">
                <a:solidFill>
                  <a:srgbClr val="000000"/>
                </a:solidFill>
                <a:latin typeface="Rubik 1"/>
              </a:rPr>
              <a:t>Slides 3-16</a:t>
            </a:r>
          </a:p>
          <a:p>
            <a:pPr marL="488632" lvl="1" indent="-244316">
              <a:lnSpc>
                <a:spcPts val="3240"/>
              </a:lnSpc>
              <a:buFont typeface="Arial"/>
              <a:buChar char="•"/>
            </a:pPr>
            <a:r>
              <a:rPr lang="en-US" sz="2700">
                <a:solidFill>
                  <a:srgbClr val="000000"/>
                </a:solidFill>
                <a:latin typeface="Rubik 1"/>
              </a:rPr>
              <a:t>Positive Relationships</a:t>
            </a:r>
          </a:p>
          <a:p>
            <a:pPr marL="488632" lvl="1" indent="-244316">
              <a:lnSpc>
                <a:spcPts val="3240"/>
              </a:lnSpc>
              <a:buFont typeface="Arial"/>
              <a:buChar char="•"/>
            </a:pPr>
            <a:r>
              <a:rPr lang="en-US" sz="2700">
                <a:solidFill>
                  <a:srgbClr val="000000"/>
                </a:solidFill>
                <a:latin typeface="Rubik 1"/>
              </a:rPr>
              <a:t>People We Know</a:t>
            </a:r>
          </a:p>
          <a:p>
            <a:pPr marL="488632" lvl="1" indent="-244316">
              <a:lnSpc>
                <a:spcPts val="3240"/>
              </a:lnSpc>
              <a:buFont typeface="Arial"/>
              <a:buChar char="•"/>
            </a:pPr>
            <a:r>
              <a:rPr lang="en-US" sz="2700">
                <a:solidFill>
                  <a:srgbClr val="000000"/>
                </a:solidFill>
                <a:latin typeface="Rubik 1"/>
              </a:rPr>
              <a:t>Healthy Relationships</a:t>
            </a:r>
          </a:p>
        </p:txBody>
      </p:sp>
      <p:sp>
        <p:nvSpPr>
          <p:cNvPr id="3" name="TextBox 3"/>
          <p:cNvSpPr txBox="1"/>
          <p:nvPr/>
        </p:nvSpPr>
        <p:spPr>
          <a:xfrm>
            <a:off x="316850" y="1996285"/>
            <a:ext cx="8263869" cy="923925"/>
          </a:xfrm>
          <a:prstGeom prst="rect">
            <a:avLst/>
          </a:prstGeom>
        </p:spPr>
        <p:txBody>
          <a:bodyPr lIns="0" tIns="0" rIns="0" bIns="0" rtlCol="0" anchor="t">
            <a:spAutoFit/>
          </a:bodyPr>
          <a:lstStyle/>
          <a:p>
            <a:pPr algn="l">
              <a:lnSpc>
                <a:spcPts val="3600"/>
              </a:lnSpc>
            </a:pPr>
            <a:r>
              <a:rPr lang="en-US" sz="3000">
                <a:solidFill>
                  <a:srgbClr val="000000"/>
                </a:solidFill>
                <a:latin typeface="Rubik 1 Bold"/>
              </a:rPr>
              <a:t>Lesson 1: </a:t>
            </a:r>
          </a:p>
          <a:p>
            <a:pPr algn="l">
              <a:lnSpc>
                <a:spcPts val="3600"/>
              </a:lnSpc>
            </a:pPr>
            <a:r>
              <a:rPr lang="en-US" sz="3000">
                <a:solidFill>
                  <a:srgbClr val="000000"/>
                </a:solidFill>
                <a:latin typeface="Rubik 1 Bold"/>
              </a:rPr>
              <a:t>The Many Forms of Relationships</a:t>
            </a:r>
          </a:p>
        </p:txBody>
      </p:sp>
      <p:sp>
        <p:nvSpPr>
          <p:cNvPr id="4" name="TextBox 4"/>
          <p:cNvSpPr txBox="1"/>
          <p:nvPr/>
        </p:nvSpPr>
        <p:spPr>
          <a:xfrm>
            <a:off x="401259" y="6270698"/>
            <a:ext cx="7201592" cy="2105025"/>
          </a:xfrm>
          <a:prstGeom prst="rect">
            <a:avLst/>
          </a:prstGeom>
        </p:spPr>
        <p:txBody>
          <a:bodyPr lIns="0" tIns="0" rIns="0" bIns="0" rtlCol="0" anchor="t">
            <a:spAutoFit/>
          </a:bodyPr>
          <a:lstStyle/>
          <a:p>
            <a:pPr>
              <a:lnSpc>
                <a:spcPts val="3600"/>
              </a:lnSpc>
            </a:pPr>
            <a:r>
              <a:rPr lang="en-US" sz="3000">
                <a:solidFill>
                  <a:srgbClr val="000000"/>
                </a:solidFill>
                <a:latin typeface="Rubik 1"/>
              </a:rPr>
              <a:t>Slides 31-40</a:t>
            </a:r>
          </a:p>
          <a:p>
            <a:pPr marL="488632" lvl="1" indent="-244316">
              <a:lnSpc>
                <a:spcPts val="3240"/>
              </a:lnSpc>
              <a:buFont typeface="Arial"/>
              <a:buChar char="•"/>
            </a:pPr>
            <a:r>
              <a:rPr lang="en-US" sz="2700">
                <a:solidFill>
                  <a:srgbClr val="000000"/>
                </a:solidFill>
                <a:latin typeface="Rubik 1"/>
              </a:rPr>
              <a:t>Reviewing Relationships</a:t>
            </a:r>
          </a:p>
          <a:p>
            <a:pPr marL="488632" lvl="1" indent="-244316">
              <a:lnSpc>
                <a:spcPts val="3240"/>
              </a:lnSpc>
              <a:buFont typeface="Arial"/>
              <a:buChar char="•"/>
            </a:pPr>
            <a:r>
              <a:rPr lang="en-US" sz="2700">
                <a:solidFill>
                  <a:srgbClr val="000000"/>
                </a:solidFill>
                <a:latin typeface="Rubik 1"/>
              </a:rPr>
              <a:t>Boundaries</a:t>
            </a:r>
          </a:p>
          <a:p>
            <a:pPr marL="488632" lvl="1" indent="-244316">
              <a:lnSpc>
                <a:spcPts val="3240"/>
              </a:lnSpc>
              <a:buFont typeface="Arial"/>
              <a:buChar char="•"/>
            </a:pPr>
            <a:r>
              <a:rPr lang="en-US" sz="2700">
                <a:solidFill>
                  <a:srgbClr val="000000"/>
                </a:solidFill>
                <a:latin typeface="Rubik 1"/>
              </a:rPr>
              <a:t>Assertive Communication Style</a:t>
            </a:r>
          </a:p>
          <a:p>
            <a:pPr marL="488632" lvl="1" indent="-244316">
              <a:lnSpc>
                <a:spcPts val="3240"/>
              </a:lnSpc>
              <a:buFont typeface="Arial"/>
              <a:buChar char="•"/>
            </a:pPr>
            <a:r>
              <a:rPr lang="en-US" sz="2700">
                <a:solidFill>
                  <a:srgbClr val="000000"/>
                </a:solidFill>
                <a:latin typeface="Rubik 1"/>
              </a:rPr>
              <a:t>Linking Boundaries to Values</a:t>
            </a:r>
          </a:p>
        </p:txBody>
      </p:sp>
      <p:sp>
        <p:nvSpPr>
          <p:cNvPr id="5" name="TextBox 5"/>
          <p:cNvSpPr txBox="1"/>
          <p:nvPr/>
        </p:nvSpPr>
        <p:spPr>
          <a:xfrm>
            <a:off x="316850" y="5178504"/>
            <a:ext cx="8152574" cy="923925"/>
          </a:xfrm>
          <a:prstGeom prst="rect">
            <a:avLst/>
          </a:prstGeom>
        </p:spPr>
        <p:txBody>
          <a:bodyPr lIns="0" tIns="0" rIns="0" bIns="0" rtlCol="0" anchor="t">
            <a:spAutoFit/>
          </a:bodyPr>
          <a:lstStyle/>
          <a:p>
            <a:pPr algn="l">
              <a:lnSpc>
                <a:spcPts val="3600"/>
              </a:lnSpc>
            </a:pPr>
            <a:r>
              <a:rPr lang="en-US" sz="3000">
                <a:solidFill>
                  <a:srgbClr val="000000"/>
                </a:solidFill>
                <a:latin typeface="Rubik 1 Bold"/>
              </a:rPr>
              <a:t>Lesson 3:</a:t>
            </a:r>
          </a:p>
          <a:p>
            <a:pPr algn="l">
              <a:lnSpc>
                <a:spcPts val="3600"/>
              </a:lnSpc>
            </a:pPr>
            <a:r>
              <a:rPr lang="en-US" sz="3000">
                <a:solidFill>
                  <a:srgbClr val="000000"/>
                </a:solidFill>
                <a:latin typeface="Rubik 1 Bold"/>
              </a:rPr>
              <a:t>Setting Up Healthy Boundaries </a:t>
            </a:r>
          </a:p>
        </p:txBody>
      </p:sp>
      <p:sp>
        <p:nvSpPr>
          <p:cNvPr id="6" name="TextBox 6"/>
          <p:cNvSpPr txBox="1"/>
          <p:nvPr/>
        </p:nvSpPr>
        <p:spPr>
          <a:xfrm>
            <a:off x="11577223" y="2957052"/>
            <a:ext cx="6446520" cy="1695450"/>
          </a:xfrm>
          <a:prstGeom prst="rect">
            <a:avLst/>
          </a:prstGeom>
        </p:spPr>
        <p:txBody>
          <a:bodyPr lIns="0" tIns="0" rIns="0" bIns="0" rtlCol="0" anchor="t">
            <a:spAutoFit/>
          </a:bodyPr>
          <a:lstStyle/>
          <a:p>
            <a:pPr>
              <a:lnSpc>
                <a:spcPts val="3600"/>
              </a:lnSpc>
            </a:pPr>
            <a:r>
              <a:rPr lang="en-US" sz="3000">
                <a:solidFill>
                  <a:srgbClr val="000000"/>
                </a:solidFill>
                <a:latin typeface="Rubik 1"/>
              </a:rPr>
              <a:t>Slides 17-30</a:t>
            </a:r>
          </a:p>
          <a:p>
            <a:pPr marL="488632" lvl="1" indent="-244316">
              <a:lnSpc>
                <a:spcPts val="3240"/>
              </a:lnSpc>
              <a:buFont typeface="Arial"/>
              <a:buChar char="•"/>
            </a:pPr>
            <a:r>
              <a:rPr lang="en-US" sz="2700">
                <a:solidFill>
                  <a:srgbClr val="000000"/>
                </a:solidFill>
                <a:latin typeface="Rubik 1"/>
              </a:rPr>
              <a:t>Strong Communication Skills</a:t>
            </a:r>
          </a:p>
          <a:p>
            <a:pPr marL="488632" lvl="1" indent="-244316">
              <a:lnSpc>
                <a:spcPts val="3240"/>
              </a:lnSpc>
              <a:buFont typeface="Arial"/>
              <a:buChar char="•"/>
            </a:pPr>
            <a:r>
              <a:rPr lang="en-US" sz="2700">
                <a:solidFill>
                  <a:srgbClr val="000000"/>
                </a:solidFill>
                <a:latin typeface="Rubik 1"/>
              </a:rPr>
              <a:t>Relationship Violence</a:t>
            </a:r>
          </a:p>
          <a:p>
            <a:pPr marL="488632" lvl="1" indent="-244316">
              <a:lnSpc>
                <a:spcPts val="3240"/>
              </a:lnSpc>
              <a:buFont typeface="Arial"/>
              <a:buChar char="•"/>
            </a:pPr>
            <a:r>
              <a:rPr lang="en-US" sz="2700">
                <a:solidFill>
                  <a:srgbClr val="000000"/>
                </a:solidFill>
                <a:latin typeface="Rubik 1"/>
              </a:rPr>
              <a:t>Safety Plan</a:t>
            </a:r>
          </a:p>
        </p:txBody>
      </p:sp>
      <p:sp>
        <p:nvSpPr>
          <p:cNvPr id="7" name="TextBox 7"/>
          <p:cNvSpPr txBox="1"/>
          <p:nvPr/>
        </p:nvSpPr>
        <p:spPr>
          <a:xfrm>
            <a:off x="11353109" y="2013429"/>
            <a:ext cx="7945782" cy="923925"/>
          </a:xfrm>
          <a:prstGeom prst="rect">
            <a:avLst/>
          </a:prstGeom>
        </p:spPr>
        <p:txBody>
          <a:bodyPr lIns="0" tIns="0" rIns="0" bIns="0" rtlCol="0" anchor="t">
            <a:spAutoFit/>
          </a:bodyPr>
          <a:lstStyle/>
          <a:p>
            <a:pPr algn="l">
              <a:lnSpc>
                <a:spcPts val="3600"/>
              </a:lnSpc>
            </a:pPr>
            <a:r>
              <a:rPr lang="en-US" sz="3000">
                <a:solidFill>
                  <a:srgbClr val="000000"/>
                </a:solidFill>
                <a:latin typeface="Rubik 1 Bold"/>
              </a:rPr>
              <a:t>Lesson 2: </a:t>
            </a:r>
          </a:p>
          <a:p>
            <a:pPr algn="l">
              <a:lnSpc>
                <a:spcPts val="3600"/>
              </a:lnSpc>
            </a:pPr>
            <a:r>
              <a:rPr lang="en-US" sz="3000">
                <a:solidFill>
                  <a:srgbClr val="000000"/>
                </a:solidFill>
                <a:latin typeface="Rubik 1 Bold"/>
              </a:rPr>
              <a:t>Communicating Core Values</a:t>
            </a:r>
          </a:p>
        </p:txBody>
      </p:sp>
      <p:sp>
        <p:nvSpPr>
          <p:cNvPr id="8" name="TextBox 8"/>
          <p:cNvSpPr txBox="1"/>
          <p:nvPr/>
        </p:nvSpPr>
        <p:spPr>
          <a:xfrm>
            <a:off x="11577223" y="6270698"/>
            <a:ext cx="7201591" cy="1695450"/>
          </a:xfrm>
          <a:prstGeom prst="rect">
            <a:avLst/>
          </a:prstGeom>
        </p:spPr>
        <p:txBody>
          <a:bodyPr lIns="0" tIns="0" rIns="0" bIns="0" rtlCol="0" anchor="t">
            <a:spAutoFit/>
          </a:bodyPr>
          <a:lstStyle/>
          <a:p>
            <a:pPr>
              <a:lnSpc>
                <a:spcPts val="3600"/>
              </a:lnSpc>
            </a:pPr>
            <a:r>
              <a:rPr lang="en-US" sz="3000">
                <a:solidFill>
                  <a:srgbClr val="000000"/>
                </a:solidFill>
                <a:latin typeface="Rubik 1"/>
              </a:rPr>
              <a:t>Slides 41-46</a:t>
            </a:r>
          </a:p>
          <a:p>
            <a:pPr marL="488632" lvl="1" indent="-244316">
              <a:lnSpc>
                <a:spcPts val="3240"/>
              </a:lnSpc>
              <a:buFont typeface="Arial"/>
              <a:buChar char="•"/>
            </a:pPr>
            <a:r>
              <a:rPr lang="en-US" sz="2700">
                <a:solidFill>
                  <a:srgbClr val="000000"/>
                </a:solidFill>
                <a:latin typeface="Rubik 1"/>
              </a:rPr>
              <a:t>Rejection</a:t>
            </a:r>
          </a:p>
          <a:p>
            <a:pPr marL="488632" lvl="1" indent="-244316">
              <a:lnSpc>
                <a:spcPts val="3240"/>
              </a:lnSpc>
              <a:buFont typeface="Arial"/>
              <a:buChar char="•"/>
            </a:pPr>
            <a:r>
              <a:rPr lang="en-US" sz="2700">
                <a:solidFill>
                  <a:srgbClr val="000000"/>
                </a:solidFill>
                <a:latin typeface="Rubik 1"/>
              </a:rPr>
              <a:t>Responding to Rejection</a:t>
            </a:r>
          </a:p>
          <a:p>
            <a:pPr marL="488632" lvl="1" indent="-244316">
              <a:lnSpc>
                <a:spcPts val="3240"/>
              </a:lnSpc>
              <a:buFont typeface="Arial"/>
              <a:buChar char="•"/>
            </a:pPr>
            <a:r>
              <a:rPr lang="en-US" sz="2700">
                <a:solidFill>
                  <a:srgbClr val="000000"/>
                </a:solidFill>
                <a:latin typeface="Rubik 1"/>
              </a:rPr>
              <a:t>What Can We Learn From Rejection?</a:t>
            </a:r>
          </a:p>
        </p:txBody>
      </p:sp>
      <p:sp>
        <p:nvSpPr>
          <p:cNvPr id="9" name="TextBox 9"/>
          <p:cNvSpPr txBox="1"/>
          <p:nvPr/>
        </p:nvSpPr>
        <p:spPr>
          <a:xfrm>
            <a:off x="11444252" y="5177263"/>
            <a:ext cx="7467534" cy="923925"/>
          </a:xfrm>
          <a:prstGeom prst="rect">
            <a:avLst/>
          </a:prstGeom>
        </p:spPr>
        <p:txBody>
          <a:bodyPr lIns="0" tIns="0" rIns="0" bIns="0" rtlCol="0" anchor="t">
            <a:spAutoFit/>
          </a:bodyPr>
          <a:lstStyle/>
          <a:p>
            <a:pPr algn="l">
              <a:lnSpc>
                <a:spcPts val="3600"/>
              </a:lnSpc>
            </a:pPr>
            <a:r>
              <a:rPr lang="en-US" sz="3000">
                <a:solidFill>
                  <a:srgbClr val="000000"/>
                </a:solidFill>
                <a:latin typeface="Rubik 1 Bold"/>
              </a:rPr>
              <a:t>Lesson 4: </a:t>
            </a:r>
          </a:p>
          <a:p>
            <a:pPr algn="l">
              <a:lnSpc>
                <a:spcPts val="3600"/>
              </a:lnSpc>
            </a:pPr>
            <a:r>
              <a:rPr lang="en-US" sz="3000">
                <a:solidFill>
                  <a:srgbClr val="000000"/>
                </a:solidFill>
                <a:latin typeface="Rubik 1 Bold"/>
              </a:rPr>
              <a:t>Dealing With Rejection</a:t>
            </a:r>
          </a:p>
        </p:txBody>
      </p:sp>
      <p:sp>
        <p:nvSpPr>
          <p:cNvPr id="10" name="Freeform 10"/>
          <p:cNvSpPr/>
          <p:nvPr/>
        </p:nvSpPr>
        <p:spPr>
          <a:xfrm>
            <a:off x="7361556" y="3239327"/>
            <a:ext cx="3072667" cy="3883858"/>
          </a:xfrm>
          <a:custGeom>
            <a:avLst/>
            <a:gdLst/>
            <a:ahLst/>
            <a:cxnLst/>
            <a:rect l="l" t="t" r="r" b="b"/>
            <a:pathLst>
              <a:path w="3072667" h="3883858">
                <a:moveTo>
                  <a:pt x="0" y="0"/>
                </a:moveTo>
                <a:lnTo>
                  <a:pt x="3072667" y="0"/>
                </a:lnTo>
                <a:lnTo>
                  <a:pt x="3072667" y="3883859"/>
                </a:lnTo>
                <a:lnTo>
                  <a:pt x="0" y="3883859"/>
                </a:lnTo>
                <a:lnTo>
                  <a:pt x="0" y="0"/>
                </a:lnTo>
                <a:close/>
              </a:path>
            </a:pathLst>
          </a:custGeom>
          <a:blipFill>
            <a:blip r:embed="rId3"/>
            <a:stretch>
              <a:fillRect t="-67" b="-67"/>
            </a:stretch>
          </a:blipFill>
        </p:spPr>
        <p:txBody>
          <a:bodyPr/>
          <a:lstStyle/>
          <a:p>
            <a:endParaRPr lang="en-US"/>
          </a:p>
        </p:txBody>
      </p:sp>
      <p:grpSp>
        <p:nvGrpSpPr>
          <p:cNvPr id="11" name="Group 11"/>
          <p:cNvGrpSpPr/>
          <p:nvPr/>
        </p:nvGrpSpPr>
        <p:grpSpPr>
          <a:xfrm>
            <a:off x="112338" y="684156"/>
            <a:ext cx="18158152" cy="1068172"/>
            <a:chOff x="0" y="0"/>
            <a:chExt cx="24210870" cy="1424229"/>
          </a:xfrm>
        </p:grpSpPr>
        <p:sp>
          <p:nvSpPr>
            <p:cNvPr id="12" name="Freeform 12"/>
            <p:cNvSpPr/>
            <p:nvPr/>
          </p:nvSpPr>
          <p:spPr>
            <a:xfrm>
              <a:off x="0" y="0"/>
              <a:ext cx="24210899" cy="1424167"/>
            </a:xfrm>
            <a:custGeom>
              <a:avLst/>
              <a:gdLst/>
              <a:ahLst/>
              <a:cxnLst/>
              <a:rect l="l" t="t" r="r" b="b"/>
              <a:pathLst>
                <a:path w="24210899" h="1424167">
                  <a:moveTo>
                    <a:pt x="0" y="0"/>
                  </a:moveTo>
                  <a:lnTo>
                    <a:pt x="24210899" y="0"/>
                  </a:lnTo>
                  <a:lnTo>
                    <a:pt x="24210899" y="1424167"/>
                  </a:lnTo>
                  <a:lnTo>
                    <a:pt x="0" y="1424167"/>
                  </a:lnTo>
                  <a:close/>
                </a:path>
              </a:pathLst>
            </a:custGeom>
            <a:solidFill>
              <a:srgbClr val="71FFE4"/>
            </a:solidFill>
          </p:spPr>
          <p:txBody>
            <a:bodyPr/>
            <a:lstStyle/>
            <a:p>
              <a:endParaRPr lang="en-US"/>
            </a:p>
          </p:txBody>
        </p:sp>
        <p:sp>
          <p:nvSpPr>
            <p:cNvPr id="13" name="TextBox 13"/>
            <p:cNvSpPr txBox="1"/>
            <p:nvPr/>
          </p:nvSpPr>
          <p:spPr>
            <a:xfrm>
              <a:off x="0" y="-9525"/>
              <a:ext cx="24210870" cy="1433754"/>
            </a:xfrm>
            <a:prstGeom prst="rect">
              <a:avLst/>
            </a:prstGeom>
          </p:spPr>
          <p:txBody>
            <a:bodyPr lIns="50800" tIns="50800" rIns="50800" bIns="50800" rtlCol="0" anchor="t"/>
            <a:lstStyle/>
            <a:p>
              <a:pPr algn="ctr">
                <a:lnSpc>
                  <a:spcPts val="6480"/>
                </a:lnSpc>
              </a:pPr>
              <a:r>
                <a:rPr lang="en-US" sz="5400">
                  <a:solidFill>
                    <a:srgbClr val="000000"/>
                  </a:solidFill>
                  <a:latin typeface="Rubik 1 Bold"/>
                </a:rPr>
                <a:t>Lesson PowerPoint Table of Contents</a:t>
              </a:r>
            </a:p>
          </p:txBody>
        </p:sp>
      </p:grpSp>
      <p:sp>
        <p:nvSpPr>
          <p:cNvPr id="15" name="TextBox 15"/>
          <p:cNvSpPr txBox="1"/>
          <p:nvPr/>
        </p:nvSpPr>
        <p:spPr>
          <a:xfrm>
            <a:off x="6735997" y="7851848"/>
            <a:ext cx="5120385" cy="923925"/>
          </a:xfrm>
          <a:prstGeom prst="rect">
            <a:avLst/>
          </a:prstGeom>
        </p:spPr>
        <p:txBody>
          <a:bodyPr lIns="0" tIns="0" rIns="0" bIns="0" rtlCol="0" anchor="t">
            <a:spAutoFit/>
          </a:bodyPr>
          <a:lstStyle/>
          <a:p>
            <a:pPr algn="l">
              <a:lnSpc>
                <a:spcPts val="3600"/>
              </a:lnSpc>
            </a:pPr>
            <a:r>
              <a:rPr lang="en-US" sz="3000">
                <a:solidFill>
                  <a:srgbClr val="000000"/>
                </a:solidFill>
                <a:latin typeface="Rubik 1 Bold"/>
              </a:rPr>
              <a:t>Lesson 5: Understanding Healthy Relationships</a:t>
            </a:r>
          </a:p>
        </p:txBody>
      </p:sp>
      <p:sp>
        <p:nvSpPr>
          <p:cNvPr id="16" name="TextBox 16"/>
          <p:cNvSpPr txBox="1"/>
          <p:nvPr/>
        </p:nvSpPr>
        <p:spPr>
          <a:xfrm>
            <a:off x="7501835" y="8948465"/>
            <a:ext cx="2825238" cy="923925"/>
          </a:xfrm>
          <a:prstGeom prst="rect">
            <a:avLst/>
          </a:prstGeom>
        </p:spPr>
        <p:txBody>
          <a:bodyPr lIns="0" tIns="0" rIns="0" bIns="0" rtlCol="0" anchor="t">
            <a:spAutoFit/>
          </a:bodyPr>
          <a:lstStyle/>
          <a:p>
            <a:pPr algn="ctr">
              <a:lnSpc>
                <a:spcPts val="3600"/>
              </a:lnSpc>
            </a:pPr>
            <a:r>
              <a:rPr lang="en-US" sz="3000">
                <a:solidFill>
                  <a:srgbClr val="000000"/>
                </a:solidFill>
                <a:latin typeface="Rubik 1"/>
              </a:rPr>
              <a:t>Slides 47-57</a:t>
            </a:r>
          </a:p>
          <a:p>
            <a:pPr algn="ctr">
              <a:lnSpc>
                <a:spcPts val="3600"/>
              </a:lnSpc>
            </a:pPr>
            <a:endParaRPr lang="en-US" sz="3000">
              <a:solidFill>
                <a:srgbClr val="000000"/>
              </a:solidFill>
              <a:latin typeface="Rubik 1"/>
            </a:endParaRPr>
          </a:p>
        </p:txBody>
      </p:sp>
      <p:sp>
        <p:nvSpPr>
          <p:cNvPr id="17" name="TextBox 17"/>
          <p:cNvSpPr txBox="1"/>
          <p:nvPr/>
        </p:nvSpPr>
        <p:spPr>
          <a:xfrm>
            <a:off x="217377" y="9228832"/>
            <a:ext cx="20813894" cy="820738"/>
          </a:xfrm>
          <a:prstGeom prst="rect">
            <a:avLst/>
          </a:prstGeom>
        </p:spPr>
        <p:txBody>
          <a:bodyPr wrap="square" lIns="0" tIns="0" rIns="0" bIns="0" rtlCol="0" anchor="t">
            <a:spAutoFit/>
          </a:bodyPr>
          <a:lstStyle/>
          <a:p>
            <a:pPr algn="l">
              <a:lnSpc>
                <a:spcPts val="3240"/>
              </a:lnSpc>
            </a:pPr>
            <a:endParaRPr/>
          </a:p>
          <a:p>
            <a:pPr algn="l">
              <a:lnSpc>
                <a:spcPts val="3240"/>
              </a:lnSpc>
            </a:pPr>
            <a:r>
              <a:rPr lang="en-US" sz="2700">
                <a:solidFill>
                  <a:srgbClr val="000000"/>
                </a:solidFill>
                <a:latin typeface="Rubik 1"/>
              </a:rPr>
              <a:t>• Changing Relationships    • Let’s Review     • Engaging in Meaningful Relationships    • Action Plan    •Celebration                 </a:t>
            </a:r>
          </a:p>
        </p:txBody>
      </p:sp>
      <p:pic>
        <p:nvPicPr>
          <p:cNvPr id="19" name="Picture 18" descr="A black background with a black square&#10;&#10;Description automatically generated with medium confidence">
            <a:extLst>
              <a:ext uri="{FF2B5EF4-FFF2-40B4-BE49-F238E27FC236}">
                <a16:creationId xmlns:a16="http://schemas.microsoft.com/office/drawing/2014/main" id="{DF113C96-3698-41C5-9AB9-AD9FFF4D36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08128" y="567240"/>
            <a:ext cx="1315615" cy="131561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77046" y="1634226"/>
            <a:ext cx="16119515" cy="5753100"/>
          </a:xfrm>
          <a:prstGeom prst="rect">
            <a:avLst/>
          </a:prstGeom>
        </p:spPr>
        <p:txBody>
          <a:bodyPr lIns="0" tIns="0" rIns="0" bIns="0" rtlCol="0" anchor="t">
            <a:spAutoFit/>
          </a:bodyPr>
          <a:lstStyle/>
          <a:p>
            <a:pPr marL="760095" lvl="1" indent="-380048" algn="l">
              <a:lnSpc>
                <a:spcPts val="5040"/>
              </a:lnSpc>
              <a:buFont typeface="Arial"/>
              <a:buChar char="•"/>
            </a:pPr>
            <a:r>
              <a:rPr lang="en-US" sz="4200">
                <a:solidFill>
                  <a:srgbClr val="000000"/>
                </a:solidFill>
                <a:latin typeface="Rubik 1"/>
              </a:rPr>
              <a:t>passive </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passive-aggressive</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aggressive</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assertive</a:t>
            </a:r>
          </a:p>
          <a:p>
            <a:pPr marL="760095" lvl="1" indent="-380048" algn="l">
              <a:lnSpc>
                <a:spcPts val="5040"/>
              </a:lnSpc>
            </a:pPr>
            <a:endParaRPr lang="en-US" sz="4200">
              <a:solidFill>
                <a:srgbClr val="000000"/>
              </a:solidFill>
              <a:latin typeface="Rubik 1"/>
            </a:endParaRPr>
          </a:p>
          <a:p>
            <a:pPr marL="760095" lvl="1" indent="-380048" algn="l">
              <a:lnSpc>
                <a:spcPts val="5040"/>
              </a:lnSpc>
            </a:pPr>
            <a:endParaRPr lang="en-US" sz="4200">
              <a:solidFill>
                <a:srgbClr val="000000"/>
              </a:solidFill>
              <a:latin typeface="Rubik 1"/>
            </a:endParaRPr>
          </a:p>
        </p:txBody>
      </p:sp>
      <p:sp>
        <p:nvSpPr>
          <p:cNvPr id="3" name="TextBox 3"/>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Four Styles of Communication</a:t>
            </a:r>
          </a:p>
        </p:txBody>
      </p:sp>
      <p:sp>
        <p:nvSpPr>
          <p:cNvPr id="5" name="AutoShape 5"/>
          <p:cNvSpPr/>
          <p:nvPr/>
        </p:nvSpPr>
        <p:spPr>
          <a:xfrm rot="-28796">
            <a:off x="82344" y="1039790"/>
            <a:ext cx="13922011" cy="0"/>
          </a:xfrm>
          <a:prstGeom prst="line">
            <a:avLst/>
          </a:prstGeom>
          <a:ln w="47625" cap="rnd">
            <a:solidFill>
              <a:srgbClr val="71FFE4"/>
            </a:solidFill>
            <a:prstDash val="solid"/>
            <a:headEnd type="none" w="sm" len="sm"/>
            <a:tailEnd type="none" w="sm" len="sm"/>
          </a:ln>
        </p:spPr>
        <p:txBody>
          <a:bodyPr/>
          <a:lstStyle/>
          <a:p>
            <a:endParaRPr lang="en-US"/>
          </a:p>
        </p:txBody>
      </p:sp>
      <p:sp>
        <p:nvSpPr>
          <p:cNvPr id="6" name="Freeform 6" descr="Two women laughing and looking at each other  Description automatically generated"/>
          <p:cNvSpPr/>
          <p:nvPr/>
        </p:nvSpPr>
        <p:spPr>
          <a:xfrm>
            <a:off x="10949851" y="1458042"/>
            <a:ext cx="5865606" cy="4905633"/>
          </a:xfrm>
          <a:custGeom>
            <a:avLst/>
            <a:gdLst/>
            <a:ahLst/>
            <a:cxnLst/>
            <a:rect l="l" t="t" r="r" b="b"/>
            <a:pathLst>
              <a:path w="5865606" h="4905633">
                <a:moveTo>
                  <a:pt x="0" y="0"/>
                </a:moveTo>
                <a:lnTo>
                  <a:pt x="5865606" y="0"/>
                </a:lnTo>
                <a:lnTo>
                  <a:pt x="5865606" y="4905633"/>
                </a:lnTo>
                <a:lnTo>
                  <a:pt x="0" y="4905633"/>
                </a:lnTo>
                <a:lnTo>
                  <a:pt x="0" y="0"/>
                </a:lnTo>
                <a:close/>
              </a:path>
            </a:pathLst>
          </a:custGeom>
          <a:blipFill>
            <a:blip r:embed="rId3"/>
            <a:stretch>
              <a:fillRect t="-4" b="-4"/>
            </a:stretch>
          </a:blipFill>
        </p:spPr>
        <p:txBody>
          <a:bodyPr/>
          <a:lstStyle/>
          <a:p>
            <a:endParaRPr lang="en-US"/>
          </a:p>
        </p:txBody>
      </p:sp>
      <p:grpSp>
        <p:nvGrpSpPr>
          <p:cNvPr id="7" name="Group 7"/>
          <p:cNvGrpSpPr/>
          <p:nvPr/>
        </p:nvGrpSpPr>
        <p:grpSpPr>
          <a:xfrm>
            <a:off x="1412994" y="6675995"/>
            <a:ext cx="15402464" cy="3416419"/>
            <a:chOff x="0" y="0"/>
            <a:chExt cx="20536618" cy="4555225"/>
          </a:xfrm>
        </p:grpSpPr>
        <p:sp>
          <p:nvSpPr>
            <p:cNvPr id="8" name="Freeform 8"/>
            <p:cNvSpPr/>
            <p:nvPr/>
          </p:nvSpPr>
          <p:spPr>
            <a:xfrm>
              <a:off x="0" y="0"/>
              <a:ext cx="20536663" cy="4555156"/>
            </a:xfrm>
            <a:custGeom>
              <a:avLst/>
              <a:gdLst/>
              <a:ahLst/>
              <a:cxnLst/>
              <a:rect l="l" t="t" r="r" b="b"/>
              <a:pathLst>
                <a:path w="20536663" h="4555156">
                  <a:moveTo>
                    <a:pt x="0" y="0"/>
                  </a:moveTo>
                  <a:lnTo>
                    <a:pt x="20536663" y="0"/>
                  </a:lnTo>
                  <a:lnTo>
                    <a:pt x="20536663" y="4555156"/>
                  </a:lnTo>
                  <a:lnTo>
                    <a:pt x="0" y="4555156"/>
                  </a:lnTo>
                  <a:close/>
                </a:path>
              </a:pathLst>
            </a:custGeom>
            <a:solidFill>
              <a:srgbClr val="71FFE4"/>
            </a:solidFill>
          </p:spPr>
          <p:txBody>
            <a:bodyPr/>
            <a:lstStyle/>
            <a:p>
              <a:endParaRPr lang="en-US"/>
            </a:p>
          </p:txBody>
        </p:sp>
      </p:grpSp>
      <p:sp>
        <p:nvSpPr>
          <p:cNvPr id="9" name="TextBox 9"/>
          <p:cNvSpPr txBox="1"/>
          <p:nvPr/>
        </p:nvSpPr>
        <p:spPr>
          <a:xfrm>
            <a:off x="2328202" y="7927177"/>
            <a:ext cx="14185467" cy="1924050"/>
          </a:xfrm>
          <a:prstGeom prst="rect">
            <a:avLst/>
          </a:prstGeom>
        </p:spPr>
        <p:txBody>
          <a:bodyPr lIns="0" tIns="0" rIns="0" bIns="0" rtlCol="0" anchor="t">
            <a:spAutoFit/>
          </a:bodyPr>
          <a:lstStyle/>
          <a:p>
            <a:pPr algn="l">
              <a:lnSpc>
                <a:spcPts val="5040"/>
              </a:lnSpc>
            </a:pPr>
            <a:r>
              <a:rPr lang="en-US" sz="4200">
                <a:solidFill>
                  <a:srgbClr val="000000"/>
                </a:solidFill>
                <a:latin typeface="Rubik 1 Bold"/>
              </a:rPr>
              <a:t>Ineffective communication styles</a:t>
            </a:r>
            <a:r>
              <a:rPr lang="en-US" sz="4200">
                <a:solidFill>
                  <a:srgbClr val="000000"/>
                </a:solidFill>
                <a:latin typeface="Rubik 1"/>
              </a:rPr>
              <a:t> are passive, passive-aggressive and aggressive. What do these sound like?</a:t>
            </a:r>
          </a:p>
        </p:txBody>
      </p:sp>
      <p:sp>
        <p:nvSpPr>
          <p:cNvPr id="10" name="TextBox 10"/>
          <p:cNvSpPr txBox="1"/>
          <p:nvPr/>
        </p:nvSpPr>
        <p:spPr>
          <a:xfrm>
            <a:off x="1028700" y="6784177"/>
            <a:ext cx="593164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1 Bold"/>
              </a:rPr>
              <a:t>Share Out!</a:t>
            </a:r>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E3B9BA04-BFEE-E3EA-D3D8-1F9FB9D1F3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87800" y="0"/>
            <a:ext cx="1335269" cy="133526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Passive Communication</a:t>
            </a:r>
          </a:p>
        </p:txBody>
      </p:sp>
      <p:sp>
        <p:nvSpPr>
          <p:cNvPr id="3" name="AutoShape 3"/>
          <p:cNvSpPr/>
          <p:nvPr/>
        </p:nvSpPr>
        <p:spPr>
          <a:xfrm rot="-28796">
            <a:off x="82344" y="1039790"/>
            <a:ext cx="13922011" cy="0"/>
          </a:xfrm>
          <a:prstGeom prst="line">
            <a:avLst/>
          </a:prstGeom>
          <a:ln w="47625" cap="rnd">
            <a:solidFill>
              <a:srgbClr val="71FFE4"/>
            </a:solidFill>
            <a:prstDash val="solid"/>
            <a:headEnd type="none" w="sm" len="sm"/>
            <a:tailEnd type="none" w="sm" len="sm"/>
          </a:ln>
        </p:spPr>
        <p:txBody>
          <a:bodyPr/>
          <a:lstStyle/>
          <a:p>
            <a:endParaRPr lang="en-US"/>
          </a:p>
        </p:txBody>
      </p:sp>
      <p:sp>
        <p:nvSpPr>
          <p:cNvPr id="5" name="Freeform 5" descr="A black sound wave line  Description automatically generated"/>
          <p:cNvSpPr/>
          <p:nvPr/>
        </p:nvSpPr>
        <p:spPr>
          <a:xfrm>
            <a:off x="6886577" y="1127166"/>
            <a:ext cx="5480994" cy="1799196"/>
          </a:xfrm>
          <a:custGeom>
            <a:avLst/>
            <a:gdLst/>
            <a:ahLst/>
            <a:cxnLst/>
            <a:rect l="l" t="t" r="r" b="b"/>
            <a:pathLst>
              <a:path w="5480994" h="1799196">
                <a:moveTo>
                  <a:pt x="0" y="0"/>
                </a:moveTo>
                <a:lnTo>
                  <a:pt x="5480993" y="0"/>
                </a:lnTo>
                <a:lnTo>
                  <a:pt x="5480993" y="1799196"/>
                </a:lnTo>
                <a:lnTo>
                  <a:pt x="0" y="1799196"/>
                </a:lnTo>
                <a:lnTo>
                  <a:pt x="0" y="0"/>
                </a:lnTo>
                <a:close/>
              </a:path>
            </a:pathLst>
          </a:custGeom>
          <a:blipFill>
            <a:blip r:embed="rId2"/>
            <a:stretch>
              <a:fillRect t="-97" b="-97"/>
            </a:stretch>
          </a:blipFill>
        </p:spPr>
        <p:txBody>
          <a:bodyPr/>
          <a:lstStyle/>
          <a:p>
            <a:endParaRPr lang="en-US"/>
          </a:p>
        </p:txBody>
      </p:sp>
      <p:grpSp>
        <p:nvGrpSpPr>
          <p:cNvPr id="6" name="Group 6"/>
          <p:cNvGrpSpPr/>
          <p:nvPr/>
        </p:nvGrpSpPr>
        <p:grpSpPr>
          <a:xfrm>
            <a:off x="1441974" y="3903267"/>
            <a:ext cx="15402464" cy="4695212"/>
            <a:chOff x="0" y="0"/>
            <a:chExt cx="20536618" cy="6260282"/>
          </a:xfrm>
        </p:grpSpPr>
        <p:sp>
          <p:nvSpPr>
            <p:cNvPr id="7" name="Freeform 7"/>
            <p:cNvSpPr/>
            <p:nvPr/>
          </p:nvSpPr>
          <p:spPr>
            <a:xfrm>
              <a:off x="0" y="0"/>
              <a:ext cx="20536663" cy="6260338"/>
            </a:xfrm>
            <a:custGeom>
              <a:avLst/>
              <a:gdLst/>
              <a:ahLst/>
              <a:cxnLst/>
              <a:rect l="l" t="t" r="r" b="b"/>
              <a:pathLst>
                <a:path w="20536663" h="6260338">
                  <a:moveTo>
                    <a:pt x="0" y="0"/>
                  </a:moveTo>
                  <a:lnTo>
                    <a:pt x="20536663" y="0"/>
                  </a:lnTo>
                  <a:lnTo>
                    <a:pt x="20536663" y="6260338"/>
                  </a:lnTo>
                  <a:lnTo>
                    <a:pt x="0" y="6260338"/>
                  </a:lnTo>
                  <a:close/>
                </a:path>
              </a:pathLst>
            </a:custGeom>
            <a:solidFill>
              <a:srgbClr val="71FFE4"/>
            </a:solidFill>
          </p:spPr>
          <p:txBody>
            <a:bodyPr/>
            <a:lstStyle/>
            <a:p>
              <a:endParaRPr lang="en-US"/>
            </a:p>
          </p:txBody>
        </p:sp>
      </p:grpSp>
      <p:sp>
        <p:nvSpPr>
          <p:cNvPr id="8" name="TextBox 8"/>
          <p:cNvSpPr txBox="1"/>
          <p:nvPr/>
        </p:nvSpPr>
        <p:spPr>
          <a:xfrm>
            <a:off x="896493" y="1468629"/>
            <a:ext cx="6302258" cy="552450"/>
          </a:xfrm>
          <a:prstGeom prst="rect">
            <a:avLst/>
          </a:prstGeom>
        </p:spPr>
        <p:txBody>
          <a:bodyPr lIns="0" tIns="0" rIns="0" bIns="0" rtlCol="0" anchor="t">
            <a:spAutoFit/>
          </a:bodyPr>
          <a:lstStyle/>
          <a:p>
            <a:pPr algn="ctr">
              <a:lnSpc>
                <a:spcPts val="4320"/>
              </a:lnSpc>
            </a:pPr>
            <a:r>
              <a:rPr lang="en-US" sz="3600">
                <a:solidFill>
                  <a:srgbClr val="000000"/>
                </a:solidFill>
                <a:latin typeface="Rubik 1 Bold"/>
              </a:rPr>
              <a:t>Passive phrases sound like</a:t>
            </a:r>
          </a:p>
        </p:txBody>
      </p:sp>
      <p:sp>
        <p:nvSpPr>
          <p:cNvPr id="9" name="TextBox 9"/>
          <p:cNvSpPr txBox="1"/>
          <p:nvPr/>
        </p:nvSpPr>
        <p:spPr>
          <a:xfrm>
            <a:off x="4135732" y="4417973"/>
            <a:ext cx="10023515" cy="5753100"/>
          </a:xfrm>
          <a:prstGeom prst="rect">
            <a:avLst/>
          </a:prstGeom>
        </p:spPr>
        <p:txBody>
          <a:bodyPr lIns="0" tIns="0" rIns="0" bIns="0" rtlCol="0" anchor="t">
            <a:spAutoFit/>
          </a:bodyPr>
          <a:lstStyle/>
          <a:p>
            <a:pPr marL="760095" lvl="1" indent="-380048" algn="l">
              <a:lnSpc>
                <a:spcPts val="5040"/>
              </a:lnSpc>
              <a:buFont typeface="Arial"/>
              <a:buChar char="•"/>
            </a:pPr>
            <a:r>
              <a:rPr lang="en-US" sz="4200">
                <a:solidFill>
                  <a:srgbClr val="000000"/>
                </a:solidFill>
                <a:latin typeface="Rubik 1"/>
              </a:rPr>
              <a:t>"I don't care, you can choose."</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"Whatever you like."</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"It doesn't matter what I say or think."</a:t>
            </a:r>
          </a:p>
          <a:p>
            <a:pPr marL="760095" lvl="1" indent="-380048" algn="l">
              <a:lnSpc>
                <a:spcPts val="5040"/>
              </a:lnSpc>
            </a:pPr>
            <a:endParaRPr lang="en-US" sz="4200">
              <a:solidFill>
                <a:srgbClr val="000000"/>
              </a:solidFill>
              <a:latin typeface="Rubik 1"/>
            </a:endParaRPr>
          </a:p>
          <a:p>
            <a:pPr marL="760095" lvl="1" indent="-380048" algn="l">
              <a:lnSpc>
                <a:spcPts val="5040"/>
              </a:lnSpc>
            </a:pPr>
            <a:endParaRPr lang="en-US" sz="4200">
              <a:solidFill>
                <a:srgbClr val="000000"/>
              </a:solidFill>
              <a:latin typeface="Rubik 1"/>
            </a:endParaRPr>
          </a:p>
          <a:p>
            <a:pPr marL="760095" lvl="1" indent="-380048" algn="l">
              <a:lnSpc>
                <a:spcPts val="5040"/>
              </a:lnSpc>
            </a:pPr>
            <a:endParaRPr lang="en-US" sz="4200">
              <a:solidFill>
                <a:srgbClr val="000000"/>
              </a:solidFill>
              <a:latin typeface="Rubik 1"/>
            </a:endParaRP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A445C083-59B8-B668-C0AC-83E660E945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11600" y="47900"/>
            <a:ext cx="1327411" cy="132741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41974" y="3903267"/>
            <a:ext cx="15402464" cy="4695212"/>
            <a:chOff x="0" y="0"/>
            <a:chExt cx="20536618" cy="6260282"/>
          </a:xfrm>
        </p:grpSpPr>
        <p:sp>
          <p:nvSpPr>
            <p:cNvPr id="3" name="Freeform 3"/>
            <p:cNvSpPr/>
            <p:nvPr/>
          </p:nvSpPr>
          <p:spPr>
            <a:xfrm>
              <a:off x="0" y="0"/>
              <a:ext cx="20536663" cy="6260338"/>
            </a:xfrm>
            <a:custGeom>
              <a:avLst/>
              <a:gdLst/>
              <a:ahLst/>
              <a:cxnLst/>
              <a:rect l="l" t="t" r="r" b="b"/>
              <a:pathLst>
                <a:path w="20536663" h="6260338">
                  <a:moveTo>
                    <a:pt x="0" y="0"/>
                  </a:moveTo>
                  <a:lnTo>
                    <a:pt x="20536663" y="0"/>
                  </a:lnTo>
                  <a:lnTo>
                    <a:pt x="20536663" y="6260338"/>
                  </a:lnTo>
                  <a:lnTo>
                    <a:pt x="0" y="6260338"/>
                  </a:lnTo>
                  <a:close/>
                </a:path>
              </a:pathLst>
            </a:custGeom>
            <a:solidFill>
              <a:srgbClr val="71FFE4"/>
            </a:solidFill>
          </p:spPr>
          <p:txBody>
            <a:bodyPr/>
            <a:lstStyle/>
            <a:p>
              <a:endParaRPr lang="en-US"/>
            </a:p>
          </p:txBody>
        </p:sp>
      </p:grpSp>
      <p:sp>
        <p:nvSpPr>
          <p:cNvPr id="4" name="TextBox 4"/>
          <p:cNvSpPr txBox="1"/>
          <p:nvPr/>
        </p:nvSpPr>
        <p:spPr>
          <a:xfrm>
            <a:off x="91440" y="97743"/>
            <a:ext cx="11893779"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Passive-Aggressive Communication</a:t>
            </a:r>
          </a:p>
        </p:txBody>
      </p:sp>
      <p:sp>
        <p:nvSpPr>
          <p:cNvPr id="5" name="AutoShape 5"/>
          <p:cNvSpPr/>
          <p:nvPr/>
        </p:nvSpPr>
        <p:spPr>
          <a:xfrm rot="-28796">
            <a:off x="82344" y="1039790"/>
            <a:ext cx="13922011" cy="0"/>
          </a:xfrm>
          <a:prstGeom prst="line">
            <a:avLst/>
          </a:prstGeom>
          <a:ln w="47625" cap="rnd">
            <a:solidFill>
              <a:srgbClr val="71FFE4"/>
            </a:solidFill>
            <a:prstDash val="solid"/>
            <a:headEnd type="none" w="sm" len="sm"/>
            <a:tailEnd type="none" w="sm" len="sm"/>
          </a:ln>
        </p:spPr>
        <p:txBody>
          <a:bodyPr/>
          <a:lstStyle/>
          <a:p>
            <a:endParaRPr lang="en-US"/>
          </a:p>
        </p:txBody>
      </p:sp>
      <p:sp>
        <p:nvSpPr>
          <p:cNvPr id="7" name="Freeform 7" descr="A black sound wave line  Description automatically generated"/>
          <p:cNvSpPr/>
          <p:nvPr/>
        </p:nvSpPr>
        <p:spPr>
          <a:xfrm>
            <a:off x="7586793" y="1312518"/>
            <a:ext cx="5480994" cy="1799196"/>
          </a:xfrm>
          <a:custGeom>
            <a:avLst/>
            <a:gdLst/>
            <a:ahLst/>
            <a:cxnLst/>
            <a:rect l="l" t="t" r="r" b="b"/>
            <a:pathLst>
              <a:path w="5480994" h="1799196">
                <a:moveTo>
                  <a:pt x="0" y="0"/>
                </a:moveTo>
                <a:lnTo>
                  <a:pt x="5480994" y="0"/>
                </a:lnTo>
                <a:lnTo>
                  <a:pt x="5480994" y="1799196"/>
                </a:lnTo>
                <a:lnTo>
                  <a:pt x="0" y="1799196"/>
                </a:lnTo>
                <a:lnTo>
                  <a:pt x="0" y="0"/>
                </a:lnTo>
                <a:close/>
              </a:path>
            </a:pathLst>
          </a:custGeom>
          <a:blipFill>
            <a:blip r:embed="rId2"/>
            <a:stretch>
              <a:fillRect t="-97" b="-97"/>
            </a:stretch>
          </a:blipFill>
        </p:spPr>
        <p:txBody>
          <a:bodyPr/>
          <a:lstStyle/>
          <a:p>
            <a:endParaRPr lang="en-US"/>
          </a:p>
        </p:txBody>
      </p:sp>
      <p:grpSp>
        <p:nvGrpSpPr>
          <p:cNvPr id="8" name="Group 8"/>
          <p:cNvGrpSpPr/>
          <p:nvPr/>
        </p:nvGrpSpPr>
        <p:grpSpPr>
          <a:xfrm>
            <a:off x="1369893" y="3357510"/>
            <a:ext cx="15402464" cy="6033859"/>
            <a:chOff x="0" y="0"/>
            <a:chExt cx="20536618" cy="8045146"/>
          </a:xfrm>
        </p:grpSpPr>
        <p:sp>
          <p:nvSpPr>
            <p:cNvPr id="9" name="Freeform 9"/>
            <p:cNvSpPr/>
            <p:nvPr/>
          </p:nvSpPr>
          <p:spPr>
            <a:xfrm>
              <a:off x="0" y="0"/>
              <a:ext cx="20536663" cy="8045196"/>
            </a:xfrm>
            <a:custGeom>
              <a:avLst/>
              <a:gdLst/>
              <a:ahLst/>
              <a:cxnLst/>
              <a:rect l="l" t="t" r="r" b="b"/>
              <a:pathLst>
                <a:path w="20536663" h="8045196">
                  <a:moveTo>
                    <a:pt x="0" y="0"/>
                  </a:moveTo>
                  <a:lnTo>
                    <a:pt x="20536663" y="0"/>
                  </a:lnTo>
                  <a:lnTo>
                    <a:pt x="20536663" y="8045196"/>
                  </a:lnTo>
                  <a:lnTo>
                    <a:pt x="0" y="8045196"/>
                  </a:lnTo>
                  <a:close/>
                </a:path>
              </a:pathLst>
            </a:custGeom>
            <a:solidFill>
              <a:srgbClr val="71FFE4"/>
            </a:solidFill>
          </p:spPr>
          <p:txBody>
            <a:bodyPr/>
            <a:lstStyle/>
            <a:p>
              <a:endParaRPr lang="en-US"/>
            </a:p>
          </p:txBody>
        </p:sp>
      </p:grpSp>
      <p:sp>
        <p:nvSpPr>
          <p:cNvPr id="10" name="TextBox 10"/>
          <p:cNvSpPr txBox="1"/>
          <p:nvPr/>
        </p:nvSpPr>
        <p:spPr>
          <a:xfrm>
            <a:off x="896493" y="1468629"/>
            <a:ext cx="6302258" cy="1095375"/>
          </a:xfrm>
          <a:prstGeom prst="rect">
            <a:avLst/>
          </a:prstGeom>
        </p:spPr>
        <p:txBody>
          <a:bodyPr lIns="0" tIns="0" rIns="0" bIns="0" rtlCol="0" anchor="t">
            <a:spAutoFit/>
          </a:bodyPr>
          <a:lstStyle/>
          <a:p>
            <a:pPr algn="ctr">
              <a:lnSpc>
                <a:spcPts val="4320"/>
              </a:lnSpc>
            </a:pPr>
            <a:r>
              <a:rPr lang="en-US" sz="3600">
                <a:solidFill>
                  <a:srgbClr val="000000"/>
                </a:solidFill>
                <a:latin typeface="Rubik 1 Bold"/>
              </a:rPr>
              <a:t>Passive-aggressive phrases sound like:</a:t>
            </a:r>
          </a:p>
        </p:txBody>
      </p:sp>
      <p:sp>
        <p:nvSpPr>
          <p:cNvPr id="11" name="TextBox 11"/>
          <p:cNvSpPr txBox="1"/>
          <p:nvPr/>
        </p:nvSpPr>
        <p:spPr>
          <a:xfrm>
            <a:off x="2261625" y="3944296"/>
            <a:ext cx="13627566" cy="5753100"/>
          </a:xfrm>
          <a:prstGeom prst="rect">
            <a:avLst/>
          </a:prstGeom>
        </p:spPr>
        <p:txBody>
          <a:bodyPr lIns="0" tIns="0" rIns="0" bIns="0" rtlCol="0" anchor="t">
            <a:spAutoFit/>
          </a:bodyPr>
          <a:lstStyle/>
          <a:p>
            <a:pPr marL="760095" lvl="1" indent="-380048" algn="l">
              <a:lnSpc>
                <a:spcPts val="5040"/>
              </a:lnSpc>
              <a:buFont typeface="Arial"/>
              <a:buChar char="•"/>
            </a:pPr>
            <a:r>
              <a:rPr lang="en-US" sz="4200">
                <a:solidFill>
                  <a:srgbClr val="000000"/>
                </a:solidFill>
                <a:latin typeface="Rubik 1"/>
              </a:rPr>
              <a:t>"I am fine, but don't be surprised if I don't speak to you for a week."</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"We can do this your way, but it won't work because you don't know what you are talking about."</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"Why are you always over-reacting, I am just trying to help."</a:t>
            </a:r>
          </a:p>
          <a:p>
            <a:pPr marL="760095" lvl="1" indent="-380048" algn="l">
              <a:lnSpc>
                <a:spcPts val="5040"/>
              </a:lnSpc>
            </a:pPr>
            <a:endParaRPr lang="en-US" sz="4200">
              <a:solidFill>
                <a:srgbClr val="000000"/>
              </a:solidFill>
              <a:latin typeface="Rubik 1"/>
            </a:endParaRPr>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75412E08-8231-0301-D32F-32A8A3E575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83645" y="0"/>
            <a:ext cx="1298867" cy="129886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Aggressive Communication</a:t>
            </a:r>
          </a:p>
        </p:txBody>
      </p:sp>
      <p:sp>
        <p:nvSpPr>
          <p:cNvPr id="3" name="AutoShape 3"/>
          <p:cNvSpPr/>
          <p:nvPr/>
        </p:nvSpPr>
        <p:spPr>
          <a:xfrm rot="-28796">
            <a:off x="82344" y="1039790"/>
            <a:ext cx="13922011" cy="0"/>
          </a:xfrm>
          <a:prstGeom prst="line">
            <a:avLst/>
          </a:prstGeom>
          <a:ln w="47625" cap="rnd">
            <a:solidFill>
              <a:srgbClr val="71FFE4"/>
            </a:solidFill>
            <a:prstDash val="solid"/>
            <a:headEnd type="none" w="sm" len="sm"/>
            <a:tailEnd type="none" w="sm" len="sm"/>
          </a:ln>
        </p:spPr>
        <p:txBody>
          <a:bodyPr/>
          <a:lstStyle/>
          <a:p>
            <a:endParaRPr lang="en-US"/>
          </a:p>
        </p:txBody>
      </p:sp>
      <p:sp>
        <p:nvSpPr>
          <p:cNvPr id="5" name="Freeform 5" descr="A black sound wave line  Description automatically generated"/>
          <p:cNvSpPr/>
          <p:nvPr/>
        </p:nvSpPr>
        <p:spPr>
          <a:xfrm>
            <a:off x="8315327" y="1372095"/>
            <a:ext cx="5480994" cy="1799196"/>
          </a:xfrm>
          <a:custGeom>
            <a:avLst/>
            <a:gdLst/>
            <a:ahLst/>
            <a:cxnLst/>
            <a:rect l="l" t="t" r="r" b="b"/>
            <a:pathLst>
              <a:path w="5480994" h="1799196">
                <a:moveTo>
                  <a:pt x="0" y="0"/>
                </a:moveTo>
                <a:lnTo>
                  <a:pt x="5480993" y="0"/>
                </a:lnTo>
                <a:lnTo>
                  <a:pt x="5480993" y="1799196"/>
                </a:lnTo>
                <a:lnTo>
                  <a:pt x="0" y="1799196"/>
                </a:lnTo>
                <a:lnTo>
                  <a:pt x="0" y="0"/>
                </a:lnTo>
                <a:close/>
              </a:path>
            </a:pathLst>
          </a:custGeom>
          <a:blipFill>
            <a:blip r:embed="rId2"/>
            <a:stretch>
              <a:fillRect t="-97" b="-97"/>
            </a:stretch>
          </a:blipFill>
        </p:spPr>
        <p:txBody>
          <a:bodyPr/>
          <a:lstStyle/>
          <a:p>
            <a:endParaRPr lang="en-US"/>
          </a:p>
        </p:txBody>
      </p:sp>
      <p:grpSp>
        <p:nvGrpSpPr>
          <p:cNvPr id="6" name="Group 6"/>
          <p:cNvGrpSpPr/>
          <p:nvPr/>
        </p:nvGrpSpPr>
        <p:grpSpPr>
          <a:xfrm>
            <a:off x="948072" y="3767196"/>
            <a:ext cx="16667926" cy="4846681"/>
            <a:chOff x="0" y="0"/>
            <a:chExt cx="22223902" cy="6462241"/>
          </a:xfrm>
        </p:grpSpPr>
        <p:sp>
          <p:nvSpPr>
            <p:cNvPr id="7" name="Freeform 7"/>
            <p:cNvSpPr/>
            <p:nvPr/>
          </p:nvSpPr>
          <p:spPr>
            <a:xfrm>
              <a:off x="0" y="0"/>
              <a:ext cx="22223857" cy="6462193"/>
            </a:xfrm>
            <a:custGeom>
              <a:avLst/>
              <a:gdLst/>
              <a:ahLst/>
              <a:cxnLst/>
              <a:rect l="l" t="t" r="r" b="b"/>
              <a:pathLst>
                <a:path w="22223857" h="6462193">
                  <a:moveTo>
                    <a:pt x="0" y="0"/>
                  </a:moveTo>
                  <a:lnTo>
                    <a:pt x="22223857" y="0"/>
                  </a:lnTo>
                  <a:lnTo>
                    <a:pt x="22223857" y="6462193"/>
                  </a:lnTo>
                  <a:lnTo>
                    <a:pt x="0" y="6462193"/>
                  </a:lnTo>
                  <a:close/>
                </a:path>
              </a:pathLst>
            </a:custGeom>
            <a:solidFill>
              <a:srgbClr val="71FFE4"/>
            </a:solidFill>
          </p:spPr>
          <p:txBody>
            <a:bodyPr/>
            <a:lstStyle/>
            <a:p>
              <a:endParaRPr lang="en-US"/>
            </a:p>
          </p:txBody>
        </p:sp>
      </p:grpSp>
      <p:sp>
        <p:nvSpPr>
          <p:cNvPr id="8" name="TextBox 8"/>
          <p:cNvSpPr txBox="1"/>
          <p:nvPr/>
        </p:nvSpPr>
        <p:spPr>
          <a:xfrm>
            <a:off x="2025886" y="1686343"/>
            <a:ext cx="6302258" cy="1095375"/>
          </a:xfrm>
          <a:prstGeom prst="rect">
            <a:avLst/>
          </a:prstGeom>
        </p:spPr>
        <p:txBody>
          <a:bodyPr lIns="0" tIns="0" rIns="0" bIns="0" rtlCol="0" anchor="t">
            <a:spAutoFit/>
          </a:bodyPr>
          <a:lstStyle/>
          <a:p>
            <a:pPr algn="ctr">
              <a:lnSpc>
                <a:spcPts val="4320"/>
              </a:lnSpc>
            </a:pPr>
            <a:r>
              <a:rPr lang="en-US" sz="3600">
                <a:solidFill>
                  <a:srgbClr val="000000"/>
                </a:solidFill>
                <a:latin typeface="Rubik 1 Bold"/>
              </a:rPr>
              <a:t>Aggressive phrases </a:t>
            </a:r>
          </a:p>
          <a:p>
            <a:pPr algn="ctr">
              <a:lnSpc>
                <a:spcPts val="4320"/>
              </a:lnSpc>
            </a:pPr>
            <a:r>
              <a:rPr lang="en-US" sz="3600">
                <a:solidFill>
                  <a:srgbClr val="000000"/>
                </a:solidFill>
                <a:latin typeface="Rubik 1 Bold"/>
              </a:rPr>
              <a:t>sound like</a:t>
            </a:r>
          </a:p>
        </p:txBody>
      </p:sp>
      <p:sp>
        <p:nvSpPr>
          <p:cNvPr id="9" name="TextBox 9"/>
          <p:cNvSpPr txBox="1"/>
          <p:nvPr/>
        </p:nvSpPr>
        <p:spPr>
          <a:xfrm>
            <a:off x="1305446" y="4499615"/>
            <a:ext cx="15820156" cy="3838575"/>
          </a:xfrm>
          <a:prstGeom prst="rect">
            <a:avLst/>
          </a:prstGeom>
        </p:spPr>
        <p:txBody>
          <a:bodyPr lIns="0" tIns="0" rIns="0" bIns="0" rtlCol="0" anchor="t">
            <a:spAutoFit/>
          </a:bodyPr>
          <a:lstStyle/>
          <a:p>
            <a:pPr marL="760095" lvl="1" indent="-380048" algn="l">
              <a:lnSpc>
                <a:spcPts val="5040"/>
              </a:lnSpc>
              <a:buFont typeface="Arial"/>
              <a:buChar char="•"/>
            </a:pPr>
            <a:r>
              <a:rPr lang="en-US" sz="4200">
                <a:solidFill>
                  <a:srgbClr val="000000"/>
                </a:solidFill>
                <a:latin typeface="Rubik 1"/>
              </a:rPr>
              <a:t>"I am never wrong, so you better listen up." </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"Why are you so stupid, your opinion doesn't matter."</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"Fine, I'll get my way no matter what you do, just watch me."</a:t>
            </a:r>
          </a:p>
          <a:p>
            <a:pPr marL="760095" lvl="1" indent="-380048" algn="l">
              <a:lnSpc>
                <a:spcPts val="5040"/>
              </a:lnSpc>
            </a:pPr>
            <a:endParaRPr lang="en-US" sz="4200">
              <a:solidFill>
                <a:srgbClr val="000000"/>
              </a:solidFill>
              <a:latin typeface="Rubik 1"/>
            </a:endParaRP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8B74417B-3B92-C803-D037-1E0089AD2A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11600" y="0"/>
            <a:ext cx="1405833" cy="140583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Assertive Communication</a:t>
            </a:r>
          </a:p>
        </p:txBody>
      </p:sp>
      <p:sp>
        <p:nvSpPr>
          <p:cNvPr id="3" name="AutoShape 3"/>
          <p:cNvSpPr/>
          <p:nvPr/>
        </p:nvSpPr>
        <p:spPr>
          <a:xfrm rot="-28796">
            <a:off x="82344" y="1039790"/>
            <a:ext cx="13922011" cy="0"/>
          </a:xfrm>
          <a:prstGeom prst="line">
            <a:avLst/>
          </a:prstGeom>
          <a:ln w="47625" cap="rnd">
            <a:solidFill>
              <a:srgbClr val="71FFE4"/>
            </a:solidFill>
            <a:prstDash val="solid"/>
            <a:headEnd type="none" w="sm" len="sm"/>
            <a:tailEnd type="none" w="sm" len="sm"/>
          </a:ln>
        </p:spPr>
        <p:txBody>
          <a:bodyPr/>
          <a:lstStyle/>
          <a:p>
            <a:endParaRPr lang="en-US"/>
          </a:p>
        </p:txBody>
      </p:sp>
      <p:sp>
        <p:nvSpPr>
          <p:cNvPr id="5" name="Freeform 5" descr="A black sound wave line  Description automatically generated"/>
          <p:cNvSpPr/>
          <p:nvPr/>
        </p:nvSpPr>
        <p:spPr>
          <a:xfrm>
            <a:off x="7041036" y="1127166"/>
            <a:ext cx="5480994" cy="1799196"/>
          </a:xfrm>
          <a:custGeom>
            <a:avLst/>
            <a:gdLst/>
            <a:ahLst/>
            <a:cxnLst/>
            <a:rect l="l" t="t" r="r" b="b"/>
            <a:pathLst>
              <a:path w="5480994" h="1799196">
                <a:moveTo>
                  <a:pt x="0" y="0"/>
                </a:moveTo>
                <a:lnTo>
                  <a:pt x="5480994" y="0"/>
                </a:lnTo>
                <a:lnTo>
                  <a:pt x="5480994" y="1799196"/>
                </a:lnTo>
                <a:lnTo>
                  <a:pt x="0" y="1799196"/>
                </a:lnTo>
                <a:lnTo>
                  <a:pt x="0" y="0"/>
                </a:lnTo>
                <a:close/>
              </a:path>
            </a:pathLst>
          </a:custGeom>
          <a:blipFill>
            <a:blip r:embed="rId2"/>
            <a:stretch>
              <a:fillRect t="-97" b="-97"/>
            </a:stretch>
          </a:blipFill>
        </p:spPr>
        <p:txBody>
          <a:bodyPr/>
          <a:lstStyle/>
          <a:p>
            <a:endParaRPr lang="en-US"/>
          </a:p>
        </p:txBody>
      </p:sp>
      <p:grpSp>
        <p:nvGrpSpPr>
          <p:cNvPr id="6" name="Group 6"/>
          <p:cNvGrpSpPr/>
          <p:nvPr/>
        </p:nvGrpSpPr>
        <p:grpSpPr>
          <a:xfrm>
            <a:off x="1308110" y="3244239"/>
            <a:ext cx="15402464" cy="6167724"/>
            <a:chOff x="0" y="0"/>
            <a:chExt cx="20536618" cy="8223632"/>
          </a:xfrm>
        </p:grpSpPr>
        <p:sp>
          <p:nvSpPr>
            <p:cNvPr id="7" name="Freeform 7"/>
            <p:cNvSpPr/>
            <p:nvPr/>
          </p:nvSpPr>
          <p:spPr>
            <a:xfrm>
              <a:off x="0" y="0"/>
              <a:ext cx="20536663" cy="8223631"/>
            </a:xfrm>
            <a:custGeom>
              <a:avLst/>
              <a:gdLst/>
              <a:ahLst/>
              <a:cxnLst/>
              <a:rect l="l" t="t" r="r" b="b"/>
              <a:pathLst>
                <a:path w="20536663" h="8223631">
                  <a:moveTo>
                    <a:pt x="0" y="0"/>
                  </a:moveTo>
                  <a:lnTo>
                    <a:pt x="20536663" y="0"/>
                  </a:lnTo>
                  <a:lnTo>
                    <a:pt x="20536663" y="8223631"/>
                  </a:lnTo>
                  <a:lnTo>
                    <a:pt x="0" y="8223631"/>
                  </a:lnTo>
                  <a:close/>
                </a:path>
              </a:pathLst>
            </a:custGeom>
            <a:solidFill>
              <a:srgbClr val="71FFE4"/>
            </a:solidFill>
          </p:spPr>
          <p:txBody>
            <a:bodyPr/>
            <a:lstStyle/>
            <a:p>
              <a:endParaRPr lang="en-US"/>
            </a:p>
          </p:txBody>
        </p:sp>
      </p:grpSp>
      <p:sp>
        <p:nvSpPr>
          <p:cNvPr id="8" name="TextBox 8"/>
          <p:cNvSpPr txBox="1"/>
          <p:nvPr/>
        </p:nvSpPr>
        <p:spPr>
          <a:xfrm>
            <a:off x="690548" y="1468629"/>
            <a:ext cx="6508203" cy="1095375"/>
          </a:xfrm>
          <a:prstGeom prst="rect">
            <a:avLst/>
          </a:prstGeom>
        </p:spPr>
        <p:txBody>
          <a:bodyPr lIns="0" tIns="0" rIns="0" bIns="0" rtlCol="0" anchor="t">
            <a:spAutoFit/>
          </a:bodyPr>
          <a:lstStyle/>
          <a:p>
            <a:pPr algn="ctr">
              <a:lnSpc>
                <a:spcPts val="4320"/>
              </a:lnSpc>
            </a:pPr>
            <a:r>
              <a:rPr lang="en-US" sz="3600">
                <a:solidFill>
                  <a:srgbClr val="000000"/>
                </a:solidFill>
                <a:latin typeface="Rubik 1 Bold"/>
              </a:rPr>
              <a:t>Assertive phrases sound like</a:t>
            </a:r>
          </a:p>
        </p:txBody>
      </p:sp>
      <p:sp>
        <p:nvSpPr>
          <p:cNvPr id="9" name="TextBox 9"/>
          <p:cNvSpPr txBox="1"/>
          <p:nvPr/>
        </p:nvSpPr>
        <p:spPr>
          <a:xfrm>
            <a:off x="2462054" y="4417973"/>
            <a:ext cx="13656621" cy="3838575"/>
          </a:xfrm>
          <a:prstGeom prst="rect">
            <a:avLst/>
          </a:prstGeom>
        </p:spPr>
        <p:txBody>
          <a:bodyPr lIns="0" tIns="0" rIns="0" bIns="0" rtlCol="0" anchor="t">
            <a:spAutoFit/>
          </a:bodyPr>
          <a:lstStyle/>
          <a:p>
            <a:pPr marL="760095" lvl="1" indent="-380048" algn="l">
              <a:lnSpc>
                <a:spcPts val="5040"/>
              </a:lnSpc>
              <a:buFont typeface="Arial"/>
              <a:buChar char="•"/>
            </a:pPr>
            <a:r>
              <a:rPr lang="en-US" sz="4200">
                <a:solidFill>
                  <a:srgbClr val="000000"/>
                </a:solidFill>
                <a:latin typeface="Rubik 1"/>
              </a:rPr>
              <a:t>"I would appreciate it if you would...."</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"How can we work this out?"</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"We both feel a certain way, but let's respectfully figure out a solution."</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F870BB1C-3E5A-7D4A-E127-E190981EE7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35400" y="0"/>
            <a:ext cx="1293730" cy="129373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994166" y="1473285"/>
            <a:ext cx="6660807" cy="8318671"/>
            <a:chOff x="0" y="0"/>
            <a:chExt cx="8881076" cy="11091562"/>
          </a:xfrm>
        </p:grpSpPr>
        <p:sp>
          <p:nvSpPr>
            <p:cNvPr id="3" name="Freeform 3"/>
            <p:cNvSpPr/>
            <p:nvPr/>
          </p:nvSpPr>
          <p:spPr>
            <a:xfrm>
              <a:off x="12700" y="12700"/>
              <a:ext cx="8855710" cy="11066145"/>
            </a:xfrm>
            <a:custGeom>
              <a:avLst/>
              <a:gdLst/>
              <a:ahLst/>
              <a:cxnLst/>
              <a:rect l="l" t="t" r="r" b="b"/>
              <a:pathLst>
                <a:path w="8855710" h="11066145">
                  <a:moveTo>
                    <a:pt x="0" y="0"/>
                  </a:moveTo>
                  <a:lnTo>
                    <a:pt x="8855710" y="0"/>
                  </a:lnTo>
                  <a:lnTo>
                    <a:pt x="8855710" y="11066145"/>
                  </a:lnTo>
                  <a:lnTo>
                    <a:pt x="0" y="11066145"/>
                  </a:lnTo>
                  <a:close/>
                </a:path>
              </a:pathLst>
            </a:custGeom>
            <a:solidFill>
              <a:srgbClr val="71FFE4"/>
            </a:solidFill>
          </p:spPr>
          <p:txBody>
            <a:bodyPr/>
            <a:lstStyle/>
            <a:p>
              <a:endParaRPr lang="en-US"/>
            </a:p>
          </p:txBody>
        </p:sp>
        <p:sp>
          <p:nvSpPr>
            <p:cNvPr id="4" name="Freeform 4"/>
            <p:cNvSpPr/>
            <p:nvPr/>
          </p:nvSpPr>
          <p:spPr>
            <a:xfrm>
              <a:off x="0" y="0"/>
              <a:ext cx="8881110" cy="11091545"/>
            </a:xfrm>
            <a:custGeom>
              <a:avLst/>
              <a:gdLst/>
              <a:ahLst/>
              <a:cxnLst/>
              <a:rect l="l" t="t" r="r" b="b"/>
              <a:pathLst>
                <a:path w="8881110" h="11091545">
                  <a:moveTo>
                    <a:pt x="12700" y="0"/>
                  </a:moveTo>
                  <a:lnTo>
                    <a:pt x="8868410" y="0"/>
                  </a:lnTo>
                  <a:cubicBezTo>
                    <a:pt x="8875395" y="0"/>
                    <a:pt x="8881110" y="5715"/>
                    <a:pt x="8881110" y="12700"/>
                  </a:cubicBezTo>
                  <a:lnTo>
                    <a:pt x="8881110" y="11078845"/>
                  </a:lnTo>
                  <a:cubicBezTo>
                    <a:pt x="8881110" y="11085830"/>
                    <a:pt x="8875395" y="11091545"/>
                    <a:pt x="8868410" y="11091545"/>
                  </a:cubicBezTo>
                  <a:lnTo>
                    <a:pt x="12700" y="11091545"/>
                  </a:lnTo>
                  <a:cubicBezTo>
                    <a:pt x="5715" y="11091545"/>
                    <a:pt x="0" y="11085830"/>
                    <a:pt x="0" y="11078845"/>
                  </a:cubicBezTo>
                  <a:lnTo>
                    <a:pt x="0" y="12700"/>
                  </a:lnTo>
                  <a:cubicBezTo>
                    <a:pt x="0" y="5715"/>
                    <a:pt x="5715" y="0"/>
                    <a:pt x="12700" y="0"/>
                  </a:cubicBezTo>
                  <a:moveTo>
                    <a:pt x="12700" y="25400"/>
                  </a:moveTo>
                  <a:lnTo>
                    <a:pt x="12700" y="12700"/>
                  </a:lnTo>
                  <a:lnTo>
                    <a:pt x="25400" y="12700"/>
                  </a:lnTo>
                  <a:lnTo>
                    <a:pt x="25400" y="11078845"/>
                  </a:lnTo>
                  <a:lnTo>
                    <a:pt x="12700" y="11078845"/>
                  </a:lnTo>
                  <a:lnTo>
                    <a:pt x="12700" y="11066145"/>
                  </a:lnTo>
                  <a:lnTo>
                    <a:pt x="8868410" y="11066145"/>
                  </a:lnTo>
                  <a:lnTo>
                    <a:pt x="8868410" y="11078845"/>
                  </a:lnTo>
                  <a:lnTo>
                    <a:pt x="8855710" y="11078845"/>
                  </a:lnTo>
                  <a:lnTo>
                    <a:pt x="8855710" y="12700"/>
                  </a:lnTo>
                  <a:lnTo>
                    <a:pt x="8868410" y="12700"/>
                  </a:lnTo>
                  <a:lnTo>
                    <a:pt x="8868410" y="25400"/>
                  </a:lnTo>
                  <a:lnTo>
                    <a:pt x="12700" y="25400"/>
                  </a:lnTo>
                  <a:close/>
                </a:path>
              </a:pathLst>
            </a:custGeom>
            <a:solidFill>
              <a:srgbClr val="0D0D0D"/>
            </a:solidFill>
          </p:spPr>
          <p:txBody>
            <a:bodyPr/>
            <a:lstStyle/>
            <a:p>
              <a:endParaRPr lang="en-US"/>
            </a:p>
          </p:txBody>
        </p:sp>
      </p:grpSp>
      <p:sp>
        <p:nvSpPr>
          <p:cNvPr id="5" name="TextBox 5"/>
          <p:cNvSpPr txBox="1"/>
          <p:nvPr/>
        </p:nvSpPr>
        <p:spPr>
          <a:xfrm rot="-120000">
            <a:off x="597528" y="3361484"/>
            <a:ext cx="2217392" cy="647700"/>
          </a:xfrm>
          <a:prstGeom prst="rect">
            <a:avLst/>
          </a:prstGeom>
        </p:spPr>
        <p:txBody>
          <a:bodyPr lIns="0" tIns="0" rIns="0" bIns="0" rtlCol="0" anchor="t">
            <a:spAutoFit/>
          </a:bodyPr>
          <a:lstStyle/>
          <a:p>
            <a:pPr algn="l">
              <a:lnSpc>
                <a:spcPts val="5040"/>
              </a:lnSpc>
            </a:pPr>
            <a:r>
              <a:rPr lang="en-US" sz="4200">
                <a:solidFill>
                  <a:srgbClr val="000000"/>
                </a:solidFill>
                <a:latin typeface="Rubik 1"/>
              </a:rPr>
              <a:t>Humor </a:t>
            </a:r>
          </a:p>
        </p:txBody>
      </p:sp>
      <p:sp>
        <p:nvSpPr>
          <p:cNvPr id="6" name="Freeform 6"/>
          <p:cNvSpPr/>
          <p:nvPr/>
        </p:nvSpPr>
        <p:spPr>
          <a:xfrm>
            <a:off x="6969673" y="2985077"/>
            <a:ext cx="3600444" cy="4475553"/>
          </a:xfrm>
          <a:custGeom>
            <a:avLst/>
            <a:gdLst/>
            <a:ahLst/>
            <a:cxnLst/>
            <a:rect l="l" t="t" r="r" b="b"/>
            <a:pathLst>
              <a:path w="3600444" h="4475553">
                <a:moveTo>
                  <a:pt x="0" y="0"/>
                </a:moveTo>
                <a:lnTo>
                  <a:pt x="3600445" y="0"/>
                </a:lnTo>
                <a:lnTo>
                  <a:pt x="3600445" y="4475553"/>
                </a:lnTo>
                <a:lnTo>
                  <a:pt x="0" y="4475553"/>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 Core Values In A Relationship</a:t>
            </a:r>
          </a:p>
        </p:txBody>
      </p:sp>
      <p:sp>
        <p:nvSpPr>
          <p:cNvPr id="9" name="AutoShape 9"/>
          <p:cNvSpPr/>
          <p:nvPr/>
        </p:nvSpPr>
        <p:spPr>
          <a:xfrm rot="-28796">
            <a:off x="82344" y="1039790"/>
            <a:ext cx="13922011" cy="0"/>
          </a:xfrm>
          <a:prstGeom prst="line">
            <a:avLst/>
          </a:prstGeom>
          <a:ln w="47625" cap="rnd">
            <a:solidFill>
              <a:srgbClr val="71FFE4"/>
            </a:solidFill>
            <a:prstDash val="solid"/>
            <a:headEnd type="none" w="sm" len="sm"/>
            <a:tailEnd type="none" w="sm" len="sm"/>
          </a:ln>
        </p:spPr>
        <p:txBody>
          <a:bodyPr/>
          <a:lstStyle/>
          <a:p>
            <a:endParaRPr lang="en-US"/>
          </a:p>
        </p:txBody>
      </p:sp>
      <p:sp>
        <p:nvSpPr>
          <p:cNvPr id="10" name="TextBox 10"/>
          <p:cNvSpPr txBox="1"/>
          <p:nvPr/>
        </p:nvSpPr>
        <p:spPr>
          <a:xfrm rot="-600000">
            <a:off x="3231144" y="3523864"/>
            <a:ext cx="2207094" cy="647700"/>
          </a:xfrm>
          <a:prstGeom prst="rect">
            <a:avLst/>
          </a:prstGeom>
        </p:spPr>
        <p:txBody>
          <a:bodyPr lIns="0" tIns="0" rIns="0" bIns="0" rtlCol="0" anchor="t">
            <a:spAutoFit/>
          </a:bodyPr>
          <a:lstStyle/>
          <a:p>
            <a:pPr algn="l">
              <a:lnSpc>
                <a:spcPts val="5040"/>
              </a:lnSpc>
            </a:pPr>
            <a:r>
              <a:rPr lang="en-US" sz="4200">
                <a:solidFill>
                  <a:srgbClr val="000000"/>
                </a:solidFill>
                <a:latin typeface="Rubik 1"/>
              </a:rPr>
              <a:t>Trust </a:t>
            </a:r>
          </a:p>
        </p:txBody>
      </p:sp>
      <p:sp>
        <p:nvSpPr>
          <p:cNvPr id="11" name="TextBox 11"/>
          <p:cNvSpPr txBox="1"/>
          <p:nvPr/>
        </p:nvSpPr>
        <p:spPr>
          <a:xfrm rot="600000">
            <a:off x="3685169" y="2041052"/>
            <a:ext cx="2207094" cy="647700"/>
          </a:xfrm>
          <a:prstGeom prst="rect">
            <a:avLst/>
          </a:prstGeom>
        </p:spPr>
        <p:txBody>
          <a:bodyPr lIns="0" tIns="0" rIns="0" bIns="0" rtlCol="0" anchor="t">
            <a:spAutoFit/>
          </a:bodyPr>
          <a:lstStyle/>
          <a:p>
            <a:pPr algn="l">
              <a:lnSpc>
                <a:spcPts val="5040"/>
              </a:lnSpc>
            </a:pPr>
            <a:r>
              <a:rPr lang="en-US" sz="4200">
                <a:solidFill>
                  <a:srgbClr val="000000"/>
                </a:solidFill>
                <a:latin typeface="Rubik 1"/>
              </a:rPr>
              <a:t>Loyalty </a:t>
            </a:r>
          </a:p>
        </p:txBody>
      </p:sp>
      <p:sp>
        <p:nvSpPr>
          <p:cNvPr id="12" name="TextBox 12"/>
          <p:cNvSpPr txBox="1"/>
          <p:nvPr/>
        </p:nvSpPr>
        <p:spPr>
          <a:xfrm rot="600000">
            <a:off x="606276" y="5181728"/>
            <a:ext cx="2207094" cy="647700"/>
          </a:xfrm>
          <a:prstGeom prst="rect">
            <a:avLst/>
          </a:prstGeom>
        </p:spPr>
        <p:txBody>
          <a:bodyPr lIns="0" tIns="0" rIns="0" bIns="0" rtlCol="0" anchor="t">
            <a:spAutoFit/>
          </a:bodyPr>
          <a:lstStyle/>
          <a:p>
            <a:pPr algn="l">
              <a:lnSpc>
                <a:spcPts val="5040"/>
              </a:lnSpc>
            </a:pPr>
            <a:r>
              <a:rPr lang="en-US" sz="4200">
                <a:solidFill>
                  <a:srgbClr val="000000"/>
                </a:solidFill>
                <a:latin typeface="Rubik 1"/>
              </a:rPr>
              <a:t>Respect </a:t>
            </a:r>
          </a:p>
        </p:txBody>
      </p:sp>
      <p:sp>
        <p:nvSpPr>
          <p:cNvPr id="13" name="TextBox 13"/>
          <p:cNvSpPr txBox="1"/>
          <p:nvPr/>
        </p:nvSpPr>
        <p:spPr>
          <a:xfrm rot="-720000">
            <a:off x="624818" y="1825025"/>
            <a:ext cx="2207094" cy="647700"/>
          </a:xfrm>
          <a:prstGeom prst="rect">
            <a:avLst/>
          </a:prstGeom>
        </p:spPr>
        <p:txBody>
          <a:bodyPr lIns="0" tIns="0" rIns="0" bIns="0" rtlCol="0" anchor="t">
            <a:spAutoFit/>
          </a:bodyPr>
          <a:lstStyle/>
          <a:p>
            <a:pPr algn="l">
              <a:lnSpc>
                <a:spcPts val="5040"/>
              </a:lnSpc>
            </a:pPr>
            <a:r>
              <a:rPr lang="en-US" sz="4200">
                <a:solidFill>
                  <a:srgbClr val="000000"/>
                </a:solidFill>
                <a:latin typeface="Rubik 1"/>
              </a:rPr>
              <a:t>Honesty </a:t>
            </a:r>
          </a:p>
        </p:txBody>
      </p:sp>
      <p:sp>
        <p:nvSpPr>
          <p:cNvPr id="14" name="TextBox 14"/>
          <p:cNvSpPr txBox="1"/>
          <p:nvPr/>
        </p:nvSpPr>
        <p:spPr>
          <a:xfrm rot="600000">
            <a:off x="3537084" y="5372529"/>
            <a:ext cx="2207094" cy="1285875"/>
          </a:xfrm>
          <a:prstGeom prst="rect">
            <a:avLst/>
          </a:prstGeom>
        </p:spPr>
        <p:txBody>
          <a:bodyPr lIns="0" tIns="0" rIns="0" bIns="0" rtlCol="0" anchor="t">
            <a:spAutoFit/>
          </a:bodyPr>
          <a:lstStyle/>
          <a:p>
            <a:pPr algn="l">
              <a:lnSpc>
                <a:spcPts val="5040"/>
              </a:lnSpc>
            </a:pPr>
            <a:r>
              <a:rPr lang="en-US" sz="4200">
                <a:solidFill>
                  <a:srgbClr val="000000"/>
                </a:solidFill>
                <a:latin typeface="Rubik 1"/>
              </a:rPr>
              <a:t>Security </a:t>
            </a:r>
          </a:p>
        </p:txBody>
      </p:sp>
      <p:sp>
        <p:nvSpPr>
          <p:cNvPr id="15" name="TextBox 15"/>
          <p:cNvSpPr txBox="1"/>
          <p:nvPr/>
        </p:nvSpPr>
        <p:spPr>
          <a:xfrm rot="-540000">
            <a:off x="539632" y="6863516"/>
            <a:ext cx="3064683" cy="647700"/>
          </a:xfrm>
          <a:prstGeom prst="rect">
            <a:avLst/>
          </a:prstGeom>
        </p:spPr>
        <p:txBody>
          <a:bodyPr lIns="0" tIns="0" rIns="0" bIns="0" rtlCol="0" anchor="t">
            <a:spAutoFit/>
          </a:bodyPr>
          <a:lstStyle/>
          <a:p>
            <a:pPr algn="l">
              <a:lnSpc>
                <a:spcPts val="5040"/>
              </a:lnSpc>
            </a:pPr>
            <a:r>
              <a:rPr lang="en-US" sz="4200">
                <a:solidFill>
                  <a:srgbClr val="000000"/>
                </a:solidFill>
                <a:latin typeface="Rubik 1"/>
              </a:rPr>
              <a:t>Intelligence </a:t>
            </a:r>
          </a:p>
        </p:txBody>
      </p:sp>
      <p:sp>
        <p:nvSpPr>
          <p:cNvPr id="16" name="TextBox 16"/>
          <p:cNvSpPr txBox="1"/>
          <p:nvPr/>
        </p:nvSpPr>
        <p:spPr>
          <a:xfrm>
            <a:off x="3535385" y="7498129"/>
            <a:ext cx="3041175" cy="647700"/>
          </a:xfrm>
          <a:prstGeom prst="rect">
            <a:avLst/>
          </a:prstGeom>
        </p:spPr>
        <p:txBody>
          <a:bodyPr lIns="0" tIns="0" rIns="0" bIns="0" rtlCol="0" anchor="t">
            <a:spAutoFit/>
          </a:bodyPr>
          <a:lstStyle/>
          <a:p>
            <a:pPr algn="l">
              <a:lnSpc>
                <a:spcPts val="5040"/>
              </a:lnSpc>
            </a:pPr>
            <a:r>
              <a:rPr lang="en-US" sz="4200">
                <a:solidFill>
                  <a:srgbClr val="000000"/>
                </a:solidFill>
                <a:latin typeface="Rubik 1"/>
              </a:rPr>
              <a:t>Acceptance</a:t>
            </a:r>
          </a:p>
        </p:txBody>
      </p:sp>
      <p:sp>
        <p:nvSpPr>
          <p:cNvPr id="17" name="TextBox 17"/>
          <p:cNvSpPr txBox="1"/>
          <p:nvPr/>
        </p:nvSpPr>
        <p:spPr>
          <a:xfrm rot="-540000">
            <a:off x="555953" y="8746623"/>
            <a:ext cx="3586932" cy="647700"/>
          </a:xfrm>
          <a:prstGeom prst="rect">
            <a:avLst/>
          </a:prstGeom>
        </p:spPr>
        <p:txBody>
          <a:bodyPr lIns="0" tIns="0" rIns="0" bIns="0" rtlCol="0" anchor="t">
            <a:spAutoFit/>
          </a:bodyPr>
          <a:lstStyle/>
          <a:p>
            <a:pPr algn="l">
              <a:lnSpc>
                <a:spcPts val="5040"/>
              </a:lnSpc>
            </a:pPr>
            <a:r>
              <a:rPr lang="en-US" sz="4200">
                <a:solidFill>
                  <a:srgbClr val="000000"/>
                </a:solidFill>
                <a:latin typeface="Rubik 1"/>
              </a:rPr>
              <a:t>Accessibility</a:t>
            </a:r>
          </a:p>
        </p:txBody>
      </p:sp>
      <p:sp>
        <p:nvSpPr>
          <p:cNvPr id="18" name="TextBox 18"/>
          <p:cNvSpPr txBox="1"/>
          <p:nvPr/>
        </p:nvSpPr>
        <p:spPr>
          <a:xfrm rot="720000">
            <a:off x="4019846" y="9107975"/>
            <a:ext cx="2917605" cy="647700"/>
          </a:xfrm>
          <a:prstGeom prst="rect">
            <a:avLst/>
          </a:prstGeom>
        </p:spPr>
        <p:txBody>
          <a:bodyPr lIns="0" tIns="0" rIns="0" bIns="0" rtlCol="0" anchor="t">
            <a:spAutoFit/>
          </a:bodyPr>
          <a:lstStyle/>
          <a:p>
            <a:pPr algn="l">
              <a:lnSpc>
                <a:spcPts val="5040"/>
              </a:lnSpc>
            </a:pPr>
            <a:r>
              <a:rPr lang="en-US" sz="4200">
                <a:solidFill>
                  <a:srgbClr val="000000"/>
                </a:solidFill>
                <a:latin typeface="Rubik 1"/>
              </a:rPr>
              <a:t>Reliability</a:t>
            </a:r>
          </a:p>
        </p:txBody>
      </p:sp>
      <p:sp>
        <p:nvSpPr>
          <p:cNvPr id="19" name="Freeform 19" descr="A blackline master 2 core values  Description automatically generated"/>
          <p:cNvSpPr/>
          <p:nvPr/>
        </p:nvSpPr>
        <p:spPr>
          <a:xfrm>
            <a:off x="11320772" y="1722996"/>
            <a:ext cx="5995629" cy="7809470"/>
          </a:xfrm>
          <a:custGeom>
            <a:avLst/>
            <a:gdLst/>
            <a:ahLst/>
            <a:cxnLst/>
            <a:rect l="l" t="t" r="r" b="b"/>
            <a:pathLst>
              <a:path w="5995629" h="7809470">
                <a:moveTo>
                  <a:pt x="0" y="0"/>
                </a:moveTo>
                <a:lnTo>
                  <a:pt x="5995628" y="0"/>
                </a:lnTo>
                <a:lnTo>
                  <a:pt x="5995628" y="7809470"/>
                </a:lnTo>
                <a:lnTo>
                  <a:pt x="0" y="7809470"/>
                </a:lnTo>
                <a:lnTo>
                  <a:pt x="0" y="0"/>
                </a:lnTo>
                <a:close/>
              </a:path>
            </a:pathLst>
          </a:custGeom>
          <a:blipFill>
            <a:blip r:embed="rId4"/>
            <a:stretch>
              <a:fillRect l="-116" r="-116"/>
            </a:stretch>
          </a:blipFill>
        </p:spPr>
        <p:txBody>
          <a:bodyPr/>
          <a:lstStyle/>
          <a:p>
            <a:endParaRPr lang="en-US"/>
          </a:p>
        </p:txBody>
      </p:sp>
      <p:pic>
        <p:nvPicPr>
          <p:cNvPr id="21" name="Picture 20" descr="A black background with a black square&#10;&#10;Description automatically generated with medium confidence">
            <a:extLst>
              <a:ext uri="{FF2B5EF4-FFF2-40B4-BE49-F238E27FC236}">
                <a16:creationId xmlns:a16="http://schemas.microsoft.com/office/drawing/2014/main" id="{97615FA9-5AA1-1656-B1AF-4C34CC6DFB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66968" y="0"/>
            <a:ext cx="1298866" cy="129886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Core Values</a:t>
            </a:r>
          </a:p>
        </p:txBody>
      </p:sp>
      <p:sp>
        <p:nvSpPr>
          <p:cNvPr id="4" name="AutoShape 4"/>
          <p:cNvSpPr/>
          <p:nvPr/>
        </p:nvSpPr>
        <p:spPr>
          <a:xfrm rot="-28796">
            <a:off x="82344" y="1039790"/>
            <a:ext cx="13922011" cy="0"/>
          </a:xfrm>
          <a:prstGeom prst="line">
            <a:avLst/>
          </a:prstGeom>
          <a:ln w="47625" cap="rnd">
            <a:solidFill>
              <a:srgbClr val="71FFE4"/>
            </a:solidFill>
            <a:prstDash val="solid"/>
            <a:headEnd type="none" w="sm" len="sm"/>
            <a:tailEnd type="none" w="sm" len="sm"/>
          </a:ln>
        </p:spPr>
        <p:txBody>
          <a:bodyPr/>
          <a:lstStyle/>
          <a:p>
            <a:endParaRPr lang="en-US"/>
          </a:p>
        </p:txBody>
      </p:sp>
      <p:graphicFrame>
        <p:nvGraphicFramePr>
          <p:cNvPr id="7" name="Table 7"/>
          <p:cNvGraphicFramePr>
            <a:graphicFrameLocks noGrp="1"/>
          </p:cNvGraphicFramePr>
          <p:nvPr/>
        </p:nvGraphicFramePr>
        <p:xfrm>
          <a:off x="1836505" y="2247471"/>
          <a:ext cx="14611350" cy="7639050"/>
        </p:xfrm>
        <a:graphic>
          <a:graphicData uri="http://schemas.openxmlformats.org/drawingml/2006/table">
            <a:tbl>
              <a:tblPr/>
              <a:tblGrid>
                <a:gridCol w="4686789">
                  <a:extLst>
                    <a:ext uri="{9D8B030D-6E8A-4147-A177-3AD203B41FA5}">
                      <a16:colId xmlns:a16="http://schemas.microsoft.com/office/drawing/2014/main" val="20000"/>
                    </a:ext>
                  </a:extLst>
                </a:gridCol>
                <a:gridCol w="5346171">
                  <a:extLst>
                    <a:ext uri="{9D8B030D-6E8A-4147-A177-3AD203B41FA5}">
                      <a16:colId xmlns:a16="http://schemas.microsoft.com/office/drawing/2014/main" val="20001"/>
                    </a:ext>
                  </a:extLst>
                </a:gridCol>
                <a:gridCol w="4578390">
                  <a:extLst>
                    <a:ext uri="{9D8B030D-6E8A-4147-A177-3AD203B41FA5}">
                      <a16:colId xmlns:a16="http://schemas.microsoft.com/office/drawing/2014/main" val="20002"/>
                    </a:ext>
                  </a:extLst>
                </a:gridCol>
              </a:tblGrid>
              <a:tr h="979743">
                <a:tc>
                  <a:txBody>
                    <a:bodyPr/>
                    <a:lstStyle/>
                    <a:p>
                      <a:pPr algn="l">
                        <a:lnSpc>
                          <a:spcPts val="3240"/>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0000"/>
                  </a:ext>
                </a:extLst>
              </a:tr>
              <a:tr h="6659307">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5EA"/>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5EA"/>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5EA"/>
                    </a:solidFill>
                  </a:tcPr>
                </a:tc>
                <a:extLst>
                  <a:ext uri="{0D108BD9-81ED-4DB2-BD59-A6C34878D82A}">
                    <a16:rowId xmlns:a16="http://schemas.microsoft.com/office/drawing/2014/main" val="10001"/>
                  </a:ext>
                </a:extLst>
              </a:tr>
            </a:tbl>
          </a:graphicData>
        </a:graphic>
      </p:graphicFrame>
      <p:sp>
        <p:nvSpPr>
          <p:cNvPr id="8" name="TextBox 8"/>
          <p:cNvSpPr txBox="1"/>
          <p:nvPr/>
        </p:nvSpPr>
        <p:spPr>
          <a:xfrm>
            <a:off x="2973342" y="2274141"/>
            <a:ext cx="2501242" cy="989439"/>
          </a:xfrm>
          <a:prstGeom prst="rect">
            <a:avLst/>
          </a:prstGeom>
        </p:spPr>
        <p:txBody>
          <a:bodyPr lIns="0" tIns="0" rIns="0" bIns="0" rtlCol="0" anchor="t">
            <a:spAutoFit/>
          </a:bodyPr>
          <a:lstStyle/>
          <a:p>
            <a:pPr algn="ctr">
              <a:lnSpc>
                <a:spcPts val="7200"/>
              </a:lnSpc>
            </a:pPr>
            <a:r>
              <a:rPr lang="en-US" sz="6000" spc="56">
                <a:solidFill>
                  <a:srgbClr val="000000"/>
                </a:solidFill>
                <a:latin typeface="TT Rounds Condensed"/>
              </a:rPr>
              <a:t>1</a:t>
            </a:r>
          </a:p>
        </p:txBody>
      </p:sp>
      <p:sp>
        <p:nvSpPr>
          <p:cNvPr id="9" name="TextBox 9"/>
          <p:cNvSpPr txBox="1"/>
          <p:nvPr/>
        </p:nvSpPr>
        <p:spPr>
          <a:xfrm>
            <a:off x="8020521" y="2274140"/>
            <a:ext cx="2501242" cy="989439"/>
          </a:xfrm>
          <a:prstGeom prst="rect">
            <a:avLst/>
          </a:prstGeom>
        </p:spPr>
        <p:txBody>
          <a:bodyPr lIns="0" tIns="0" rIns="0" bIns="0" rtlCol="0" anchor="t">
            <a:spAutoFit/>
          </a:bodyPr>
          <a:lstStyle/>
          <a:p>
            <a:pPr algn="ctr">
              <a:lnSpc>
                <a:spcPts val="7200"/>
              </a:lnSpc>
            </a:pPr>
            <a:r>
              <a:rPr lang="en-US" sz="6000" spc="56">
                <a:solidFill>
                  <a:srgbClr val="000000"/>
                </a:solidFill>
                <a:latin typeface="TT Rounds Condensed"/>
              </a:rPr>
              <a:t>2</a:t>
            </a:r>
          </a:p>
        </p:txBody>
      </p:sp>
      <p:sp>
        <p:nvSpPr>
          <p:cNvPr id="10" name="TextBox 10"/>
          <p:cNvSpPr txBox="1"/>
          <p:nvPr/>
        </p:nvSpPr>
        <p:spPr>
          <a:xfrm>
            <a:off x="12900747" y="2274141"/>
            <a:ext cx="2501242" cy="989439"/>
          </a:xfrm>
          <a:prstGeom prst="rect">
            <a:avLst/>
          </a:prstGeom>
        </p:spPr>
        <p:txBody>
          <a:bodyPr lIns="0" tIns="0" rIns="0" bIns="0" rtlCol="0" anchor="t">
            <a:spAutoFit/>
          </a:bodyPr>
          <a:lstStyle/>
          <a:p>
            <a:pPr algn="ctr">
              <a:lnSpc>
                <a:spcPts val="7200"/>
              </a:lnSpc>
            </a:pPr>
            <a:r>
              <a:rPr lang="en-US" sz="6000" spc="56">
                <a:solidFill>
                  <a:srgbClr val="000000"/>
                </a:solidFill>
                <a:latin typeface="TT Rounds Condensed"/>
              </a:rPr>
              <a:t>3</a:t>
            </a:r>
          </a:p>
        </p:txBody>
      </p:sp>
      <p:sp>
        <p:nvSpPr>
          <p:cNvPr id="11" name="TextBox 11"/>
          <p:cNvSpPr txBox="1"/>
          <p:nvPr/>
        </p:nvSpPr>
        <p:spPr>
          <a:xfrm>
            <a:off x="216425" y="1460859"/>
            <a:ext cx="18105118" cy="552450"/>
          </a:xfrm>
          <a:prstGeom prst="rect">
            <a:avLst/>
          </a:prstGeom>
        </p:spPr>
        <p:txBody>
          <a:bodyPr lIns="0" tIns="0" rIns="0" bIns="0" rtlCol="0" anchor="t">
            <a:spAutoFit/>
          </a:bodyPr>
          <a:lstStyle/>
          <a:p>
            <a:pPr algn="l">
              <a:lnSpc>
                <a:spcPts val="4320"/>
              </a:lnSpc>
            </a:pPr>
            <a:r>
              <a:rPr lang="en-US" sz="3600">
                <a:solidFill>
                  <a:srgbClr val="000000"/>
                </a:solidFill>
                <a:latin typeface="Rubik 1"/>
              </a:rPr>
              <a:t>Put your sticky notes on the board.</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9528B60F-F9FC-2305-43D0-C03F2BFC61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40418" y="0"/>
            <a:ext cx="1435896" cy="143589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195101"/>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Role Playing</a:t>
            </a:r>
          </a:p>
        </p:txBody>
      </p:sp>
      <p:sp>
        <p:nvSpPr>
          <p:cNvPr id="4" name="AutoShape 4"/>
          <p:cNvSpPr/>
          <p:nvPr/>
        </p:nvSpPr>
        <p:spPr>
          <a:xfrm rot="-45405">
            <a:off x="140431" y="1028059"/>
            <a:ext cx="8049795" cy="0"/>
          </a:xfrm>
          <a:prstGeom prst="line">
            <a:avLst/>
          </a:prstGeom>
          <a:ln w="47625" cap="rnd">
            <a:solidFill>
              <a:srgbClr val="71FFE4"/>
            </a:solidFill>
            <a:prstDash val="solid"/>
            <a:headEnd type="none" w="sm" len="sm"/>
            <a:tailEnd type="none" w="sm" len="sm"/>
          </a:ln>
        </p:spPr>
        <p:txBody>
          <a:bodyPr/>
          <a:lstStyle/>
          <a:p>
            <a:endParaRPr lang="en-US"/>
          </a:p>
        </p:txBody>
      </p:sp>
      <p:grpSp>
        <p:nvGrpSpPr>
          <p:cNvPr id="5" name="Group 5"/>
          <p:cNvGrpSpPr/>
          <p:nvPr/>
        </p:nvGrpSpPr>
        <p:grpSpPr>
          <a:xfrm>
            <a:off x="393236" y="1690860"/>
            <a:ext cx="17501524" cy="7751995"/>
            <a:chOff x="0" y="0"/>
            <a:chExt cx="23335366" cy="10335994"/>
          </a:xfrm>
        </p:grpSpPr>
        <p:sp>
          <p:nvSpPr>
            <p:cNvPr id="6" name="Freeform 6"/>
            <p:cNvSpPr/>
            <p:nvPr/>
          </p:nvSpPr>
          <p:spPr>
            <a:xfrm>
              <a:off x="0" y="0"/>
              <a:ext cx="23335362" cy="10336022"/>
            </a:xfrm>
            <a:custGeom>
              <a:avLst/>
              <a:gdLst/>
              <a:ahLst/>
              <a:cxnLst/>
              <a:rect l="l" t="t" r="r" b="b"/>
              <a:pathLst>
                <a:path w="23335362" h="10336022">
                  <a:moveTo>
                    <a:pt x="0" y="0"/>
                  </a:moveTo>
                  <a:lnTo>
                    <a:pt x="23335362" y="0"/>
                  </a:lnTo>
                  <a:lnTo>
                    <a:pt x="23335362" y="10336022"/>
                  </a:lnTo>
                  <a:lnTo>
                    <a:pt x="0" y="10336022"/>
                  </a:lnTo>
                  <a:close/>
                </a:path>
              </a:pathLst>
            </a:custGeom>
            <a:solidFill>
              <a:srgbClr val="90FCE9"/>
            </a:solidFill>
          </p:spPr>
          <p:txBody>
            <a:bodyPr/>
            <a:lstStyle/>
            <a:p>
              <a:endParaRPr lang="en-US"/>
            </a:p>
          </p:txBody>
        </p:sp>
      </p:grpSp>
      <p:sp>
        <p:nvSpPr>
          <p:cNvPr id="7" name="TextBox 7"/>
          <p:cNvSpPr txBox="1"/>
          <p:nvPr/>
        </p:nvSpPr>
        <p:spPr>
          <a:xfrm>
            <a:off x="4220656" y="2152360"/>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1 Bold"/>
              </a:rPr>
              <a:t>Get Creative </a:t>
            </a:r>
          </a:p>
        </p:txBody>
      </p:sp>
      <p:sp>
        <p:nvSpPr>
          <p:cNvPr id="10" name="TextBox 10"/>
          <p:cNvSpPr txBox="1"/>
          <p:nvPr/>
        </p:nvSpPr>
        <p:spPr>
          <a:xfrm>
            <a:off x="3432413" y="3729318"/>
            <a:ext cx="11680606" cy="5114925"/>
          </a:xfrm>
          <a:prstGeom prst="rect">
            <a:avLst/>
          </a:prstGeom>
        </p:spPr>
        <p:txBody>
          <a:bodyPr lIns="0" tIns="0" rIns="0" bIns="0" rtlCol="0" anchor="t">
            <a:spAutoFit/>
          </a:bodyPr>
          <a:lstStyle/>
          <a:p>
            <a:pPr algn="l">
              <a:lnSpc>
                <a:spcPts val="5040"/>
              </a:lnSpc>
            </a:pPr>
            <a:r>
              <a:rPr lang="en-US" sz="4200">
                <a:solidFill>
                  <a:srgbClr val="000000"/>
                </a:solidFill>
                <a:latin typeface="Rubik 1"/>
              </a:rPr>
              <a:t>With your group:</a:t>
            </a:r>
          </a:p>
          <a:p>
            <a:pPr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Create a role-play demonstrating how you communicate your core values to a friend, family member, classmate, teacher or significant other.</a:t>
            </a:r>
          </a:p>
          <a:p>
            <a:pPr marL="760095" lvl="1" indent="-380048" algn="l">
              <a:lnSpc>
                <a:spcPts val="5040"/>
              </a:lnSpc>
              <a:buFont typeface="Arial"/>
              <a:buChar char="•"/>
            </a:pPr>
            <a:r>
              <a:rPr lang="en-US" sz="4200">
                <a:solidFill>
                  <a:srgbClr val="000000"/>
                </a:solidFill>
                <a:latin typeface="Rubik 1"/>
              </a:rPr>
              <a:t>Consider the words and body language that demonstrate your values and perspective.</a:t>
            </a:r>
          </a:p>
        </p:txBody>
      </p:sp>
      <p:pic>
        <p:nvPicPr>
          <p:cNvPr id="9" name="Picture 8" descr="A black background with a black square&#10;&#10;Description automatically generated with medium confidence">
            <a:extLst>
              <a:ext uri="{FF2B5EF4-FFF2-40B4-BE49-F238E27FC236}">
                <a16:creationId xmlns:a16="http://schemas.microsoft.com/office/drawing/2014/main" id="{BD787387-03B8-2BD8-9D4C-DC159435C7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47093" y="-26358"/>
            <a:ext cx="1359696" cy="135969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28796">
            <a:off x="82344" y="1039790"/>
            <a:ext cx="13922011" cy="0"/>
          </a:xfrm>
          <a:prstGeom prst="line">
            <a:avLst/>
          </a:prstGeom>
          <a:ln w="47625" cap="rnd">
            <a:solidFill>
              <a:srgbClr val="71FFE4"/>
            </a:solidFill>
            <a:prstDash val="solid"/>
            <a:headEnd type="none" w="sm" len="sm"/>
            <a:tailEnd type="none" w="sm" len="sm"/>
          </a:ln>
        </p:spPr>
        <p:txBody>
          <a:bodyPr/>
          <a:lstStyle/>
          <a:p>
            <a:endParaRPr lang="en-US"/>
          </a:p>
        </p:txBody>
      </p:sp>
      <p:grpSp>
        <p:nvGrpSpPr>
          <p:cNvPr id="4" name="Group 4"/>
          <p:cNvGrpSpPr/>
          <p:nvPr/>
        </p:nvGrpSpPr>
        <p:grpSpPr>
          <a:xfrm>
            <a:off x="0" y="6889484"/>
            <a:ext cx="18288000" cy="3397517"/>
            <a:chOff x="0" y="0"/>
            <a:chExt cx="24384000" cy="4530022"/>
          </a:xfrm>
        </p:grpSpPr>
        <p:sp>
          <p:nvSpPr>
            <p:cNvPr id="5" name="Freeform 5"/>
            <p:cNvSpPr/>
            <p:nvPr/>
          </p:nvSpPr>
          <p:spPr>
            <a:xfrm>
              <a:off x="0" y="0"/>
              <a:ext cx="24383984" cy="4529984"/>
            </a:xfrm>
            <a:custGeom>
              <a:avLst/>
              <a:gdLst/>
              <a:ahLst/>
              <a:cxnLst/>
              <a:rect l="l" t="t" r="r" b="b"/>
              <a:pathLst>
                <a:path w="24383984" h="4529984">
                  <a:moveTo>
                    <a:pt x="0" y="0"/>
                  </a:moveTo>
                  <a:lnTo>
                    <a:pt x="24383984" y="0"/>
                  </a:lnTo>
                  <a:lnTo>
                    <a:pt x="24383984" y="4529984"/>
                  </a:lnTo>
                  <a:lnTo>
                    <a:pt x="0" y="4529984"/>
                  </a:lnTo>
                  <a:close/>
                </a:path>
              </a:pathLst>
            </a:custGeom>
            <a:solidFill>
              <a:srgbClr val="C5FFF4"/>
            </a:solidFill>
          </p:spPr>
          <p:txBody>
            <a:bodyPr/>
            <a:lstStyle/>
            <a:p>
              <a:endParaRPr lang="en-US"/>
            </a:p>
          </p:txBody>
        </p:sp>
      </p:grpSp>
      <p:sp>
        <p:nvSpPr>
          <p:cNvPr id="6" name="TextBox 6"/>
          <p:cNvSpPr txBox="1"/>
          <p:nvPr/>
        </p:nvSpPr>
        <p:spPr>
          <a:xfrm>
            <a:off x="2104062" y="2051631"/>
            <a:ext cx="13256094" cy="3019425"/>
          </a:xfrm>
          <a:prstGeom prst="rect">
            <a:avLst/>
          </a:prstGeom>
        </p:spPr>
        <p:txBody>
          <a:bodyPr lIns="0" tIns="0" rIns="0" bIns="0" rtlCol="0" anchor="t">
            <a:spAutoFit/>
          </a:bodyPr>
          <a:lstStyle/>
          <a:p>
            <a:pPr algn="ctr">
              <a:lnSpc>
                <a:spcPts val="7920"/>
              </a:lnSpc>
            </a:pPr>
            <a:r>
              <a:rPr lang="en-US" sz="6600">
                <a:solidFill>
                  <a:srgbClr val="000000"/>
                </a:solidFill>
                <a:latin typeface="Rubik 1"/>
              </a:rPr>
              <a:t>If you could satisfy only one core value, which one would you choose and why?</a:t>
            </a:r>
          </a:p>
        </p:txBody>
      </p:sp>
      <p:sp>
        <p:nvSpPr>
          <p:cNvPr id="7" name="Freeform 7" descr="A light bulb with rays of light shining through it  Description automatically generated"/>
          <p:cNvSpPr/>
          <p:nvPr/>
        </p:nvSpPr>
        <p:spPr>
          <a:xfrm>
            <a:off x="350914" y="3523446"/>
            <a:ext cx="2616615" cy="2568149"/>
          </a:xfrm>
          <a:custGeom>
            <a:avLst/>
            <a:gdLst/>
            <a:ahLst/>
            <a:cxnLst/>
            <a:rect l="l" t="t" r="r" b="b"/>
            <a:pathLst>
              <a:path w="2616615" h="2568149">
                <a:moveTo>
                  <a:pt x="0" y="0"/>
                </a:moveTo>
                <a:lnTo>
                  <a:pt x="2616615" y="0"/>
                </a:lnTo>
                <a:lnTo>
                  <a:pt x="2616615" y="2568148"/>
                </a:lnTo>
                <a:lnTo>
                  <a:pt x="0" y="2568148"/>
                </a:lnTo>
                <a:lnTo>
                  <a:pt x="0" y="0"/>
                </a:lnTo>
                <a:close/>
              </a:path>
            </a:pathLst>
          </a:custGeom>
          <a:blipFill>
            <a:blip r:embed="rId3"/>
            <a:stretch>
              <a:fillRect t="-131" b="-131"/>
            </a:stretch>
          </a:blipFill>
        </p:spPr>
        <p:txBody>
          <a:bodyPr/>
          <a:lstStyle/>
          <a:p>
            <a:endParaRPr lang="en-US"/>
          </a:p>
        </p:txBody>
      </p:sp>
      <p:sp>
        <p:nvSpPr>
          <p:cNvPr id="8" name="Freeform 8"/>
          <p:cNvSpPr/>
          <p:nvPr/>
        </p:nvSpPr>
        <p:spPr>
          <a:xfrm>
            <a:off x="13744830" y="5732697"/>
            <a:ext cx="4554303" cy="4554303"/>
          </a:xfrm>
          <a:custGeom>
            <a:avLst/>
            <a:gdLst/>
            <a:ahLst/>
            <a:cxnLst/>
            <a:rect l="l" t="t" r="r" b="b"/>
            <a:pathLst>
              <a:path w="4554303" h="4554303">
                <a:moveTo>
                  <a:pt x="0" y="0"/>
                </a:moveTo>
                <a:lnTo>
                  <a:pt x="4554303" y="0"/>
                </a:lnTo>
                <a:lnTo>
                  <a:pt x="4554303" y="4554303"/>
                </a:lnTo>
                <a:lnTo>
                  <a:pt x="0" y="4554303"/>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Reflection</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193FBC3C-E84B-990E-F5FD-5A6B2A90B2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11600" y="0"/>
            <a:ext cx="1396006" cy="139600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195101"/>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Relationship Violence</a:t>
            </a:r>
          </a:p>
        </p:txBody>
      </p:sp>
      <p:sp>
        <p:nvSpPr>
          <p:cNvPr id="4" name="AutoShape 4"/>
          <p:cNvSpPr/>
          <p:nvPr/>
        </p:nvSpPr>
        <p:spPr>
          <a:xfrm rot="-45405">
            <a:off x="140431" y="1028059"/>
            <a:ext cx="8049795" cy="0"/>
          </a:xfrm>
          <a:prstGeom prst="line">
            <a:avLst/>
          </a:prstGeom>
          <a:ln w="47625" cap="rnd">
            <a:solidFill>
              <a:srgbClr val="71FFE4"/>
            </a:solidFill>
            <a:prstDash val="solid"/>
            <a:headEnd type="none" w="sm" len="sm"/>
            <a:tailEnd type="none" w="sm" len="sm"/>
          </a:ln>
        </p:spPr>
        <p:txBody>
          <a:bodyPr/>
          <a:lstStyle/>
          <a:p>
            <a:endParaRPr lang="en-US"/>
          </a:p>
        </p:txBody>
      </p:sp>
      <p:grpSp>
        <p:nvGrpSpPr>
          <p:cNvPr id="5" name="Group 5"/>
          <p:cNvGrpSpPr/>
          <p:nvPr/>
        </p:nvGrpSpPr>
        <p:grpSpPr>
          <a:xfrm>
            <a:off x="393236" y="2030672"/>
            <a:ext cx="17501524" cy="7751996"/>
            <a:chOff x="0" y="0"/>
            <a:chExt cx="23335366" cy="10335994"/>
          </a:xfrm>
        </p:grpSpPr>
        <p:sp>
          <p:nvSpPr>
            <p:cNvPr id="6" name="Freeform 6"/>
            <p:cNvSpPr/>
            <p:nvPr/>
          </p:nvSpPr>
          <p:spPr>
            <a:xfrm>
              <a:off x="0" y="0"/>
              <a:ext cx="23335362" cy="10336022"/>
            </a:xfrm>
            <a:custGeom>
              <a:avLst/>
              <a:gdLst/>
              <a:ahLst/>
              <a:cxnLst/>
              <a:rect l="l" t="t" r="r" b="b"/>
              <a:pathLst>
                <a:path w="23335362" h="10336022">
                  <a:moveTo>
                    <a:pt x="0" y="0"/>
                  </a:moveTo>
                  <a:lnTo>
                    <a:pt x="23335362" y="0"/>
                  </a:lnTo>
                  <a:lnTo>
                    <a:pt x="23335362" y="10336022"/>
                  </a:lnTo>
                  <a:lnTo>
                    <a:pt x="0" y="10336022"/>
                  </a:lnTo>
                  <a:close/>
                </a:path>
              </a:pathLst>
            </a:custGeom>
            <a:solidFill>
              <a:srgbClr val="90FCE9"/>
            </a:solidFill>
          </p:spPr>
          <p:txBody>
            <a:bodyPr/>
            <a:lstStyle/>
            <a:p>
              <a:endParaRPr lang="en-US"/>
            </a:p>
          </p:txBody>
        </p:sp>
      </p:grpSp>
      <p:sp>
        <p:nvSpPr>
          <p:cNvPr id="7" name="TextBox 7"/>
          <p:cNvSpPr txBox="1"/>
          <p:nvPr/>
        </p:nvSpPr>
        <p:spPr>
          <a:xfrm>
            <a:off x="4220656" y="2595144"/>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1 Bold"/>
              </a:rPr>
              <a:t>Talk Time </a:t>
            </a:r>
          </a:p>
        </p:txBody>
      </p:sp>
      <p:sp>
        <p:nvSpPr>
          <p:cNvPr id="8" name="TextBox 8"/>
          <p:cNvSpPr txBox="1"/>
          <p:nvPr/>
        </p:nvSpPr>
        <p:spPr>
          <a:xfrm>
            <a:off x="1407434" y="3984326"/>
            <a:ext cx="15473127" cy="7848600"/>
          </a:xfrm>
          <a:prstGeom prst="rect">
            <a:avLst/>
          </a:prstGeom>
        </p:spPr>
        <p:txBody>
          <a:bodyPr lIns="0" tIns="0" rIns="0" bIns="0" rtlCol="0" anchor="t">
            <a:spAutoFit/>
          </a:bodyPr>
          <a:lstStyle/>
          <a:p>
            <a:pPr algn="l">
              <a:lnSpc>
                <a:spcPts val="6480"/>
              </a:lnSpc>
            </a:pPr>
            <a:r>
              <a:rPr lang="en-US" sz="5400" spc="50">
                <a:solidFill>
                  <a:srgbClr val="000000"/>
                </a:solidFill>
                <a:latin typeface="Rubik 2"/>
              </a:rPr>
              <a:t>With your group:</a:t>
            </a:r>
          </a:p>
          <a:p>
            <a:pPr algn="l">
              <a:lnSpc>
                <a:spcPts val="5040"/>
              </a:lnSpc>
            </a:pPr>
            <a:endParaRPr lang="en-US" sz="5400" spc="50">
              <a:solidFill>
                <a:srgbClr val="000000"/>
              </a:solidFill>
              <a:latin typeface="Rubik 2"/>
            </a:endParaRPr>
          </a:p>
          <a:p>
            <a:pPr marL="760095" lvl="1" indent="-380048" algn="l">
              <a:lnSpc>
                <a:spcPts val="5040"/>
              </a:lnSpc>
              <a:buFont typeface="Arial"/>
              <a:buChar char="•"/>
            </a:pPr>
            <a:r>
              <a:rPr lang="en-US" sz="4200" spc="39">
                <a:solidFill>
                  <a:srgbClr val="000000"/>
                </a:solidFill>
                <a:latin typeface="Rubik 2"/>
              </a:rPr>
              <a:t>Share your response to the question: What is relationship violence?</a:t>
            </a:r>
          </a:p>
          <a:p>
            <a:pPr marL="760095" lvl="1" indent="-380048" algn="l">
              <a:lnSpc>
                <a:spcPts val="5040"/>
              </a:lnSpc>
            </a:pPr>
            <a:endParaRPr lang="en-US" sz="4200" spc="39">
              <a:solidFill>
                <a:srgbClr val="000000"/>
              </a:solidFill>
              <a:latin typeface="Rubik 2"/>
            </a:endParaRPr>
          </a:p>
          <a:p>
            <a:pPr marL="760095" lvl="1" indent="-380048" algn="l">
              <a:lnSpc>
                <a:spcPts val="5040"/>
              </a:lnSpc>
              <a:buFont typeface="Arial"/>
              <a:buChar char="•"/>
            </a:pPr>
            <a:r>
              <a:rPr lang="en-US" sz="4200" spc="39">
                <a:solidFill>
                  <a:srgbClr val="000000"/>
                </a:solidFill>
                <a:latin typeface="Rubik 2"/>
              </a:rPr>
              <a:t>Create a group definition.</a:t>
            </a:r>
          </a:p>
          <a:p>
            <a:pPr marL="760095" lvl="1" indent="-380048" algn="l">
              <a:lnSpc>
                <a:spcPts val="5040"/>
              </a:lnSpc>
            </a:pPr>
            <a:endParaRPr lang="en-US" sz="4200" spc="39">
              <a:solidFill>
                <a:srgbClr val="000000"/>
              </a:solidFill>
              <a:latin typeface="Rubik 2"/>
            </a:endParaRPr>
          </a:p>
          <a:p>
            <a:pPr marL="760095" lvl="1" indent="-380048" algn="l">
              <a:lnSpc>
                <a:spcPts val="5040"/>
              </a:lnSpc>
              <a:buFont typeface="Arial"/>
              <a:buChar char="•"/>
            </a:pPr>
            <a:r>
              <a:rPr lang="en-US" sz="4200" spc="39">
                <a:solidFill>
                  <a:srgbClr val="000000"/>
                </a:solidFill>
                <a:latin typeface="Rubik 2"/>
              </a:rPr>
              <a:t>Write the definition on the board.</a:t>
            </a:r>
          </a:p>
          <a:p>
            <a:pPr marL="760095" lvl="1" indent="-380048" algn="l">
              <a:lnSpc>
                <a:spcPts val="5040"/>
              </a:lnSpc>
            </a:pPr>
            <a:endParaRPr lang="en-US" sz="4200" spc="39">
              <a:solidFill>
                <a:srgbClr val="000000"/>
              </a:solidFill>
              <a:latin typeface="Rubik 2"/>
            </a:endParaRPr>
          </a:p>
          <a:p>
            <a:pPr marL="760095" lvl="1" indent="-380048" algn="l">
              <a:lnSpc>
                <a:spcPts val="5040"/>
              </a:lnSpc>
            </a:pPr>
            <a:endParaRPr lang="en-US" sz="4200" spc="39">
              <a:solidFill>
                <a:srgbClr val="000000"/>
              </a:solidFill>
              <a:latin typeface="Rubik 2"/>
            </a:endParaRPr>
          </a:p>
          <a:p>
            <a:pPr marL="760095" lvl="1" indent="-380048" algn="l">
              <a:lnSpc>
                <a:spcPts val="5040"/>
              </a:lnSpc>
            </a:pPr>
            <a:endParaRPr lang="en-US" sz="4200" spc="39">
              <a:solidFill>
                <a:srgbClr val="000000"/>
              </a:solidFill>
              <a:latin typeface="Rubik 2"/>
            </a:endParaRPr>
          </a:p>
          <a:p>
            <a:pPr marL="760095" lvl="1" indent="-380048" algn="l">
              <a:lnSpc>
                <a:spcPts val="5040"/>
              </a:lnSpc>
            </a:pPr>
            <a:endParaRPr lang="en-US" sz="4200" spc="39">
              <a:solidFill>
                <a:srgbClr val="000000"/>
              </a:solidFill>
              <a:latin typeface="Rubik 2"/>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7B39B1F8-13A6-17C1-D7F5-F6AB3CBA7B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35400" y="-19565"/>
            <a:ext cx="1475251" cy="147525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260356" y="652400"/>
            <a:ext cx="3767288" cy="835113"/>
          </a:xfrm>
          <a:custGeom>
            <a:avLst/>
            <a:gdLst/>
            <a:ahLst/>
            <a:cxnLst/>
            <a:rect l="l" t="t" r="r" b="b"/>
            <a:pathLst>
              <a:path w="3767288" h="835113">
                <a:moveTo>
                  <a:pt x="0" y="0"/>
                </a:moveTo>
                <a:lnTo>
                  <a:pt x="3767287" y="0"/>
                </a:lnTo>
                <a:lnTo>
                  <a:pt x="3767287" y="835113"/>
                </a:lnTo>
                <a:lnTo>
                  <a:pt x="0" y="835113"/>
                </a:lnTo>
                <a:lnTo>
                  <a:pt x="0" y="0"/>
                </a:lnTo>
                <a:close/>
              </a:path>
            </a:pathLst>
          </a:custGeom>
          <a:blipFill>
            <a:blip r:embed="rId2"/>
            <a:stretch>
              <a:fillRect/>
            </a:stretch>
          </a:blipFill>
        </p:spPr>
        <p:txBody>
          <a:bodyPr/>
          <a:lstStyle/>
          <a:p>
            <a:endParaRPr lang="en-US"/>
          </a:p>
        </p:txBody>
      </p:sp>
      <p:sp>
        <p:nvSpPr>
          <p:cNvPr id="3" name="AutoShape 3"/>
          <p:cNvSpPr/>
          <p:nvPr/>
        </p:nvSpPr>
        <p:spPr>
          <a:xfrm rot="27368">
            <a:off x="3518126" y="1687086"/>
            <a:ext cx="10767920" cy="0"/>
          </a:xfrm>
          <a:prstGeom prst="line">
            <a:avLst/>
          </a:prstGeom>
          <a:ln w="47625" cap="rnd">
            <a:solidFill>
              <a:srgbClr val="71FFE4"/>
            </a:solidFill>
            <a:prstDash val="solid"/>
            <a:headEnd type="none" w="sm" len="sm"/>
            <a:tailEnd type="none" w="sm" len="sm"/>
          </a:ln>
        </p:spPr>
        <p:txBody>
          <a:bodyPr/>
          <a:lstStyle/>
          <a:p>
            <a:endParaRPr lang="en-US"/>
          </a:p>
        </p:txBody>
      </p:sp>
      <p:sp>
        <p:nvSpPr>
          <p:cNvPr id="4" name="AutoShape 4"/>
          <p:cNvSpPr/>
          <p:nvPr/>
        </p:nvSpPr>
        <p:spPr>
          <a:xfrm rot="-40074">
            <a:off x="4926021" y="7634434"/>
            <a:ext cx="8435955" cy="0"/>
          </a:xfrm>
          <a:prstGeom prst="line">
            <a:avLst/>
          </a:prstGeom>
          <a:ln w="28575" cap="rnd">
            <a:solidFill>
              <a:srgbClr val="71FFE4"/>
            </a:solidFill>
            <a:prstDash val="solid"/>
            <a:headEnd type="none" w="sm" len="sm"/>
            <a:tailEnd type="none" w="sm" len="sm"/>
          </a:ln>
        </p:spPr>
        <p:txBody>
          <a:bodyPr/>
          <a:lstStyle/>
          <a:p>
            <a:endParaRPr lang="en-US"/>
          </a:p>
        </p:txBody>
      </p:sp>
      <p:sp>
        <p:nvSpPr>
          <p:cNvPr id="6" name="Freeform 6" descr="A cartoon of a hand with two fingers  Description automatically generated"/>
          <p:cNvSpPr/>
          <p:nvPr/>
        </p:nvSpPr>
        <p:spPr>
          <a:xfrm>
            <a:off x="6568047" y="1838325"/>
            <a:ext cx="4653906" cy="5585254"/>
          </a:xfrm>
          <a:custGeom>
            <a:avLst/>
            <a:gdLst/>
            <a:ahLst/>
            <a:cxnLst/>
            <a:rect l="l" t="t" r="r" b="b"/>
            <a:pathLst>
              <a:path w="4653906" h="5585254">
                <a:moveTo>
                  <a:pt x="0" y="0"/>
                </a:moveTo>
                <a:lnTo>
                  <a:pt x="4653906" y="0"/>
                </a:lnTo>
                <a:lnTo>
                  <a:pt x="4653906" y="5585254"/>
                </a:lnTo>
                <a:lnTo>
                  <a:pt x="0" y="5585254"/>
                </a:lnTo>
                <a:lnTo>
                  <a:pt x="0" y="0"/>
                </a:lnTo>
                <a:close/>
              </a:path>
            </a:pathLst>
          </a:custGeom>
          <a:blipFill>
            <a:blip r:embed="rId3"/>
            <a:stretch>
              <a:fillRect l="-50" r="-50"/>
            </a:stretch>
          </a:blipFill>
        </p:spPr>
        <p:txBody>
          <a:bodyPr/>
          <a:lstStyle/>
          <a:p>
            <a:endParaRPr lang="en-US"/>
          </a:p>
        </p:txBody>
      </p:sp>
      <p:sp>
        <p:nvSpPr>
          <p:cNvPr id="7" name="Freeform 7" descr="A black text on a white background  Description automatically generated"/>
          <p:cNvSpPr/>
          <p:nvPr/>
        </p:nvSpPr>
        <p:spPr>
          <a:xfrm>
            <a:off x="4788436" y="7927609"/>
            <a:ext cx="9144000" cy="2231472"/>
          </a:xfrm>
          <a:custGeom>
            <a:avLst/>
            <a:gdLst/>
            <a:ahLst/>
            <a:cxnLst/>
            <a:rect l="l" t="t" r="r" b="b"/>
            <a:pathLst>
              <a:path w="9144000" h="2231472">
                <a:moveTo>
                  <a:pt x="0" y="0"/>
                </a:moveTo>
                <a:lnTo>
                  <a:pt x="9144000" y="0"/>
                </a:lnTo>
                <a:lnTo>
                  <a:pt x="9144000" y="2231473"/>
                </a:lnTo>
                <a:lnTo>
                  <a:pt x="0" y="2231473"/>
                </a:lnTo>
                <a:lnTo>
                  <a:pt x="0" y="0"/>
                </a:lnTo>
                <a:close/>
              </a:path>
            </a:pathLst>
          </a:custGeom>
          <a:blipFill>
            <a:blip r:embed="rId4"/>
            <a:stretch>
              <a:fillRect/>
            </a:stretch>
          </a:blipFill>
        </p:spPr>
        <p:txBody>
          <a:bodyPr/>
          <a:lstStyle/>
          <a:p>
            <a:endParaRPr lang="en-US"/>
          </a:p>
        </p:txBody>
      </p:sp>
      <p:pic>
        <p:nvPicPr>
          <p:cNvPr id="9" name="Picture 8" descr="A black background with a black square&#10;&#10;Description automatically generated with medium confidence">
            <a:extLst>
              <a:ext uri="{FF2B5EF4-FFF2-40B4-BE49-F238E27FC236}">
                <a16:creationId xmlns:a16="http://schemas.microsoft.com/office/drawing/2014/main" id="{300B6774-BAA4-89F6-C39C-FAF68F50D7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11600" y="-32226"/>
            <a:ext cx="1369252" cy="136925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195101"/>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Warning Signs</a:t>
            </a:r>
          </a:p>
        </p:txBody>
      </p:sp>
      <p:sp>
        <p:nvSpPr>
          <p:cNvPr id="4" name="AutoShape 4"/>
          <p:cNvSpPr/>
          <p:nvPr/>
        </p:nvSpPr>
        <p:spPr>
          <a:xfrm rot="-45405">
            <a:off x="140431" y="1028059"/>
            <a:ext cx="8049795" cy="0"/>
          </a:xfrm>
          <a:prstGeom prst="line">
            <a:avLst/>
          </a:prstGeom>
          <a:ln w="47625" cap="rnd">
            <a:solidFill>
              <a:srgbClr val="71FFE4"/>
            </a:solidFill>
            <a:prstDash val="solid"/>
            <a:headEnd type="none" w="sm" len="sm"/>
            <a:tailEnd type="none" w="sm" len="sm"/>
          </a:ln>
        </p:spPr>
        <p:txBody>
          <a:bodyPr/>
          <a:lstStyle/>
          <a:p>
            <a:endParaRPr lang="en-US"/>
          </a:p>
        </p:txBody>
      </p:sp>
      <p:sp>
        <p:nvSpPr>
          <p:cNvPr id="5" name="TextBox 5"/>
          <p:cNvSpPr txBox="1"/>
          <p:nvPr/>
        </p:nvSpPr>
        <p:spPr>
          <a:xfrm>
            <a:off x="5562600" y="2628900"/>
            <a:ext cx="10778661" cy="7899598"/>
          </a:xfrm>
          <a:prstGeom prst="rect">
            <a:avLst/>
          </a:prstGeom>
        </p:spPr>
        <p:txBody>
          <a:bodyPr lIns="0" tIns="0" rIns="0" bIns="0" rtlCol="0" anchor="t">
            <a:spAutoFit/>
          </a:bodyPr>
          <a:lstStyle/>
          <a:p>
            <a:pPr algn="l">
              <a:lnSpc>
                <a:spcPts val="5759"/>
              </a:lnSpc>
            </a:pPr>
            <a:r>
              <a:rPr lang="en-US" sz="4800" spc="44">
                <a:solidFill>
                  <a:srgbClr val="000000"/>
                </a:solidFill>
                <a:latin typeface="Rubik 2"/>
              </a:rPr>
              <a:t>Share your response to this question with your group:</a:t>
            </a:r>
          </a:p>
          <a:p>
            <a:pPr marL="380047" lvl="1" algn="l">
              <a:lnSpc>
                <a:spcPts val="5040"/>
              </a:lnSpc>
            </a:pPr>
            <a:endParaRPr lang="en-US" sz="4800" spc="44">
              <a:solidFill>
                <a:srgbClr val="000000"/>
              </a:solidFill>
              <a:latin typeface="Rubik 2"/>
            </a:endParaRPr>
          </a:p>
          <a:p>
            <a:pPr marL="951547" lvl="1" indent="-571500" algn="l">
              <a:lnSpc>
                <a:spcPts val="5040"/>
              </a:lnSpc>
              <a:buFont typeface="Arial" panose="020B0604020202020204" pitchFamily="34" charset="0"/>
              <a:buChar char="•"/>
            </a:pPr>
            <a:r>
              <a:rPr lang="en-US" sz="4200" spc="39">
                <a:solidFill>
                  <a:srgbClr val="000000"/>
                </a:solidFill>
                <a:latin typeface="Rubik 2"/>
              </a:rPr>
              <a:t>What is relationship violence?</a:t>
            </a:r>
          </a:p>
          <a:p>
            <a:pPr marL="760095" lvl="1" indent="-380048" algn="l">
              <a:lnSpc>
                <a:spcPts val="5040"/>
              </a:lnSpc>
            </a:pPr>
            <a:endParaRPr lang="en-US" sz="4200" spc="39">
              <a:solidFill>
                <a:srgbClr val="000000"/>
              </a:solidFill>
              <a:latin typeface="Rubik 2"/>
            </a:endParaRPr>
          </a:p>
          <a:p>
            <a:pPr marL="760095" lvl="1" indent="-380048" algn="l">
              <a:lnSpc>
                <a:spcPts val="5040"/>
              </a:lnSpc>
              <a:buFont typeface="Arial"/>
              <a:buChar char="•"/>
            </a:pPr>
            <a:r>
              <a:rPr lang="en-US" sz="4200" spc="39">
                <a:solidFill>
                  <a:srgbClr val="000000"/>
                </a:solidFill>
                <a:latin typeface="Rubik 2"/>
              </a:rPr>
              <a:t>Create a group definition.</a:t>
            </a:r>
          </a:p>
          <a:p>
            <a:pPr marL="760095" lvl="1" indent="-380048" algn="l">
              <a:lnSpc>
                <a:spcPts val="5040"/>
              </a:lnSpc>
            </a:pPr>
            <a:endParaRPr lang="en-US" sz="4200" spc="39">
              <a:solidFill>
                <a:srgbClr val="000000"/>
              </a:solidFill>
              <a:latin typeface="Rubik 2"/>
            </a:endParaRPr>
          </a:p>
          <a:p>
            <a:pPr marL="760095" lvl="1" indent="-380048" algn="l">
              <a:lnSpc>
                <a:spcPts val="5040"/>
              </a:lnSpc>
              <a:buFont typeface="Arial"/>
              <a:buChar char="•"/>
            </a:pPr>
            <a:r>
              <a:rPr lang="en-US" sz="4200" spc="39">
                <a:solidFill>
                  <a:srgbClr val="000000"/>
                </a:solidFill>
                <a:latin typeface="Rubik 2"/>
              </a:rPr>
              <a:t>Write the definition on the board.</a:t>
            </a:r>
          </a:p>
          <a:p>
            <a:pPr marL="760095" lvl="1" indent="-380048" algn="l">
              <a:lnSpc>
                <a:spcPts val="5040"/>
              </a:lnSpc>
            </a:pPr>
            <a:endParaRPr lang="en-US" sz="4200" spc="39">
              <a:solidFill>
                <a:srgbClr val="000000"/>
              </a:solidFill>
              <a:latin typeface="Rubik 2"/>
            </a:endParaRPr>
          </a:p>
          <a:p>
            <a:pPr marL="760095" lvl="1" indent="-380048" algn="l">
              <a:lnSpc>
                <a:spcPts val="5040"/>
              </a:lnSpc>
            </a:pPr>
            <a:endParaRPr lang="en-US" sz="4200" spc="39">
              <a:solidFill>
                <a:srgbClr val="000000"/>
              </a:solidFill>
              <a:latin typeface="Rubik 2"/>
            </a:endParaRPr>
          </a:p>
          <a:p>
            <a:pPr marL="760095" lvl="1" indent="-380048" algn="l">
              <a:lnSpc>
                <a:spcPts val="5040"/>
              </a:lnSpc>
            </a:pPr>
            <a:endParaRPr lang="en-US" sz="4200" spc="39">
              <a:solidFill>
                <a:srgbClr val="000000"/>
              </a:solidFill>
              <a:latin typeface="Rubik 2"/>
            </a:endParaRPr>
          </a:p>
          <a:p>
            <a:pPr marL="760095" lvl="1" indent="-380048" algn="l">
              <a:lnSpc>
                <a:spcPts val="5040"/>
              </a:lnSpc>
            </a:pPr>
            <a:endParaRPr lang="en-US" sz="4200" spc="39">
              <a:solidFill>
                <a:srgbClr val="000000"/>
              </a:solidFill>
              <a:latin typeface="Rubik 2"/>
            </a:endParaRPr>
          </a:p>
        </p:txBody>
      </p:sp>
      <p:sp>
        <p:nvSpPr>
          <p:cNvPr id="6" name="TextBox 6"/>
          <p:cNvSpPr txBox="1"/>
          <p:nvPr/>
        </p:nvSpPr>
        <p:spPr>
          <a:xfrm>
            <a:off x="521782" y="1485900"/>
            <a:ext cx="6031418" cy="1564531"/>
          </a:xfrm>
          <a:prstGeom prst="rect">
            <a:avLst/>
          </a:prstGeom>
        </p:spPr>
        <p:txBody>
          <a:bodyPr wrap="square" lIns="0" tIns="0" rIns="0" bIns="0" rtlCol="0" anchor="t">
            <a:spAutoFit/>
          </a:bodyPr>
          <a:lstStyle/>
          <a:p>
            <a:pPr algn="l">
              <a:lnSpc>
                <a:spcPts val="6120"/>
              </a:lnSpc>
            </a:pPr>
            <a:r>
              <a:rPr lang="en-US" sz="5100">
                <a:solidFill>
                  <a:srgbClr val="000000"/>
                </a:solidFill>
                <a:latin typeface="Rubik 1"/>
              </a:rPr>
              <a:t>Relationship Violence </a:t>
            </a:r>
          </a:p>
        </p:txBody>
      </p:sp>
      <p:grpSp>
        <p:nvGrpSpPr>
          <p:cNvPr id="7" name="Group 7"/>
          <p:cNvGrpSpPr/>
          <p:nvPr/>
        </p:nvGrpSpPr>
        <p:grpSpPr>
          <a:xfrm>
            <a:off x="0" y="8851950"/>
            <a:ext cx="18299132" cy="1435050"/>
            <a:chOff x="0" y="0"/>
            <a:chExt cx="24974850" cy="1913400"/>
          </a:xfrm>
        </p:grpSpPr>
        <p:sp>
          <p:nvSpPr>
            <p:cNvPr id="8" name="Freeform 8"/>
            <p:cNvSpPr/>
            <p:nvPr/>
          </p:nvSpPr>
          <p:spPr>
            <a:xfrm>
              <a:off x="0" y="0"/>
              <a:ext cx="24974835" cy="1913384"/>
            </a:xfrm>
            <a:custGeom>
              <a:avLst/>
              <a:gdLst/>
              <a:ahLst/>
              <a:cxnLst/>
              <a:rect l="l" t="t" r="r" b="b"/>
              <a:pathLst>
                <a:path w="24974835" h="1913384">
                  <a:moveTo>
                    <a:pt x="0" y="0"/>
                  </a:moveTo>
                  <a:lnTo>
                    <a:pt x="24974835" y="0"/>
                  </a:lnTo>
                  <a:lnTo>
                    <a:pt x="24974835" y="1913384"/>
                  </a:lnTo>
                  <a:lnTo>
                    <a:pt x="0" y="1913384"/>
                  </a:lnTo>
                  <a:close/>
                </a:path>
              </a:pathLst>
            </a:custGeom>
            <a:solidFill>
              <a:srgbClr val="71FFE4"/>
            </a:solidFill>
          </p:spPr>
          <p:txBody>
            <a:bodyPr/>
            <a:lstStyle/>
            <a:p>
              <a:endParaRPr lang="en-US"/>
            </a:p>
          </p:txBody>
        </p:sp>
      </p:grpSp>
      <p:pic>
        <p:nvPicPr>
          <p:cNvPr id="10" name="Picture 9" descr="A black background with a black square&#10;&#10;Description automatically generated with medium confidence">
            <a:extLst>
              <a:ext uri="{FF2B5EF4-FFF2-40B4-BE49-F238E27FC236}">
                <a16:creationId xmlns:a16="http://schemas.microsoft.com/office/drawing/2014/main" id="{B08537D4-58BE-2182-6418-82A00BA170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9200" y="0"/>
            <a:ext cx="1435038" cy="143503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Teen Dating Violence PSA</a:t>
            </a:r>
          </a:p>
        </p:txBody>
      </p:sp>
      <p:grpSp>
        <p:nvGrpSpPr>
          <p:cNvPr id="3" name="Group 3"/>
          <p:cNvGrpSpPr/>
          <p:nvPr/>
        </p:nvGrpSpPr>
        <p:grpSpPr>
          <a:xfrm>
            <a:off x="3417051" y="1436751"/>
            <a:ext cx="11448120" cy="8552763"/>
            <a:chOff x="0" y="0"/>
            <a:chExt cx="15264160" cy="11403684"/>
          </a:xfrm>
        </p:grpSpPr>
        <p:sp>
          <p:nvSpPr>
            <p:cNvPr id="4" name="Freeform 4"/>
            <p:cNvSpPr/>
            <p:nvPr/>
          </p:nvSpPr>
          <p:spPr>
            <a:xfrm>
              <a:off x="0" y="0"/>
              <a:ext cx="15264130" cy="11403711"/>
            </a:xfrm>
            <a:custGeom>
              <a:avLst/>
              <a:gdLst/>
              <a:ahLst/>
              <a:cxnLst/>
              <a:rect l="l" t="t" r="r" b="b"/>
              <a:pathLst>
                <a:path w="15264130" h="11403711">
                  <a:moveTo>
                    <a:pt x="38100" y="0"/>
                  </a:moveTo>
                  <a:lnTo>
                    <a:pt x="15226030" y="0"/>
                  </a:lnTo>
                  <a:cubicBezTo>
                    <a:pt x="15247113" y="0"/>
                    <a:pt x="15264130" y="17018"/>
                    <a:pt x="15264130" y="38100"/>
                  </a:cubicBezTo>
                  <a:lnTo>
                    <a:pt x="15264130" y="11365611"/>
                  </a:lnTo>
                  <a:cubicBezTo>
                    <a:pt x="15264130" y="11386693"/>
                    <a:pt x="15247113" y="11403711"/>
                    <a:pt x="15226030" y="11403711"/>
                  </a:cubicBezTo>
                  <a:lnTo>
                    <a:pt x="38100" y="11403711"/>
                  </a:lnTo>
                  <a:cubicBezTo>
                    <a:pt x="17018" y="11403711"/>
                    <a:pt x="0" y="11386693"/>
                    <a:pt x="0" y="11365611"/>
                  </a:cubicBezTo>
                  <a:lnTo>
                    <a:pt x="0" y="38100"/>
                  </a:lnTo>
                  <a:cubicBezTo>
                    <a:pt x="0" y="17018"/>
                    <a:pt x="17018" y="0"/>
                    <a:pt x="38100" y="0"/>
                  </a:cubicBezTo>
                  <a:moveTo>
                    <a:pt x="38100" y="76200"/>
                  </a:moveTo>
                  <a:lnTo>
                    <a:pt x="38100" y="38100"/>
                  </a:lnTo>
                  <a:lnTo>
                    <a:pt x="76200" y="38100"/>
                  </a:lnTo>
                  <a:lnTo>
                    <a:pt x="76200" y="11365611"/>
                  </a:lnTo>
                  <a:lnTo>
                    <a:pt x="38100" y="11365611"/>
                  </a:lnTo>
                  <a:lnTo>
                    <a:pt x="38100" y="11327511"/>
                  </a:lnTo>
                  <a:lnTo>
                    <a:pt x="15226030" y="11327511"/>
                  </a:lnTo>
                  <a:lnTo>
                    <a:pt x="15226030" y="11365611"/>
                  </a:lnTo>
                  <a:lnTo>
                    <a:pt x="15187930" y="11365611"/>
                  </a:lnTo>
                  <a:lnTo>
                    <a:pt x="15187930" y="38100"/>
                  </a:lnTo>
                  <a:lnTo>
                    <a:pt x="15226030" y="38100"/>
                  </a:lnTo>
                  <a:lnTo>
                    <a:pt x="15226030" y="76200"/>
                  </a:lnTo>
                  <a:lnTo>
                    <a:pt x="38100" y="76200"/>
                  </a:lnTo>
                  <a:close/>
                </a:path>
              </a:pathLst>
            </a:custGeom>
            <a:solidFill>
              <a:srgbClr val="71FFE4"/>
            </a:solidFill>
          </p:spPr>
          <p:txBody>
            <a:bodyPr/>
            <a:lstStyle/>
            <a:p>
              <a:endParaRPr lang="en-US"/>
            </a:p>
          </p:txBody>
        </p:sp>
      </p:grpSp>
      <p:sp>
        <p:nvSpPr>
          <p:cNvPr id="6" name="AutoShape 6"/>
          <p:cNvSpPr/>
          <p:nvPr/>
        </p:nvSpPr>
        <p:spPr>
          <a:xfrm rot="27368">
            <a:off x="140612" y="894194"/>
            <a:ext cx="10767920" cy="0"/>
          </a:xfrm>
          <a:prstGeom prst="line">
            <a:avLst/>
          </a:prstGeom>
          <a:ln w="47625" cap="rnd">
            <a:solidFill>
              <a:srgbClr val="71FFE4"/>
            </a:solidFill>
            <a:prstDash val="solid"/>
            <a:headEnd type="none" w="sm" len="sm"/>
            <a:tailEnd type="none" w="sm" len="sm"/>
          </a:ln>
        </p:spPr>
        <p:txBody>
          <a:bodyPr/>
          <a:lstStyle/>
          <a:p>
            <a:endParaRPr lang="en-US"/>
          </a:p>
        </p:txBody>
      </p:sp>
      <p:sp>
        <p:nvSpPr>
          <p:cNvPr id="7" name="Freeform 7" descr="A drawing of a television  Description automatically generated"/>
          <p:cNvSpPr/>
          <p:nvPr/>
        </p:nvSpPr>
        <p:spPr>
          <a:xfrm>
            <a:off x="6179031" y="2874232"/>
            <a:ext cx="5926206" cy="6172200"/>
          </a:xfrm>
          <a:custGeom>
            <a:avLst/>
            <a:gdLst/>
            <a:ahLst/>
            <a:cxnLst/>
            <a:rect l="l" t="t" r="r" b="b"/>
            <a:pathLst>
              <a:path w="5926206" h="6172200">
                <a:moveTo>
                  <a:pt x="0" y="0"/>
                </a:moveTo>
                <a:lnTo>
                  <a:pt x="5926206" y="0"/>
                </a:lnTo>
                <a:lnTo>
                  <a:pt x="5926206" y="6172200"/>
                </a:lnTo>
                <a:lnTo>
                  <a:pt x="0" y="6172200"/>
                </a:lnTo>
                <a:lnTo>
                  <a:pt x="0" y="0"/>
                </a:lnTo>
                <a:close/>
              </a:path>
            </a:pathLst>
          </a:custGeom>
          <a:blipFill>
            <a:blip r:embed="rId3"/>
            <a:stretch>
              <a:fillRect/>
            </a:stretch>
          </a:blipFill>
        </p:spPr>
        <p:txBody>
          <a:bodyPr/>
          <a:lstStyle/>
          <a:p>
            <a:endParaRPr lang="en-US"/>
          </a:p>
        </p:txBody>
      </p:sp>
      <p:sp>
        <p:nvSpPr>
          <p:cNvPr id="8" name="TextBox 8"/>
          <p:cNvSpPr txBox="1"/>
          <p:nvPr/>
        </p:nvSpPr>
        <p:spPr>
          <a:xfrm>
            <a:off x="5615439" y="1741941"/>
            <a:ext cx="7088010" cy="647700"/>
          </a:xfrm>
          <a:prstGeom prst="rect">
            <a:avLst/>
          </a:prstGeom>
        </p:spPr>
        <p:txBody>
          <a:bodyPr lIns="0" tIns="0" rIns="0" bIns="0" rtlCol="0" anchor="t">
            <a:spAutoFit/>
          </a:bodyPr>
          <a:lstStyle/>
          <a:p>
            <a:pPr algn="l">
              <a:lnSpc>
                <a:spcPts val="5040"/>
              </a:lnSpc>
            </a:pPr>
            <a:r>
              <a:rPr lang="en-US" sz="4200" u="sng">
                <a:solidFill>
                  <a:srgbClr val="0563C1"/>
                </a:solidFill>
                <a:latin typeface="Rubik 1"/>
                <a:hlinkClick r:id="rId4" tooltip="http://www.youtube.com/watch?v=cSJmTrxO16M"/>
              </a:rPr>
              <a:t>Video: Teen Dating Violence</a:t>
            </a: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3B979F8B-CFA9-D89C-8F53-B95C139AF9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35400" y="0"/>
            <a:ext cx="1399728" cy="139972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195101"/>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Class Discussion</a:t>
            </a:r>
          </a:p>
        </p:txBody>
      </p:sp>
      <p:sp>
        <p:nvSpPr>
          <p:cNvPr id="4" name="AutoShape 4"/>
          <p:cNvSpPr/>
          <p:nvPr/>
        </p:nvSpPr>
        <p:spPr>
          <a:xfrm rot="-45405">
            <a:off x="140431" y="1028059"/>
            <a:ext cx="8049795" cy="0"/>
          </a:xfrm>
          <a:prstGeom prst="line">
            <a:avLst/>
          </a:prstGeom>
          <a:ln w="47625" cap="rnd">
            <a:solidFill>
              <a:srgbClr val="71FFE4"/>
            </a:solidFill>
            <a:prstDash val="solid"/>
            <a:headEnd type="none" w="sm" len="sm"/>
            <a:tailEnd type="none" w="sm" len="sm"/>
          </a:ln>
        </p:spPr>
        <p:txBody>
          <a:bodyPr/>
          <a:lstStyle/>
          <a:p>
            <a:endParaRPr lang="en-US"/>
          </a:p>
        </p:txBody>
      </p:sp>
      <p:sp>
        <p:nvSpPr>
          <p:cNvPr id="5" name="TextBox 5"/>
          <p:cNvSpPr txBox="1"/>
          <p:nvPr/>
        </p:nvSpPr>
        <p:spPr>
          <a:xfrm>
            <a:off x="610953" y="1556589"/>
            <a:ext cx="4544580" cy="1285875"/>
          </a:xfrm>
          <a:prstGeom prst="rect">
            <a:avLst/>
          </a:prstGeom>
        </p:spPr>
        <p:txBody>
          <a:bodyPr lIns="0" tIns="0" rIns="0" bIns="0" rtlCol="0" anchor="t">
            <a:spAutoFit/>
          </a:bodyPr>
          <a:lstStyle/>
          <a:p>
            <a:pPr algn="l">
              <a:lnSpc>
                <a:spcPts val="5040"/>
              </a:lnSpc>
            </a:pPr>
            <a:r>
              <a:rPr lang="en-US" sz="4200">
                <a:solidFill>
                  <a:srgbClr val="000000"/>
                </a:solidFill>
                <a:latin typeface="Rubik 1"/>
              </a:rPr>
              <a:t>Relationship Violence </a:t>
            </a:r>
          </a:p>
        </p:txBody>
      </p:sp>
      <p:grpSp>
        <p:nvGrpSpPr>
          <p:cNvPr id="6" name="Group 6"/>
          <p:cNvGrpSpPr/>
          <p:nvPr/>
        </p:nvGrpSpPr>
        <p:grpSpPr>
          <a:xfrm>
            <a:off x="0" y="8936716"/>
            <a:ext cx="18299133" cy="1350284"/>
            <a:chOff x="0" y="0"/>
            <a:chExt cx="24398844" cy="1800379"/>
          </a:xfrm>
        </p:grpSpPr>
        <p:sp>
          <p:nvSpPr>
            <p:cNvPr id="7" name="Freeform 7"/>
            <p:cNvSpPr/>
            <p:nvPr/>
          </p:nvSpPr>
          <p:spPr>
            <a:xfrm>
              <a:off x="0" y="0"/>
              <a:ext cx="24398835" cy="1800374"/>
            </a:xfrm>
            <a:custGeom>
              <a:avLst/>
              <a:gdLst/>
              <a:ahLst/>
              <a:cxnLst/>
              <a:rect l="l" t="t" r="r" b="b"/>
              <a:pathLst>
                <a:path w="24398835" h="1800374">
                  <a:moveTo>
                    <a:pt x="0" y="0"/>
                  </a:moveTo>
                  <a:lnTo>
                    <a:pt x="24398835" y="0"/>
                  </a:lnTo>
                  <a:lnTo>
                    <a:pt x="24398835" y="1800374"/>
                  </a:lnTo>
                  <a:lnTo>
                    <a:pt x="0" y="1800374"/>
                  </a:lnTo>
                  <a:close/>
                </a:path>
              </a:pathLst>
            </a:custGeom>
            <a:solidFill>
              <a:srgbClr val="71FFE4"/>
            </a:solidFill>
          </p:spPr>
          <p:txBody>
            <a:bodyPr/>
            <a:lstStyle/>
            <a:p>
              <a:endParaRPr lang="en-US"/>
            </a:p>
          </p:txBody>
        </p:sp>
      </p:grpSp>
      <p:sp>
        <p:nvSpPr>
          <p:cNvPr id="8" name="TextBox 8"/>
          <p:cNvSpPr txBox="1"/>
          <p:nvPr/>
        </p:nvSpPr>
        <p:spPr>
          <a:xfrm>
            <a:off x="5903763" y="1628669"/>
            <a:ext cx="9857984" cy="8305800"/>
          </a:xfrm>
          <a:prstGeom prst="rect">
            <a:avLst/>
          </a:prstGeom>
        </p:spPr>
        <p:txBody>
          <a:bodyPr lIns="0" tIns="0" rIns="0" bIns="0" rtlCol="0" anchor="t">
            <a:spAutoFit/>
          </a:bodyPr>
          <a:lstStyle/>
          <a:p>
            <a:pPr marL="760095" lvl="1" indent="-380048" algn="l">
              <a:lnSpc>
                <a:spcPts val="5040"/>
              </a:lnSpc>
              <a:buFont typeface="Arial"/>
              <a:buChar char="•"/>
            </a:pPr>
            <a:r>
              <a:rPr lang="en-US" sz="4200">
                <a:solidFill>
                  <a:srgbClr val="000000"/>
                </a:solidFill>
                <a:latin typeface="Rubik 1"/>
              </a:rPr>
              <a:t>Did the video change your perspective on the forms of relationship violence? </a:t>
            </a:r>
          </a:p>
          <a:p>
            <a:pPr marL="760095" lvl="1" indent="-380048" algn="l">
              <a:lnSpc>
                <a:spcPts val="5040"/>
              </a:lnSpc>
            </a:pPr>
            <a:r>
              <a:rPr lang="en-US" sz="4200">
                <a:solidFill>
                  <a:srgbClr val="000000"/>
                </a:solidFill>
                <a:latin typeface="Rubik 1"/>
              </a:rPr>
              <a:t>      </a:t>
            </a:r>
          </a:p>
          <a:p>
            <a:pPr marL="760095" lvl="1" indent="-380048" algn="l">
              <a:lnSpc>
                <a:spcPts val="5040"/>
              </a:lnSpc>
              <a:buFont typeface="Arial"/>
              <a:buChar char="•"/>
            </a:pPr>
            <a:r>
              <a:rPr lang="en-US" sz="4200">
                <a:solidFill>
                  <a:srgbClr val="000000"/>
                </a:solidFill>
                <a:latin typeface="Rubik 1"/>
              </a:rPr>
              <a:t>Would you change or update the types identified in your definition? </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Why can relationship violence occur in any type of relationship, whether it be a friend, romantic or family relationship?</a:t>
            </a:r>
          </a:p>
          <a:p>
            <a:pPr marL="760095" lvl="1" indent="-380048" algn="l">
              <a:lnSpc>
                <a:spcPts val="5040"/>
              </a:lnSpc>
            </a:pPr>
            <a:endParaRPr lang="en-US" sz="4200">
              <a:solidFill>
                <a:srgbClr val="000000"/>
              </a:solidFill>
              <a:latin typeface="Rubik 1"/>
            </a:endParaRPr>
          </a:p>
          <a:p>
            <a:pPr marL="760095" lvl="1" indent="-380048" algn="l">
              <a:lnSpc>
                <a:spcPts val="5040"/>
              </a:lnSpc>
            </a:pPr>
            <a:endParaRPr lang="en-US" sz="4200">
              <a:solidFill>
                <a:srgbClr val="000000"/>
              </a:solidFill>
              <a:latin typeface="Rubik 1"/>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F5D1DD0B-9D93-C19D-7E9C-817048BA92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83000" y="-49408"/>
            <a:ext cx="1604081" cy="160408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195101"/>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Warning Signs Continued</a:t>
            </a:r>
          </a:p>
        </p:txBody>
      </p:sp>
      <p:sp>
        <p:nvSpPr>
          <p:cNvPr id="4" name="AutoShape 4"/>
          <p:cNvSpPr/>
          <p:nvPr/>
        </p:nvSpPr>
        <p:spPr>
          <a:xfrm rot="-27786">
            <a:off x="140588" y="1022911"/>
            <a:ext cx="11880075" cy="0"/>
          </a:xfrm>
          <a:prstGeom prst="line">
            <a:avLst/>
          </a:prstGeom>
          <a:ln w="47625" cap="rnd">
            <a:solidFill>
              <a:srgbClr val="71FFE4"/>
            </a:solidFill>
            <a:prstDash val="solid"/>
            <a:headEnd type="none" w="sm" len="sm"/>
            <a:tailEnd type="none" w="sm" len="sm"/>
          </a:ln>
        </p:spPr>
        <p:txBody>
          <a:bodyPr/>
          <a:lstStyle/>
          <a:p>
            <a:endParaRPr lang="en-US"/>
          </a:p>
        </p:txBody>
      </p:sp>
      <p:sp>
        <p:nvSpPr>
          <p:cNvPr id="5" name="TextBox 5"/>
          <p:cNvSpPr txBox="1"/>
          <p:nvPr/>
        </p:nvSpPr>
        <p:spPr>
          <a:xfrm>
            <a:off x="1824988" y="3410659"/>
            <a:ext cx="15259826" cy="9124950"/>
          </a:xfrm>
          <a:prstGeom prst="rect">
            <a:avLst/>
          </a:prstGeom>
        </p:spPr>
        <p:txBody>
          <a:bodyPr lIns="0" tIns="0" rIns="0" bIns="0" rtlCol="0" anchor="t">
            <a:spAutoFit/>
          </a:bodyPr>
          <a:lstStyle/>
          <a:p>
            <a:pPr algn="ctr">
              <a:lnSpc>
                <a:spcPts val="6480"/>
              </a:lnSpc>
            </a:pPr>
            <a:r>
              <a:rPr lang="en-US" sz="5400" spc="50">
                <a:solidFill>
                  <a:srgbClr val="000000"/>
                </a:solidFill>
                <a:latin typeface="Rubik 1"/>
              </a:rPr>
              <a:t>With Your Group</a:t>
            </a:r>
          </a:p>
          <a:p>
            <a:pPr algn="l">
              <a:lnSpc>
                <a:spcPts val="5040"/>
              </a:lnSpc>
            </a:pPr>
            <a:endParaRPr lang="en-US" sz="5400" spc="50">
              <a:solidFill>
                <a:srgbClr val="000000"/>
              </a:solidFill>
              <a:latin typeface="Rubik 1"/>
            </a:endParaRPr>
          </a:p>
          <a:p>
            <a:pPr marL="760095" lvl="1" indent="-380048" algn="l">
              <a:lnSpc>
                <a:spcPts val="5040"/>
              </a:lnSpc>
              <a:buFont typeface="Arial"/>
              <a:buChar char="•"/>
            </a:pPr>
            <a:r>
              <a:rPr lang="en-US" sz="4200" spc="39">
                <a:solidFill>
                  <a:srgbClr val="000000"/>
                </a:solidFill>
                <a:latin typeface="Rubik 1"/>
              </a:rPr>
              <a:t>Create an infographic raising awareness about the common warning signs of an unhealthy relationship.</a:t>
            </a:r>
          </a:p>
          <a:p>
            <a:pPr marL="760095" lvl="1" indent="-380048" algn="l">
              <a:lnSpc>
                <a:spcPts val="5040"/>
              </a:lnSpc>
            </a:pPr>
            <a:endParaRPr lang="en-US" sz="4200" spc="39">
              <a:solidFill>
                <a:srgbClr val="000000"/>
              </a:solidFill>
              <a:latin typeface="Rubik 1"/>
            </a:endParaRPr>
          </a:p>
          <a:p>
            <a:pPr marL="760095" lvl="1" indent="-380048" algn="l">
              <a:lnSpc>
                <a:spcPts val="5040"/>
              </a:lnSpc>
              <a:buFont typeface="Arial"/>
              <a:buChar char="•"/>
            </a:pPr>
            <a:r>
              <a:rPr lang="en-US" sz="4200" spc="39">
                <a:solidFill>
                  <a:srgbClr val="000000"/>
                </a:solidFill>
                <a:latin typeface="Rubik 1"/>
              </a:rPr>
              <a:t>Provide examples of how these can affect any type of relationship</a:t>
            </a:r>
          </a:p>
          <a:p>
            <a:pPr marL="760095" lvl="1" indent="-380048" algn="l">
              <a:lnSpc>
                <a:spcPts val="5040"/>
              </a:lnSpc>
            </a:pPr>
            <a:endParaRPr lang="en-US" sz="4200" spc="39">
              <a:solidFill>
                <a:srgbClr val="000000"/>
              </a:solidFill>
              <a:latin typeface="Rubik 1"/>
            </a:endParaRPr>
          </a:p>
          <a:p>
            <a:pPr marL="760095" lvl="1" indent="-380048" algn="l">
              <a:lnSpc>
                <a:spcPts val="5040"/>
              </a:lnSpc>
              <a:buFont typeface="Arial"/>
              <a:buChar char="•"/>
            </a:pPr>
            <a:r>
              <a:rPr lang="en-US" sz="4200" spc="39">
                <a:solidFill>
                  <a:srgbClr val="000000"/>
                </a:solidFill>
                <a:latin typeface="Rubik 1"/>
              </a:rPr>
              <a:t>Suggestions for display are PowerPoint, Venngage or Bristol Board.</a:t>
            </a:r>
          </a:p>
          <a:p>
            <a:pPr marL="760095" lvl="1" indent="-380048" algn="l">
              <a:lnSpc>
                <a:spcPts val="5040"/>
              </a:lnSpc>
            </a:pPr>
            <a:endParaRPr lang="en-US" sz="4200" spc="39">
              <a:solidFill>
                <a:srgbClr val="000000"/>
              </a:solidFill>
              <a:latin typeface="Rubik 1"/>
            </a:endParaRPr>
          </a:p>
          <a:p>
            <a:pPr marL="760095" lvl="1" indent="-380048" algn="l">
              <a:lnSpc>
                <a:spcPts val="5040"/>
              </a:lnSpc>
            </a:pPr>
            <a:endParaRPr lang="en-US" sz="4200" spc="39">
              <a:solidFill>
                <a:srgbClr val="000000"/>
              </a:solidFill>
              <a:latin typeface="Rubik 1"/>
            </a:endParaRPr>
          </a:p>
          <a:p>
            <a:pPr marL="760095" lvl="1" indent="-380048" algn="l">
              <a:lnSpc>
                <a:spcPts val="5040"/>
              </a:lnSpc>
            </a:pPr>
            <a:endParaRPr lang="en-US" sz="4200" spc="39">
              <a:solidFill>
                <a:srgbClr val="000000"/>
              </a:solidFill>
              <a:latin typeface="Rubik 1"/>
            </a:endParaRPr>
          </a:p>
          <a:p>
            <a:pPr marL="760095" lvl="1" indent="-380048" algn="l">
              <a:lnSpc>
                <a:spcPts val="5040"/>
              </a:lnSpc>
            </a:pPr>
            <a:endParaRPr lang="en-US" sz="4200" spc="39">
              <a:solidFill>
                <a:srgbClr val="000000"/>
              </a:solidFill>
              <a:latin typeface="Rubik 1"/>
            </a:endParaRPr>
          </a:p>
        </p:txBody>
      </p:sp>
      <p:sp>
        <p:nvSpPr>
          <p:cNvPr id="6" name="TextBox 6"/>
          <p:cNvSpPr txBox="1"/>
          <p:nvPr/>
        </p:nvSpPr>
        <p:spPr>
          <a:xfrm>
            <a:off x="610953" y="1556589"/>
            <a:ext cx="17570661" cy="1285875"/>
          </a:xfrm>
          <a:prstGeom prst="rect">
            <a:avLst/>
          </a:prstGeom>
        </p:spPr>
        <p:txBody>
          <a:bodyPr lIns="0" tIns="0" rIns="0" bIns="0" rtlCol="0" anchor="t">
            <a:spAutoFit/>
          </a:bodyPr>
          <a:lstStyle/>
          <a:p>
            <a:pPr algn="l">
              <a:lnSpc>
                <a:spcPts val="5040"/>
              </a:lnSpc>
            </a:pPr>
            <a:r>
              <a:rPr lang="en-US" sz="4200">
                <a:solidFill>
                  <a:srgbClr val="000000"/>
                </a:solidFill>
                <a:latin typeface="Rubik 1"/>
              </a:rPr>
              <a:t>A person's core values are disregarded by the person they are in a relationship with when emotional, mental or physical violence occurs. </a:t>
            </a: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31E33679-BC1D-BA44-06FC-7930A8A557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87800" y="-79288"/>
            <a:ext cx="1351779" cy="135177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195101"/>
            <a:ext cx="12027644"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The Cycle of Relationship Violence</a:t>
            </a:r>
          </a:p>
        </p:txBody>
      </p:sp>
      <p:sp>
        <p:nvSpPr>
          <p:cNvPr id="4" name="AutoShape 4"/>
          <p:cNvSpPr/>
          <p:nvPr/>
        </p:nvSpPr>
        <p:spPr>
          <a:xfrm rot="-40790">
            <a:off x="140406" y="1017762"/>
            <a:ext cx="10696251" cy="0"/>
          </a:xfrm>
          <a:prstGeom prst="line">
            <a:avLst/>
          </a:prstGeom>
          <a:ln w="47625" cap="rnd">
            <a:solidFill>
              <a:srgbClr val="71FFE4"/>
            </a:solidFill>
            <a:prstDash val="solid"/>
            <a:headEnd type="none" w="sm" len="sm"/>
            <a:tailEnd type="none" w="sm" len="sm"/>
          </a:ln>
        </p:spPr>
        <p:txBody>
          <a:bodyPr/>
          <a:lstStyle/>
          <a:p>
            <a:endParaRPr lang="en-US"/>
          </a:p>
        </p:txBody>
      </p:sp>
      <p:grpSp>
        <p:nvGrpSpPr>
          <p:cNvPr id="5" name="Group 5"/>
          <p:cNvGrpSpPr/>
          <p:nvPr/>
        </p:nvGrpSpPr>
        <p:grpSpPr>
          <a:xfrm>
            <a:off x="11049345" y="10888"/>
            <a:ext cx="5949552" cy="10266048"/>
            <a:chOff x="0" y="0"/>
            <a:chExt cx="7932736" cy="13688064"/>
          </a:xfrm>
        </p:grpSpPr>
        <p:sp>
          <p:nvSpPr>
            <p:cNvPr id="6" name="Freeform 6"/>
            <p:cNvSpPr/>
            <p:nvPr/>
          </p:nvSpPr>
          <p:spPr>
            <a:xfrm>
              <a:off x="0" y="0"/>
              <a:ext cx="7932674" cy="13688061"/>
            </a:xfrm>
            <a:custGeom>
              <a:avLst/>
              <a:gdLst/>
              <a:ahLst/>
              <a:cxnLst/>
              <a:rect l="l" t="t" r="r" b="b"/>
              <a:pathLst>
                <a:path w="7932674" h="13688061">
                  <a:moveTo>
                    <a:pt x="0" y="0"/>
                  </a:moveTo>
                  <a:lnTo>
                    <a:pt x="7932674" y="0"/>
                  </a:lnTo>
                  <a:lnTo>
                    <a:pt x="7932674" y="13688061"/>
                  </a:lnTo>
                  <a:lnTo>
                    <a:pt x="0" y="13688061"/>
                  </a:lnTo>
                  <a:close/>
                </a:path>
              </a:pathLst>
            </a:custGeom>
            <a:solidFill>
              <a:srgbClr val="71FFE4"/>
            </a:solidFill>
          </p:spPr>
          <p:txBody>
            <a:bodyPr/>
            <a:lstStyle/>
            <a:p>
              <a:endParaRPr lang="en-US"/>
            </a:p>
          </p:txBody>
        </p:sp>
      </p:grpSp>
      <p:sp>
        <p:nvSpPr>
          <p:cNvPr id="7" name="Freeform 7" descr="A diagram of a movie  Description automatically generated"/>
          <p:cNvSpPr/>
          <p:nvPr/>
        </p:nvSpPr>
        <p:spPr>
          <a:xfrm>
            <a:off x="11602294" y="310206"/>
            <a:ext cx="4874470" cy="9683577"/>
          </a:xfrm>
          <a:custGeom>
            <a:avLst/>
            <a:gdLst/>
            <a:ahLst/>
            <a:cxnLst/>
            <a:rect l="l" t="t" r="r" b="b"/>
            <a:pathLst>
              <a:path w="4874470" h="9683577">
                <a:moveTo>
                  <a:pt x="0" y="0"/>
                </a:moveTo>
                <a:lnTo>
                  <a:pt x="4874471" y="0"/>
                </a:lnTo>
                <a:lnTo>
                  <a:pt x="4874471" y="9683577"/>
                </a:lnTo>
                <a:lnTo>
                  <a:pt x="0" y="9683577"/>
                </a:lnTo>
                <a:lnTo>
                  <a:pt x="0" y="0"/>
                </a:lnTo>
                <a:close/>
              </a:path>
            </a:pathLst>
          </a:custGeom>
          <a:blipFill>
            <a:blip r:embed="rId3"/>
            <a:stretch>
              <a:fillRect t="-2864" b="-2864"/>
            </a:stretch>
          </a:blipFill>
        </p:spPr>
        <p:txBody>
          <a:bodyPr/>
          <a:lstStyle/>
          <a:p>
            <a:endParaRPr lang="en-US"/>
          </a:p>
        </p:txBody>
      </p:sp>
      <p:sp>
        <p:nvSpPr>
          <p:cNvPr id="8" name="TextBox 8"/>
          <p:cNvSpPr txBox="1"/>
          <p:nvPr/>
        </p:nvSpPr>
        <p:spPr>
          <a:xfrm>
            <a:off x="724222" y="2421563"/>
            <a:ext cx="5018254" cy="647700"/>
          </a:xfrm>
          <a:prstGeom prst="rect">
            <a:avLst/>
          </a:prstGeom>
        </p:spPr>
        <p:txBody>
          <a:bodyPr lIns="0" tIns="0" rIns="0" bIns="0" rtlCol="0" anchor="t">
            <a:spAutoFit/>
          </a:bodyPr>
          <a:lstStyle/>
          <a:p>
            <a:pPr marL="760095" lvl="1" indent="-380048" algn="l">
              <a:lnSpc>
                <a:spcPts val="5040"/>
              </a:lnSpc>
              <a:buFont typeface="Arial"/>
              <a:buChar char="•"/>
            </a:pPr>
            <a:r>
              <a:rPr lang="en-US" sz="4200">
                <a:solidFill>
                  <a:srgbClr val="000000"/>
                </a:solidFill>
                <a:latin typeface="Rubik 1"/>
              </a:rPr>
              <a:t>Tension Build Up</a:t>
            </a:r>
          </a:p>
        </p:txBody>
      </p:sp>
      <p:sp>
        <p:nvSpPr>
          <p:cNvPr id="9" name="TextBox 9"/>
          <p:cNvSpPr txBox="1"/>
          <p:nvPr/>
        </p:nvSpPr>
        <p:spPr>
          <a:xfrm>
            <a:off x="2443872" y="4789940"/>
            <a:ext cx="5018254" cy="647700"/>
          </a:xfrm>
          <a:prstGeom prst="rect">
            <a:avLst/>
          </a:prstGeom>
        </p:spPr>
        <p:txBody>
          <a:bodyPr lIns="0" tIns="0" rIns="0" bIns="0" rtlCol="0" anchor="t">
            <a:spAutoFit/>
          </a:bodyPr>
          <a:lstStyle/>
          <a:p>
            <a:pPr marL="760095" lvl="1" indent="-380048" algn="l">
              <a:lnSpc>
                <a:spcPts val="5040"/>
              </a:lnSpc>
              <a:buFont typeface="Arial"/>
              <a:buChar char="•"/>
            </a:pPr>
            <a:r>
              <a:rPr lang="en-US" sz="4200">
                <a:solidFill>
                  <a:srgbClr val="000000"/>
                </a:solidFill>
                <a:latin typeface="Rubik 1"/>
              </a:rPr>
              <a:t>Violent Episodes</a:t>
            </a:r>
          </a:p>
        </p:txBody>
      </p:sp>
      <p:sp>
        <p:nvSpPr>
          <p:cNvPr id="10" name="TextBox 10"/>
          <p:cNvSpPr txBox="1"/>
          <p:nvPr/>
        </p:nvSpPr>
        <p:spPr>
          <a:xfrm>
            <a:off x="4935818" y="7374561"/>
            <a:ext cx="5018254" cy="647700"/>
          </a:xfrm>
          <a:prstGeom prst="rect">
            <a:avLst/>
          </a:prstGeom>
        </p:spPr>
        <p:txBody>
          <a:bodyPr lIns="0" tIns="0" rIns="0" bIns="0" rtlCol="0" anchor="t">
            <a:spAutoFit/>
          </a:bodyPr>
          <a:lstStyle/>
          <a:p>
            <a:pPr marL="760095" lvl="1" indent="-380048" algn="l">
              <a:lnSpc>
                <a:spcPts val="5040"/>
              </a:lnSpc>
              <a:buFont typeface="Arial"/>
              <a:buChar char="•"/>
            </a:pPr>
            <a:r>
              <a:rPr lang="en-US" sz="4200">
                <a:solidFill>
                  <a:srgbClr val="000000"/>
                </a:solidFill>
                <a:latin typeface="Rubik 1"/>
              </a:rPr>
              <a:t>Honeymoon</a:t>
            </a:r>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6631C84F-905C-22AF-74D8-F35616B177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41527" y="10888"/>
            <a:ext cx="1155033" cy="115503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195101"/>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Safety Plan</a:t>
            </a:r>
          </a:p>
        </p:txBody>
      </p:sp>
      <p:sp>
        <p:nvSpPr>
          <p:cNvPr id="4" name="AutoShape 4"/>
          <p:cNvSpPr/>
          <p:nvPr/>
        </p:nvSpPr>
        <p:spPr>
          <a:xfrm rot="-45405">
            <a:off x="140431" y="1028059"/>
            <a:ext cx="8049795" cy="0"/>
          </a:xfrm>
          <a:prstGeom prst="line">
            <a:avLst/>
          </a:prstGeom>
          <a:ln w="47625" cap="rnd">
            <a:solidFill>
              <a:srgbClr val="71FFE4"/>
            </a:solidFill>
            <a:prstDash val="solid"/>
            <a:headEnd type="none" w="sm" len="sm"/>
            <a:tailEnd type="none" w="sm" len="sm"/>
          </a:ln>
        </p:spPr>
        <p:txBody>
          <a:bodyPr/>
          <a:lstStyle/>
          <a:p>
            <a:endParaRPr lang="en-US"/>
          </a:p>
        </p:txBody>
      </p:sp>
      <p:grpSp>
        <p:nvGrpSpPr>
          <p:cNvPr id="5" name="Group 5"/>
          <p:cNvGrpSpPr/>
          <p:nvPr/>
        </p:nvGrpSpPr>
        <p:grpSpPr>
          <a:xfrm>
            <a:off x="175401" y="2605808"/>
            <a:ext cx="5990739" cy="7578456"/>
            <a:chOff x="0" y="0"/>
            <a:chExt cx="7987652" cy="10104608"/>
          </a:xfrm>
        </p:grpSpPr>
        <p:sp>
          <p:nvSpPr>
            <p:cNvPr id="6" name="Freeform 6"/>
            <p:cNvSpPr/>
            <p:nvPr/>
          </p:nvSpPr>
          <p:spPr>
            <a:xfrm>
              <a:off x="0" y="0"/>
              <a:ext cx="7987665" cy="10104628"/>
            </a:xfrm>
            <a:custGeom>
              <a:avLst/>
              <a:gdLst/>
              <a:ahLst/>
              <a:cxnLst/>
              <a:rect l="l" t="t" r="r" b="b"/>
              <a:pathLst>
                <a:path w="7987665" h="10104628">
                  <a:moveTo>
                    <a:pt x="0" y="0"/>
                  </a:moveTo>
                  <a:lnTo>
                    <a:pt x="7987665" y="0"/>
                  </a:lnTo>
                  <a:lnTo>
                    <a:pt x="7987665" y="10104628"/>
                  </a:lnTo>
                  <a:lnTo>
                    <a:pt x="0" y="10104628"/>
                  </a:lnTo>
                  <a:close/>
                </a:path>
              </a:pathLst>
            </a:custGeom>
            <a:solidFill>
              <a:srgbClr val="71FFE4"/>
            </a:solidFill>
          </p:spPr>
          <p:txBody>
            <a:bodyPr/>
            <a:lstStyle/>
            <a:p>
              <a:endParaRPr lang="en-US"/>
            </a:p>
          </p:txBody>
        </p:sp>
      </p:grpSp>
      <p:sp>
        <p:nvSpPr>
          <p:cNvPr id="7" name="Freeform 7" descr="A blackline master plan with text  Description automatically generated"/>
          <p:cNvSpPr/>
          <p:nvPr/>
        </p:nvSpPr>
        <p:spPr>
          <a:xfrm>
            <a:off x="661988" y="3262184"/>
            <a:ext cx="4967673" cy="6419334"/>
          </a:xfrm>
          <a:custGeom>
            <a:avLst/>
            <a:gdLst/>
            <a:ahLst/>
            <a:cxnLst/>
            <a:rect l="l" t="t" r="r" b="b"/>
            <a:pathLst>
              <a:path w="4967673" h="6419334">
                <a:moveTo>
                  <a:pt x="0" y="0"/>
                </a:moveTo>
                <a:lnTo>
                  <a:pt x="4967672" y="0"/>
                </a:lnTo>
                <a:lnTo>
                  <a:pt x="4967672" y="6419334"/>
                </a:lnTo>
                <a:lnTo>
                  <a:pt x="0" y="6419334"/>
                </a:lnTo>
                <a:lnTo>
                  <a:pt x="0" y="0"/>
                </a:lnTo>
                <a:close/>
              </a:path>
            </a:pathLst>
          </a:custGeom>
          <a:blipFill>
            <a:blip r:embed="rId3"/>
            <a:stretch>
              <a:fillRect t="-58" b="-58"/>
            </a:stretch>
          </a:blipFill>
        </p:spPr>
        <p:txBody>
          <a:bodyPr/>
          <a:lstStyle/>
          <a:p>
            <a:endParaRPr lang="en-US"/>
          </a:p>
        </p:txBody>
      </p:sp>
      <p:sp>
        <p:nvSpPr>
          <p:cNvPr id="8" name="TextBox 8"/>
          <p:cNvSpPr txBox="1"/>
          <p:nvPr/>
        </p:nvSpPr>
        <p:spPr>
          <a:xfrm>
            <a:off x="518277" y="1474211"/>
            <a:ext cx="10074226" cy="647700"/>
          </a:xfrm>
          <a:prstGeom prst="rect">
            <a:avLst/>
          </a:prstGeom>
        </p:spPr>
        <p:txBody>
          <a:bodyPr lIns="0" tIns="0" rIns="0" bIns="0" rtlCol="0" anchor="t">
            <a:spAutoFit/>
          </a:bodyPr>
          <a:lstStyle/>
          <a:p>
            <a:pPr algn="l">
              <a:lnSpc>
                <a:spcPts val="5040"/>
              </a:lnSpc>
            </a:pPr>
            <a:r>
              <a:rPr lang="en-US" sz="4200">
                <a:solidFill>
                  <a:srgbClr val="000000"/>
                </a:solidFill>
                <a:latin typeface="Rubik 1"/>
              </a:rPr>
              <a:t>You can make your own safety plan.</a:t>
            </a:r>
          </a:p>
        </p:txBody>
      </p:sp>
      <p:grpSp>
        <p:nvGrpSpPr>
          <p:cNvPr id="9" name="Group 9"/>
          <p:cNvGrpSpPr/>
          <p:nvPr/>
        </p:nvGrpSpPr>
        <p:grpSpPr>
          <a:xfrm>
            <a:off x="6322887" y="2636700"/>
            <a:ext cx="5764198" cy="7568157"/>
            <a:chOff x="0" y="0"/>
            <a:chExt cx="7685598" cy="10090876"/>
          </a:xfrm>
        </p:grpSpPr>
        <p:sp>
          <p:nvSpPr>
            <p:cNvPr id="10" name="Freeform 10"/>
            <p:cNvSpPr/>
            <p:nvPr/>
          </p:nvSpPr>
          <p:spPr>
            <a:xfrm>
              <a:off x="0" y="0"/>
              <a:ext cx="7685659" cy="10090912"/>
            </a:xfrm>
            <a:custGeom>
              <a:avLst/>
              <a:gdLst/>
              <a:ahLst/>
              <a:cxnLst/>
              <a:rect l="l" t="t" r="r" b="b"/>
              <a:pathLst>
                <a:path w="7685659" h="10090912">
                  <a:moveTo>
                    <a:pt x="0" y="0"/>
                  </a:moveTo>
                  <a:lnTo>
                    <a:pt x="7685659" y="0"/>
                  </a:lnTo>
                  <a:lnTo>
                    <a:pt x="7685659" y="10090912"/>
                  </a:lnTo>
                  <a:lnTo>
                    <a:pt x="0" y="10090912"/>
                  </a:lnTo>
                  <a:close/>
                </a:path>
              </a:pathLst>
            </a:custGeom>
            <a:solidFill>
              <a:srgbClr val="71FFE4"/>
            </a:solidFill>
          </p:spPr>
          <p:txBody>
            <a:bodyPr/>
            <a:lstStyle/>
            <a:p>
              <a:endParaRPr lang="en-US"/>
            </a:p>
          </p:txBody>
        </p:sp>
      </p:grpSp>
      <p:sp>
        <p:nvSpPr>
          <p:cNvPr id="11" name="Freeform 11" descr="A blackline master 6 safety plan  Description automatically generated"/>
          <p:cNvSpPr/>
          <p:nvPr/>
        </p:nvSpPr>
        <p:spPr>
          <a:xfrm>
            <a:off x="6685053" y="3261411"/>
            <a:ext cx="5031550" cy="6419334"/>
          </a:xfrm>
          <a:custGeom>
            <a:avLst/>
            <a:gdLst/>
            <a:ahLst/>
            <a:cxnLst/>
            <a:rect l="l" t="t" r="r" b="b"/>
            <a:pathLst>
              <a:path w="5031550" h="6419334">
                <a:moveTo>
                  <a:pt x="0" y="0"/>
                </a:moveTo>
                <a:lnTo>
                  <a:pt x="5031551" y="0"/>
                </a:lnTo>
                <a:lnTo>
                  <a:pt x="5031551" y="6419334"/>
                </a:lnTo>
                <a:lnTo>
                  <a:pt x="0" y="6419334"/>
                </a:lnTo>
                <a:lnTo>
                  <a:pt x="0" y="0"/>
                </a:lnTo>
                <a:close/>
              </a:path>
            </a:pathLst>
          </a:custGeom>
          <a:blipFill>
            <a:blip r:embed="rId4"/>
            <a:stretch>
              <a:fillRect l="-831" r="-831"/>
            </a:stretch>
          </a:blipFill>
        </p:spPr>
        <p:txBody>
          <a:bodyPr/>
          <a:lstStyle/>
          <a:p>
            <a:endParaRPr lang="en-US"/>
          </a:p>
        </p:txBody>
      </p:sp>
      <p:grpSp>
        <p:nvGrpSpPr>
          <p:cNvPr id="12" name="Group 12"/>
          <p:cNvGrpSpPr/>
          <p:nvPr/>
        </p:nvGrpSpPr>
        <p:grpSpPr>
          <a:xfrm>
            <a:off x="12161454" y="2626401"/>
            <a:ext cx="5990739" cy="7578456"/>
            <a:chOff x="0" y="0"/>
            <a:chExt cx="7987652" cy="10104608"/>
          </a:xfrm>
        </p:grpSpPr>
        <p:sp>
          <p:nvSpPr>
            <p:cNvPr id="13" name="Freeform 13"/>
            <p:cNvSpPr/>
            <p:nvPr/>
          </p:nvSpPr>
          <p:spPr>
            <a:xfrm>
              <a:off x="0" y="0"/>
              <a:ext cx="7987665" cy="10104628"/>
            </a:xfrm>
            <a:custGeom>
              <a:avLst/>
              <a:gdLst/>
              <a:ahLst/>
              <a:cxnLst/>
              <a:rect l="l" t="t" r="r" b="b"/>
              <a:pathLst>
                <a:path w="7987665" h="10104628">
                  <a:moveTo>
                    <a:pt x="0" y="0"/>
                  </a:moveTo>
                  <a:lnTo>
                    <a:pt x="7987665" y="0"/>
                  </a:lnTo>
                  <a:lnTo>
                    <a:pt x="7987665" y="10104628"/>
                  </a:lnTo>
                  <a:lnTo>
                    <a:pt x="0" y="10104628"/>
                  </a:lnTo>
                  <a:close/>
                </a:path>
              </a:pathLst>
            </a:custGeom>
            <a:solidFill>
              <a:srgbClr val="71FFE4"/>
            </a:solidFill>
          </p:spPr>
          <p:txBody>
            <a:bodyPr/>
            <a:lstStyle/>
            <a:p>
              <a:endParaRPr lang="en-US"/>
            </a:p>
          </p:txBody>
        </p:sp>
      </p:grpSp>
      <p:sp>
        <p:nvSpPr>
          <p:cNvPr id="14" name="Freeform 14" descr="A white paper with black text  Description automatically generated"/>
          <p:cNvSpPr/>
          <p:nvPr/>
        </p:nvSpPr>
        <p:spPr>
          <a:xfrm>
            <a:off x="12575919" y="3275828"/>
            <a:ext cx="5285300" cy="6398742"/>
          </a:xfrm>
          <a:custGeom>
            <a:avLst/>
            <a:gdLst/>
            <a:ahLst/>
            <a:cxnLst/>
            <a:rect l="l" t="t" r="r" b="b"/>
            <a:pathLst>
              <a:path w="5285300" h="6398742">
                <a:moveTo>
                  <a:pt x="0" y="0"/>
                </a:moveTo>
                <a:lnTo>
                  <a:pt x="5285299" y="0"/>
                </a:lnTo>
                <a:lnTo>
                  <a:pt x="5285299" y="6398742"/>
                </a:lnTo>
                <a:lnTo>
                  <a:pt x="0" y="6398742"/>
                </a:lnTo>
                <a:lnTo>
                  <a:pt x="0" y="0"/>
                </a:lnTo>
                <a:close/>
              </a:path>
            </a:pathLst>
          </a:custGeom>
          <a:blipFill>
            <a:blip r:embed="rId5"/>
            <a:stretch>
              <a:fillRect l="-3148" r="-3148"/>
            </a:stretch>
          </a:blipFill>
        </p:spPr>
        <p:txBody>
          <a:bodyPr/>
          <a:lstStyle/>
          <a:p>
            <a:endParaRPr lang="en-US"/>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E14FC054-EEB5-5E62-068D-A379067E42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779325" y="0"/>
            <a:ext cx="1367893" cy="136789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30348" y="726039"/>
            <a:ext cx="5647899" cy="802887"/>
          </a:xfrm>
          <a:custGeom>
            <a:avLst/>
            <a:gdLst/>
            <a:ahLst/>
            <a:cxnLst/>
            <a:rect l="l" t="t" r="r" b="b"/>
            <a:pathLst>
              <a:path w="5647899" h="802887">
                <a:moveTo>
                  <a:pt x="0" y="0"/>
                </a:moveTo>
                <a:lnTo>
                  <a:pt x="5647899" y="0"/>
                </a:lnTo>
                <a:lnTo>
                  <a:pt x="5647899" y="802887"/>
                </a:lnTo>
                <a:lnTo>
                  <a:pt x="0" y="802887"/>
                </a:lnTo>
                <a:lnTo>
                  <a:pt x="0" y="0"/>
                </a:lnTo>
                <a:close/>
              </a:path>
            </a:pathLst>
          </a:custGeom>
          <a:blipFill>
            <a:blip r:embed="rId2"/>
            <a:stretch>
              <a:fillRect/>
            </a:stretch>
          </a:blipFill>
        </p:spPr>
        <p:txBody>
          <a:bodyPr/>
          <a:lstStyle/>
          <a:p>
            <a:endParaRPr lang="en-US"/>
          </a:p>
        </p:txBody>
      </p:sp>
      <p:sp>
        <p:nvSpPr>
          <p:cNvPr id="4" name="Freeform 4" descr="A black text on a white background  Description automatically generated"/>
          <p:cNvSpPr/>
          <p:nvPr/>
        </p:nvSpPr>
        <p:spPr>
          <a:xfrm>
            <a:off x="5375382" y="7783046"/>
            <a:ext cx="7537623" cy="2256987"/>
          </a:xfrm>
          <a:custGeom>
            <a:avLst/>
            <a:gdLst/>
            <a:ahLst/>
            <a:cxnLst/>
            <a:rect l="l" t="t" r="r" b="b"/>
            <a:pathLst>
              <a:path w="7537623" h="2256987">
                <a:moveTo>
                  <a:pt x="0" y="0"/>
                </a:moveTo>
                <a:lnTo>
                  <a:pt x="7537623" y="0"/>
                </a:lnTo>
                <a:lnTo>
                  <a:pt x="7537623" y="2256986"/>
                </a:lnTo>
                <a:lnTo>
                  <a:pt x="0" y="2256986"/>
                </a:lnTo>
                <a:lnTo>
                  <a:pt x="0" y="0"/>
                </a:lnTo>
                <a:close/>
              </a:path>
            </a:pathLst>
          </a:custGeom>
          <a:blipFill>
            <a:blip r:embed="rId3"/>
            <a:stretch>
              <a:fillRect t="-1746" b="-1746"/>
            </a:stretch>
          </a:blipFill>
        </p:spPr>
        <p:txBody>
          <a:bodyPr/>
          <a:lstStyle/>
          <a:p>
            <a:endParaRPr lang="en-US"/>
          </a:p>
        </p:txBody>
      </p:sp>
      <p:sp>
        <p:nvSpPr>
          <p:cNvPr id="5" name="Freeform 5" descr="A yellow and brown hands holding up black letters  Description automatically generated"/>
          <p:cNvSpPr/>
          <p:nvPr/>
        </p:nvSpPr>
        <p:spPr>
          <a:xfrm>
            <a:off x="5994708" y="1961892"/>
            <a:ext cx="6117740" cy="6172200"/>
          </a:xfrm>
          <a:custGeom>
            <a:avLst/>
            <a:gdLst/>
            <a:ahLst/>
            <a:cxnLst/>
            <a:rect l="l" t="t" r="r" b="b"/>
            <a:pathLst>
              <a:path w="6117740" h="6172200">
                <a:moveTo>
                  <a:pt x="0" y="0"/>
                </a:moveTo>
                <a:lnTo>
                  <a:pt x="6117740" y="0"/>
                </a:lnTo>
                <a:lnTo>
                  <a:pt x="6117740" y="6172200"/>
                </a:lnTo>
                <a:lnTo>
                  <a:pt x="0" y="6172200"/>
                </a:lnTo>
                <a:lnTo>
                  <a:pt x="0" y="0"/>
                </a:lnTo>
                <a:close/>
              </a:path>
            </a:pathLst>
          </a:custGeom>
          <a:blipFill>
            <a:blip r:embed="rId4"/>
            <a:stretch>
              <a:fillRect/>
            </a:stretch>
          </a:blipFill>
        </p:spPr>
        <p:txBody>
          <a:bodyPr/>
          <a:lstStyle/>
          <a:p>
            <a:endParaRPr lang="en-US"/>
          </a:p>
        </p:txBody>
      </p:sp>
      <p:sp>
        <p:nvSpPr>
          <p:cNvPr id="6" name="AutoShape 6"/>
          <p:cNvSpPr/>
          <p:nvPr/>
        </p:nvSpPr>
        <p:spPr>
          <a:xfrm rot="-40790">
            <a:off x="3548811" y="2016600"/>
            <a:ext cx="10696251" cy="0"/>
          </a:xfrm>
          <a:prstGeom prst="line">
            <a:avLst/>
          </a:prstGeom>
          <a:ln w="47625" cap="rnd">
            <a:solidFill>
              <a:srgbClr val="71FFE4"/>
            </a:solidFill>
            <a:prstDash val="solid"/>
            <a:headEnd type="none" w="sm" len="sm"/>
            <a:tailEnd type="none" w="sm" len="sm"/>
          </a:ln>
        </p:spPr>
        <p:txBody>
          <a:bodyPr/>
          <a:lstStyle/>
          <a:p>
            <a:endParaRPr lang="en-US"/>
          </a:p>
        </p:txBody>
      </p:sp>
      <p:pic>
        <p:nvPicPr>
          <p:cNvPr id="8" name="Picture 7" descr="A black background with a black square&#10;&#10;Description automatically generated with medium confidence">
            <a:extLst>
              <a:ext uri="{FF2B5EF4-FFF2-40B4-BE49-F238E27FC236}">
                <a16:creationId xmlns:a16="http://schemas.microsoft.com/office/drawing/2014/main" id="{C668DE40-25F3-A71B-2859-C397401048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35400" y="0"/>
            <a:ext cx="1316090" cy="131609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red heart with white background  Description automatically generated"/>
          <p:cNvSpPr/>
          <p:nvPr/>
        </p:nvSpPr>
        <p:spPr>
          <a:xfrm>
            <a:off x="3406713" y="-74912"/>
            <a:ext cx="11479080" cy="10095468"/>
          </a:xfrm>
          <a:custGeom>
            <a:avLst/>
            <a:gdLst/>
            <a:ahLst/>
            <a:cxnLst/>
            <a:rect l="l" t="t" r="r" b="b"/>
            <a:pathLst>
              <a:path w="11479080" h="10095468">
                <a:moveTo>
                  <a:pt x="0" y="0"/>
                </a:moveTo>
                <a:lnTo>
                  <a:pt x="11479080" y="0"/>
                </a:lnTo>
                <a:lnTo>
                  <a:pt x="11479080" y="10095468"/>
                </a:lnTo>
                <a:lnTo>
                  <a:pt x="0" y="10095468"/>
                </a:lnTo>
                <a:lnTo>
                  <a:pt x="0" y="0"/>
                </a:lnTo>
                <a:close/>
              </a:path>
            </a:pathLst>
          </a:custGeom>
          <a:blipFill>
            <a:blip r:embed="rId3"/>
            <a:stretch>
              <a:fillRect t="-57" b="-57"/>
            </a:stretch>
          </a:blipFill>
        </p:spPr>
        <p:txBody>
          <a:bodyPr/>
          <a:lstStyle/>
          <a:p>
            <a:endParaRPr lang="en-US"/>
          </a:p>
        </p:txBody>
      </p:sp>
      <p:sp>
        <p:nvSpPr>
          <p:cNvPr id="3" name="TextBox 3"/>
          <p:cNvSpPr txBox="1"/>
          <p:nvPr/>
        </p:nvSpPr>
        <p:spPr>
          <a:xfrm>
            <a:off x="91440" y="195101"/>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Review - Relationships</a:t>
            </a:r>
          </a:p>
        </p:txBody>
      </p:sp>
      <p:sp>
        <p:nvSpPr>
          <p:cNvPr id="5" name="AutoShape 5"/>
          <p:cNvSpPr/>
          <p:nvPr/>
        </p:nvSpPr>
        <p:spPr>
          <a:xfrm rot="-81083">
            <a:off x="229233" y="1008098"/>
            <a:ext cx="4549036" cy="107314"/>
          </a:xfrm>
          <a:prstGeom prst="line">
            <a:avLst/>
          </a:prstGeom>
          <a:ln w="47625" cap="rnd">
            <a:solidFill>
              <a:srgbClr val="71FFE4"/>
            </a:solidFill>
            <a:prstDash val="solid"/>
            <a:headEnd type="none" w="sm" len="sm"/>
            <a:tailEnd type="none" w="sm" len="sm"/>
          </a:ln>
        </p:spPr>
        <p:txBody>
          <a:bodyPr/>
          <a:lstStyle/>
          <a:p>
            <a:endParaRPr lang="en-US"/>
          </a:p>
        </p:txBody>
      </p:sp>
      <p:grpSp>
        <p:nvGrpSpPr>
          <p:cNvPr id="6" name="Group 6"/>
          <p:cNvGrpSpPr/>
          <p:nvPr/>
        </p:nvGrpSpPr>
        <p:grpSpPr>
          <a:xfrm>
            <a:off x="0" y="9082806"/>
            <a:ext cx="18299133" cy="1204194"/>
            <a:chOff x="0" y="0"/>
            <a:chExt cx="24398844" cy="1605592"/>
          </a:xfrm>
        </p:grpSpPr>
        <p:sp>
          <p:nvSpPr>
            <p:cNvPr id="7" name="Freeform 7"/>
            <p:cNvSpPr/>
            <p:nvPr/>
          </p:nvSpPr>
          <p:spPr>
            <a:xfrm>
              <a:off x="0" y="0"/>
              <a:ext cx="24398847" cy="1605610"/>
            </a:xfrm>
            <a:custGeom>
              <a:avLst/>
              <a:gdLst/>
              <a:ahLst/>
              <a:cxnLst/>
              <a:rect l="l" t="t" r="r" b="b"/>
              <a:pathLst>
                <a:path w="24398847" h="1605610">
                  <a:moveTo>
                    <a:pt x="0" y="0"/>
                  </a:moveTo>
                  <a:lnTo>
                    <a:pt x="24398847" y="0"/>
                  </a:lnTo>
                  <a:lnTo>
                    <a:pt x="24398847" y="1605610"/>
                  </a:lnTo>
                  <a:lnTo>
                    <a:pt x="0" y="1605610"/>
                  </a:lnTo>
                  <a:close/>
                </a:path>
              </a:pathLst>
            </a:custGeom>
            <a:solidFill>
              <a:srgbClr val="71FFE4"/>
            </a:solidFill>
          </p:spPr>
          <p:txBody>
            <a:bodyPr/>
            <a:lstStyle/>
            <a:p>
              <a:endParaRPr lang="en-US"/>
            </a:p>
          </p:txBody>
        </p:sp>
      </p:grpSp>
      <p:sp>
        <p:nvSpPr>
          <p:cNvPr id="8" name="TextBox 8"/>
          <p:cNvSpPr txBox="1"/>
          <p:nvPr/>
        </p:nvSpPr>
        <p:spPr>
          <a:xfrm>
            <a:off x="8261846" y="2308291"/>
            <a:ext cx="2397010" cy="647700"/>
          </a:xfrm>
          <a:prstGeom prst="rect">
            <a:avLst/>
          </a:prstGeom>
        </p:spPr>
        <p:txBody>
          <a:bodyPr lIns="0" tIns="0" rIns="0" bIns="0" rtlCol="0" anchor="t">
            <a:spAutoFit/>
          </a:bodyPr>
          <a:lstStyle/>
          <a:p>
            <a:pPr algn="l">
              <a:lnSpc>
                <a:spcPts val="5040"/>
              </a:lnSpc>
            </a:pPr>
            <a:r>
              <a:rPr lang="en-US" sz="4200">
                <a:solidFill>
                  <a:srgbClr val="000000"/>
                </a:solidFill>
                <a:latin typeface="Rubik 1 Bold"/>
              </a:rPr>
              <a:t>Healthy </a:t>
            </a: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E476D645-C870-0E07-EFB9-AE05F0B562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11600" y="0"/>
            <a:ext cx="1257300" cy="12573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195101"/>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Boundaries</a:t>
            </a:r>
          </a:p>
        </p:txBody>
      </p:sp>
      <p:sp>
        <p:nvSpPr>
          <p:cNvPr id="4" name="AutoShape 4"/>
          <p:cNvSpPr/>
          <p:nvPr/>
        </p:nvSpPr>
        <p:spPr>
          <a:xfrm rot="-45405">
            <a:off x="140431" y="1028059"/>
            <a:ext cx="8049795" cy="0"/>
          </a:xfrm>
          <a:prstGeom prst="line">
            <a:avLst/>
          </a:prstGeom>
          <a:ln w="47625" cap="rnd">
            <a:solidFill>
              <a:srgbClr val="71FFE4"/>
            </a:solidFill>
            <a:prstDash val="solid"/>
            <a:headEnd type="none" w="sm" len="sm"/>
            <a:tailEnd type="none" w="sm" len="sm"/>
          </a:ln>
        </p:spPr>
        <p:txBody>
          <a:bodyPr/>
          <a:lstStyle/>
          <a:p>
            <a:endParaRPr lang="en-US"/>
          </a:p>
        </p:txBody>
      </p:sp>
      <p:sp>
        <p:nvSpPr>
          <p:cNvPr id="5" name="TextBox 5"/>
          <p:cNvSpPr txBox="1"/>
          <p:nvPr/>
        </p:nvSpPr>
        <p:spPr>
          <a:xfrm>
            <a:off x="610953" y="1371237"/>
            <a:ext cx="15552390" cy="1190625"/>
          </a:xfrm>
          <a:prstGeom prst="rect">
            <a:avLst/>
          </a:prstGeom>
        </p:spPr>
        <p:txBody>
          <a:bodyPr lIns="0" tIns="0" rIns="0" bIns="0" rtlCol="0" anchor="t">
            <a:spAutoFit/>
          </a:bodyPr>
          <a:lstStyle/>
          <a:p>
            <a:pPr marL="705802" lvl="1" indent="-352901" algn="l">
              <a:lnSpc>
                <a:spcPts val="4680"/>
              </a:lnSpc>
              <a:buFont typeface="Arial"/>
              <a:buChar char="•"/>
            </a:pPr>
            <a:r>
              <a:rPr lang="en-US" sz="3900">
                <a:solidFill>
                  <a:srgbClr val="000000"/>
                </a:solidFill>
                <a:latin typeface="Rubik 1"/>
              </a:rPr>
              <a:t>A divide that exists between two people</a:t>
            </a:r>
          </a:p>
          <a:p>
            <a:pPr marL="705802" lvl="1" indent="-352901" algn="l">
              <a:lnSpc>
                <a:spcPts val="4680"/>
              </a:lnSpc>
              <a:buFont typeface="Arial"/>
              <a:buChar char="•"/>
            </a:pPr>
            <a:r>
              <a:rPr lang="en-US" sz="3900">
                <a:solidFill>
                  <a:srgbClr val="000000"/>
                </a:solidFill>
                <a:latin typeface="Rubik 1"/>
              </a:rPr>
              <a:t>A set of standards for interactions and relationships</a:t>
            </a:r>
          </a:p>
        </p:txBody>
      </p:sp>
      <p:grpSp>
        <p:nvGrpSpPr>
          <p:cNvPr id="6" name="Group 6"/>
          <p:cNvGrpSpPr/>
          <p:nvPr/>
        </p:nvGrpSpPr>
        <p:grpSpPr>
          <a:xfrm>
            <a:off x="0" y="8588536"/>
            <a:ext cx="18299133" cy="1698464"/>
            <a:chOff x="0" y="0"/>
            <a:chExt cx="24398844" cy="2264618"/>
          </a:xfrm>
        </p:grpSpPr>
        <p:sp>
          <p:nvSpPr>
            <p:cNvPr id="7" name="Freeform 7"/>
            <p:cNvSpPr/>
            <p:nvPr/>
          </p:nvSpPr>
          <p:spPr>
            <a:xfrm>
              <a:off x="0" y="0"/>
              <a:ext cx="24398835" cy="2264613"/>
            </a:xfrm>
            <a:custGeom>
              <a:avLst/>
              <a:gdLst/>
              <a:ahLst/>
              <a:cxnLst/>
              <a:rect l="l" t="t" r="r" b="b"/>
              <a:pathLst>
                <a:path w="24398835" h="2264613">
                  <a:moveTo>
                    <a:pt x="0" y="0"/>
                  </a:moveTo>
                  <a:lnTo>
                    <a:pt x="24398835" y="0"/>
                  </a:lnTo>
                  <a:lnTo>
                    <a:pt x="24398835" y="2264613"/>
                  </a:lnTo>
                  <a:lnTo>
                    <a:pt x="0" y="2264613"/>
                  </a:lnTo>
                  <a:close/>
                </a:path>
              </a:pathLst>
            </a:custGeom>
            <a:solidFill>
              <a:srgbClr val="71FFE4"/>
            </a:solidFill>
          </p:spPr>
          <p:txBody>
            <a:bodyPr/>
            <a:lstStyle/>
            <a:p>
              <a:endParaRPr lang="en-US"/>
            </a:p>
          </p:txBody>
        </p:sp>
      </p:grpSp>
      <p:grpSp>
        <p:nvGrpSpPr>
          <p:cNvPr id="8" name="Group 8"/>
          <p:cNvGrpSpPr/>
          <p:nvPr/>
        </p:nvGrpSpPr>
        <p:grpSpPr>
          <a:xfrm>
            <a:off x="1189422" y="3076070"/>
            <a:ext cx="5644150" cy="5274270"/>
            <a:chOff x="0" y="0"/>
            <a:chExt cx="7525534" cy="7032360"/>
          </a:xfrm>
        </p:grpSpPr>
        <p:sp>
          <p:nvSpPr>
            <p:cNvPr id="9" name="Freeform 9"/>
            <p:cNvSpPr/>
            <p:nvPr/>
          </p:nvSpPr>
          <p:spPr>
            <a:xfrm>
              <a:off x="0" y="0"/>
              <a:ext cx="7525512" cy="7032371"/>
            </a:xfrm>
            <a:custGeom>
              <a:avLst/>
              <a:gdLst/>
              <a:ahLst/>
              <a:cxnLst/>
              <a:rect l="l" t="t" r="r" b="b"/>
              <a:pathLst>
                <a:path w="7525512" h="7032371">
                  <a:moveTo>
                    <a:pt x="0" y="3516122"/>
                  </a:moveTo>
                  <a:cubicBezTo>
                    <a:pt x="0" y="1574292"/>
                    <a:pt x="1684655" y="0"/>
                    <a:pt x="3762756" y="0"/>
                  </a:cubicBezTo>
                  <a:cubicBezTo>
                    <a:pt x="5840857" y="0"/>
                    <a:pt x="7525512" y="1574292"/>
                    <a:pt x="7525512" y="3516122"/>
                  </a:cubicBezTo>
                  <a:cubicBezTo>
                    <a:pt x="7525512" y="5457952"/>
                    <a:pt x="5840857" y="7032371"/>
                    <a:pt x="3762756" y="7032371"/>
                  </a:cubicBezTo>
                  <a:cubicBezTo>
                    <a:pt x="1684655" y="7032371"/>
                    <a:pt x="0" y="5458079"/>
                    <a:pt x="0" y="3516122"/>
                  </a:cubicBezTo>
                  <a:close/>
                </a:path>
              </a:pathLst>
            </a:custGeom>
            <a:solidFill>
              <a:srgbClr val="71FFE4"/>
            </a:solidFill>
          </p:spPr>
          <p:txBody>
            <a:bodyPr/>
            <a:lstStyle/>
            <a:p>
              <a:endParaRPr lang="en-US"/>
            </a:p>
          </p:txBody>
        </p:sp>
      </p:grpSp>
      <p:grpSp>
        <p:nvGrpSpPr>
          <p:cNvPr id="10" name="Group 10"/>
          <p:cNvGrpSpPr/>
          <p:nvPr/>
        </p:nvGrpSpPr>
        <p:grpSpPr>
          <a:xfrm>
            <a:off x="6055009" y="3002072"/>
            <a:ext cx="5748465" cy="5340080"/>
            <a:chOff x="0" y="0"/>
            <a:chExt cx="7664620" cy="7120106"/>
          </a:xfrm>
        </p:grpSpPr>
        <p:sp>
          <p:nvSpPr>
            <p:cNvPr id="11" name="Freeform 11"/>
            <p:cNvSpPr/>
            <p:nvPr/>
          </p:nvSpPr>
          <p:spPr>
            <a:xfrm>
              <a:off x="0" y="0"/>
              <a:ext cx="7664577" cy="7120128"/>
            </a:xfrm>
            <a:custGeom>
              <a:avLst/>
              <a:gdLst/>
              <a:ahLst/>
              <a:cxnLst/>
              <a:rect l="l" t="t" r="r" b="b"/>
              <a:pathLst>
                <a:path w="7664577" h="7120128">
                  <a:moveTo>
                    <a:pt x="0" y="3560064"/>
                  </a:moveTo>
                  <a:cubicBezTo>
                    <a:pt x="0" y="1593850"/>
                    <a:pt x="1715770" y="0"/>
                    <a:pt x="3832352" y="0"/>
                  </a:cubicBezTo>
                  <a:cubicBezTo>
                    <a:pt x="5948934" y="0"/>
                    <a:pt x="7664577" y="1593850"/>
                    <a:pt x="7664577" y="3560064"/>
                  </a:cubicBezTo>
                  <a:cubicBezTo>
                    <a:pt x="7664577" y="5526278"/>
                    <a:pt x="5948807" y="7120128"/>
                    <a:pt x="3832352" y="7120128"/>
                  </a:cubicBezTo>
                  <a:cubicBezTo>
                    <a:pt x="1715897" y="7120128"/>
                    <a:pt x="0" y="5526278"/>
                    <a:pt x="0" y="3560064"/>
                  </a:cubicBezTo>
                  <a:close/>
                </a:path>
              </a:pathLst>
            </a:custGeom>
            <a:solidFill>
              <a:srgbClr val="90FCE9">
                <a:alpha val="83922"/>
              </a:srgbClr>
            </a:solidFill>
          </p:spPr>
          <p:txBody>
            <a:bodyPr/>
            <a:lstStyle/>
            <a:p>
              <a:endParaRPr lang="en-US"/>
            </a:p>
          </p:txBody>
        </p:sp>
      </p:grpSp>
      <p:grpSp>
        <p:nvGrpSpPr>
          <p:cNvPr id="12" name="Group 12"/>
          <p:cNvGrpSpPr/>
          <p:nvPr/>
        </p:nvGrpSpPr>
        <p:grpSpPr>
          <a:xfrm>
            <a:off x="10854072" y="2994677"/>
            <a:ext cx="5820546" cy="5360679"/>
            <a:chOff x="0" y="0"/>
            <a:chExt cx="7760728" cy="7147572"/>
          </a:xfrm>
        </p:grpSpPr>
        <p:sp>
          <p:nvSpPr>
            <p:cNvPr id="13" name="Freeform 13"/>
            <p:cNvSpPr/>
            <p:nvPr/>
          </p:nvSpPr>
          <p:spPr>
            <a:xfrm>
              <a:off x="0" y="0"/>
              <a:ext cx="7760716" cy="7147560"/>
            </a:xfrm>
            <a:custGeom>
              <a:avLst/>
              <a:gdLst/>
              <a:ahLst/>
              <a:cxnLst/>
              <a:rect l="l" t="t" r="r" b="b"/>
              <a:pathLst>
                <a:path w="7760716" h="7147560">
                  <a:moveTo>
                    <a:pt x="0" y="3573780"/>
                  </a:moveTo>
                  <a:cubicBezTo>
                    <a:pt x="0" y="1600073"/>
                    <a:pt x="1737360" y="0"/>
                    <a:pt x="3880358" y="0"/>
                  </a:cubicBezTo>
                  <a:cubicBezTo>
                    <a:pt x="6023356" y="0"/>
                    <a:pt x="7760716" y="1600073"/>
                    <a:pt x="7760716" y="3573780"/>
                  </a:cubicBezTo>
                  <a:cubicBezTo>
                    <a:pt x="7760716" y="5547487"/>
                    <a:pt x="6023483" y="7147560"/>
                    <a:pt x="3880358" y="7147560"/>
                  </a:cubicBezTo>
                  <a:cubicBezTo>
                    <a:pt x="1737233" y="7147560"/>
                    <a:pt x="0" y="5547487"/>
                    <a:pt x="0" y="3573780"/>
                  </a:cubicBezTo>
                  <a:close/>
                </a:path>
              </a:pathLst>
            </a:custGeom>
            <a:solidFill>
              <a:srgbClr val="CCFFF6"/>
            </a:solidFill>
          </p:spPr>
          <p:txBody>
            <a:bodyPr/>
            <a:lstStyle/>
            <a:p>
              <a:endParaRPr lang="en-US"/>
            </a:p>
          </p:txBody>
        </p:sp>
      </p:grpSp>
      <p:sp>
        <p:nvSpPr>
          <p:cNvPr id="14" name="TextBox 14"/>
          <p:cNvSpPr txBox="1"/>
          <p:nvPr/>
        </p:nvSpPr>
        <p:spPr>
          <a:xfrm>
            <a:off x="2952513" y="3897193"/>
            <a:ext cx="2197621" cy="552450"/>
          </a:xfrm>
          <a:prstGeom prst="rect">
            <a:avLst/>
          </a:prstGeom>
        </p:spPr>
        <p:txBody>
          <a:bodyPr lIns="0" tIns="0" rIns="0" bIns="0" rtlCol="0" anchor="t">
            <a:spAutoFit/>
          </a:bodyPr>
          <a:lstStyle/>
          <a:p>
            <a:pPr algn="l">
              <a:lnSpc>
                <a:spcPts val="4320"/>
              </a:lnSpc>
            </a:pPr>
            <a:r>
              <a:rPr lang="en-US" sz="3600">
                <a:solidFill>
                  <a:srgbClr val="000000"/>
                </a:solidFill>
                <a:latin typeface="Rubik 1 Bold"/>
              </a:rPr>
              <a:t> Material</a:t>
            </a:r>
          </a:p>
        </p:txBody>
      </p:sp>
      <p:sp>
        <p:nvSpPr>
          <p:cNvPr id="15" name="TextBox 15"/>
          <p:cNvSpPr txBox="1"/>
          <p:nvPr/>
        </p:nvSpPr>
        <p:spPr>
          <a:xfrm>
            <a:off x="6793406" y="3835410"/>
            <a:ext cx="4268514" cy="552450"/>
          </a:xfrm>
          <a:prstGeom prst="rect">
            <a:avLst/>
          </a:prstGeom>
        </p:spPr>
        <p:txBody>
          <a:bodyPr lIns="0" tIns="0" rIns="0" bIns="0" rtlCol="0" anchor="t">
            <a:spAutoFit/>
          </a:bodyPr>
          <a:lstStyle/>
          <a:p>
            <a:pPr algn="l">
              <a:lnSpc>
                <a:spcPts val="4320"/>
              </a:lnSpc>
            </a:pPr>
            <a:r>
              <a:rPr lang="en-US" sz="3600">
                <a:solidFill>
                  <a:srgbClr val="000000"/>
                </a:solidFill>
                <a:latin typeface="Rubik 1 Bold"/>
              </a:rPr>
              <a:t> Time or Relational</a:t>
            </a:r>
          </a:p>
        </p:txBody>
      </p:sp>
      <p:sp>
        <p:nvSpPr>
          <p:cNvPr id="16" name="TextBox 16"/>
          <p:cNvSpPr txBox="1"/>
          <p:nvPr/>
        </p:nvSpPr>
        <p:spPr>
          <a:xfrm>
            <a:off x="12704053" y="3835410"/>
            <a:ext cx="2445893" cy="552450"/>
          </a:xfrm>
          <a:prstGeom prst="rect">
            <a:avLst/>
          </a:prstGeom>
        </p:spPr>
        <p:txBody>
          <a:bodyPr lIns="0" tIns="0" rIns="0" bIns="0" rtlCol="0" anchor="t">
            <a:spAutoFit/>
          </a:bodyPr>
          <a:lstStyle/>
          <a:p>
            <a:pPr algn="l">
              <a:lnSpc>
                <a:spcPts val="4320"/>
              </a:lnSpc>
            </a:pPr>
            <a:r>
              <a:rPr lang="en-US" sz="3600">
                <a:solidFill>
                  <a:srgbClr val="000000"/>
                </a:solidFill>
                <a:latin typeface="Rubik 1 Bold"/>
              </a:rPr>
              <a:t> Physical</a:t>
            </a:r>
          </a:p>
        </p:txBody>
      </p:sp>
      <p:sp>
        <p:nvSpPr>
          <p:cNvPr id="17" name="TextBox 17"/>
          <p:cNvSpPr txBox="1"/>
          <p:nvPr/>
        </p:nvSpPr>
        <p:spPr>
          <a:xfrm>
            <a:off x="7703254" y="5207885"/>
            <a:ext cx="2281137" cy="1647825"/>
          </a:xfrm>
          <a:prstGeom prst="rect">
            <a:avLst/>
          </a:prstGeom>
        </p:spPr>
        <p:txBody>
          <a:bodyPr lIns="0" tIns="0" rIns="0" bIns="0" rtlCol="0" anchor="t">
            <a:spAutoFit/>
          </a:bodyPr>
          <a:lstStyle/>
          <a:p>
            <a:pPr algn="l">
              <a:lnSpc>
                <a:spcPts val="3240"/>
              </a:lnSpc>
            </a:pPr>
            <a:r>
              <a:rPr lang="en-US" sz="2700">
                <a:solidFill>
                  <a:srgbClr val="000000"/>
                </a:solidFill>
                <a:latin typeface="Rubik 1"/>
              </a:rPr>
              <a:t>when you are available and for whom you are available </a:t>
            </a:r>
          </a:p>
        </p:txBody>
      </p:sp>
      <p:sp>
        <p:nvSpPr>
          <p:cNvPr id="18" name="TextBox 18"/>
          <p:cNvSpPr txBox="1"/>
          <p:nvPr/>
        </p:nvSpPr>
        <p:spPr>
          <a:xfrm>
            <a:off x="3086378" y="5235841"/>
            <a:ext cx="2281137" cy="1238250"/>
          </a:xfrm>
          <a:prstGeom prst="rect">
            <a:avLst/>
          </a:prstGeom>
        </p:spPr>
        <p:txBody>
          <a:bodyPr lIns="0" tIns="0" rIns="0" bIns="0" rtlCol="0" anchor="t">
            <a:spAutoFit/>
          </a:bodyPr>
          <a:lstStyle/>
          <a:p>
            <a:pPr algn="l">
              <a:lnSpc>
                <a:spcPts val="3240"/>
              </a:lnSpc>
            </a:pPr>
            <a:r>
              <a:rPr lang="en-US" sz="2700">
                <a:solidFill>
                  <a:srgbClr val="000000"/>
                </a:solidFill>
                <a:latin typeface="Rubik 1"/>
              </a:rPr>
              <a:t>lending or giving money or items</a:t>
            </a:r>
          </a:p>
        </p:txBody>
      </p:sp>
      <p:sp>
        <p:nvSpPr>
          <p:cNvPr id="19" name="TextBox 19"/>
          <p:cNvSpPr txBox="1"/>
          <p:nvPr/>
        </p:nvSpPr>
        <p:spPr>
          <a:xfrm>
            <a:off x="13002674" y="5235841"/>
            <a:ext cx="1529434" cy="828675"/>
          </a:xfrm>
          <a:prstGeom prst="rect">
            <a:avLst/>
          </a:prstGeom>
        </p:spPr>
        <p:txBody>
          <a:bodyPr lIns="0" tIns="0" rIns="0" bIns="0" rtlCol="0" anchor="t">
            <a:spAutoFit/>
          </a:bodyPr>
          <a:lstStyle/>
          <a:p>
            <a:pPr algn="l">
              <a:lnSpc>
                <a:spcPts val="3240"/>
              </a:lnSpc>
            </a:pPr>
            <a:r>
              <a:rPr lang="en-US" sz="2700">
                <a:solidFill>
                  <a:srgbClr val="000000"/>
                </a:solidFill>
                <a:latin typeface="Rubik 1"/>
              </a:rPr>
              <a:t>Personal space </a:t>
            </a:r>
          </a:p>
        </p:txBody>
      </p:sp>
      <p:sp>
        <p:nvSpPr>
          <p:cNvPr id="20" name="TextBox 20"/>
          <p:cNvSpPr txBox="1"/>
          <p:nvPr/>
        </p:nvSpPr>
        <p:spPr>
          <a:xfrm>
            <a:off x="615026" y="9148815"/>
            <a:ext cx="16790026" cy="828675"/>
          </a:xfrm>
          <a:prstGeom prst="rect">
            <a:avLst/>
          </a:prstGeom>
        </p:spPr>
        <p:txBody>
          <a:bodyPr lIns="0" tIns="0" rIns="0" bIns="0" rtlCol="0" anchor="t">
            <a:spAutoFit/>
          </a:bodyPr>
          <a:lstStyle/>
          <a:p>
            <a:pPr algn="l">
              <a:lnSpc>
                <a:spcPts val="3240"/>
              </a:lnSpc>
            </a:pPr>
            <a:r>
              <a:rPr lang="en-US" sz="2700">
                <a:solidFill>
                  <a:srgbClr val="000000"/>
                </a:solidFill>
                <a:latin typeface="Rubik 1"/>
              </a:rPr>
              <a:t>Everyone's boundaries will be different.   Boundaries and respect for differences help strengthen relationships.</a:t>
            </a:r>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81577A7F-C55B-62EC-85B5-EB614C7ABB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11600" y="-9645"/>
            <a:ext cx="1404200" cy="14042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195101"/>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Healthy Boundaries</a:t>
            </a:r>
          </a:p>
        </p:txBody>
      </p:sp>
      <p:sp>
        <p:nvSpPr>
          <p:cNvPr id="4" name="AutoShape 4"/>
          <p:cNvSpPr/>
          <p:nvPr/>
        </p:nvSpPr>
        <p:spPr>
          <a:xfrm rot="-45405">
            <a:off x="140431" y="1028059"/>
            <a:ext cx="8049795" cy="0"/>
          </a:xfrm>
          <a:prstGeom prst="line">
            <a:avLst/>
          </a:prstGeom>
          <a:ln w="47625" cap="rnd">
            <a:solidFill>
              <a:srgbClr val="71FFE4"/>
            </a:solidFill>
            <a:prstDash val="solid"/>
            <a:headEnd type="none" w="sm" len="sm"/>
            <a:tailEnd type="none" w="sm" len="sm"/>
          </a:ln>
        </p:spPr>
        <p:txBody>
          <a:bodyPr/>
          <a:lstStyle/>
          <a:p>
            <a:endParaRPr lang="en-US"/>
          </a:p>
        </p:txBody>
      </p:sp>
      <p:grpSp>
        <p:nvGrpSpPr>
          <p:cNvPr id="5" name="Group 5"/>
          <p:cNvGrpSpPr/>
          <p:nvPr/>
        </p:nvGrpSpPr>
        <p:grpSpPr>
          <a:xfrm>
            <a:off x="300560" y="1423131"/>
            <a:ext cx="17501524" cy="8586077"/>
            <a:chOff x="0" y="0"/>
            <a:chExt cx="23335366" cy="11448102"/>
          </a:xfrm>
        </p:grpSpPr>
        <p:sp>
          <p:nvSpPr>
            <p:cNvPr id="6" name="Freeform 6"/>
            <p:cNvSpPr/>
            <p:nvPr/>
          </p:nvSpPr>
          <p:spPr>
            <a:xfrm>
              <a:off x="0" y="0"/>
              <a:ext cx="23335362" cy="11448161"/>
            </a:xfrm>
            <a:custGeom>
              <a:avLst/>
              <a:gdLst/>
              <a:ahLst/>
              <a:cxnLst/>
              <a:rect l="l" t="t" r="r" b="b"/>
              <a:pathLst>
                <a:path w="23335362" h="11448161">
                  <a:moveTo>
                    <a:pt x="0" y="0"/>
                  </a:moveTo>
                  <a:lnTo>
                    <a:pt x="23335362" y="0"/>
                  </a:lnTo>
                  <a:lnTo>
                    <a:pt x="23335362" y="11448161"/>
                  </a:lnTo>
                  <a:lnTo>
                    <a:pt x="0" y="11448161"/>
                  </a:lnTo>
                  <a:close/>
                </a:path>
              </a:pathLst>
            </a:custGeom>
            <a:solidFill>
              <a:srgbClr val="90FCE9"/>
            </a:solidFill>
          </p:spPr>
          <p:txBody>
            <a:bodyPr/>
            <a:lstStyle/>
            <a:p>
              <a:endParaRPr lang="en-US"/>
            </a:p>
          </p:txBody>
        </p:sp>
      </p:grpSp>
      <p:sp>
        <p:nvSpPr>
          <p:cNvPr id="7" name="TextBox 7"/>
          <p:cNvSpPr txBox="1"/>
          <p:nvPr/>
        </p:nvSpPr>
        <p:spPr>
          <a:xfrm>
            <a:off x="4127980" y="1761063"/>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1 Bold"/>
              </a:rPr>
              <a:t>Talk Time </a:t>
            </a:r>
          </a:p>
        </p:txBody>
      </p:sp>
      <p:sp>
        <p:nvSpPr>
          <p:cNvPr id="10" name="TextBox 10"/>
          <p:cNvSpPr txBox="1"/>
          <p:nvPr/>
        </p:nvSpPr>
        <p:spPr>
          <a:xfrm>
            <a:off x="661296" y="3320478"/>
            <a:ext cx="15552390" cy="5915025"/>
          </a:xfrm>
          <a:prstGeom prst="rect">
            <a:avLst/>
          </a:prstGeom>
        </p:spPr>
        <p:txBody>
          <a:bodyPr lIns="0" tIns="0" rIns="0" bIns="0" rtlCol="0" anchor="t">
            <a:spAutoFit/>
          </a:bodyPr>
          <a:lstStyle/>
          <a:p>
            <a:pPr marL="705802" lvl="1" indent="-352901" algn="l">
              <a:lnSpc>
                <a:spcPts val="4680"/>
              </a:lnSpc>
              <a:buFont typeface="Arial"/>
              <a:buChar char="•"/>
            </a:pPr>
            <a:r>
              <a:rPr lang="en-US" sz="3900">
                <a:solidFill>
                  <a:srgbClr val="000000"/>
                </a:solidFill>
                <a:latin typeface="Rubik 1"/>
              </a:rPr>
              <a:t>Brainstorm the benefits of healthy boundaries.</a:t>
            </a:r>
          </a:p>
          <a:p>
            <a:pPr marL="705802" lvl="1" indent="-352901" algn="l">
              <a:lnSpc>
                <a:spcPts val="4680"/>
              </a:lnSpc>
            </a:pPr>
            <a:endParaRPr lang="en-US" sz="3900">
              <a:solidFill>
                <a:srgbClr val="000000"/>
              </a:solidFill>
              <a:latin typeface="Rubik 1"/>
            </a:endParaRPr>
          </a:p>
          <a:p>
            <a:pPr marL="705802" lvl="1" indent="-352901" algn="l">
              <a:lnSpc>
                <a:spcPts val="4680"/>
              </a:lnSpc>
              <a:buFont typeface="Arial"/>
              <a:buChar char="•"/>
            </a:pPr>
            <a:r>
              <a:rPr lang="en-US" sz="3900">
                <a:solidFill>
                  <a:srgbClr val="000000"/>
                </a:solidFill>
                <a:latin typeface="Rubik 1"/>
              </a:rPr>
              <a:t>Search online for benefits of healthy boundaries and share your own experiences if you want.</a:t>
            </a:r>
          </a:p>
          <a:p>
            <a:pPr marL="705802" lvl="1" indent="-352901" algn="l">
              <a:lnSpc>
                <a:spcPts val="4680"/>
              </a:lnSpc>
            </a:pPr>
            <a:endParaRPr lang="en-US" sz="3900">
              <a:solidFill>
                <a:srgbClr val="000000"/>
              </a:solidFill>
              <a:latin typeface="Rubik 1"/>
            </a:endParaRPr>
          </a:p>
          <a:p>
            <a:pPr marL="705802" lvl="1" indent="-352901" algn="l">
              <a:lnSpc>
                <a:spcPts val="4680"/>
              </a:lnSpc>
              <a:buFont typeface="Arial"/>
              <a:buChar char="•"/>
            </a:pPr>
            <a:r>
              <a:rPr lang="en-US" sz="3900">
                <a:solidFill>
                  <a:srgbClr val="000000"/>
                </a:solidFill>
                <a:latin typeface="Rubik 1"/>
              </a:rPr>
              <a:t>Discuss why it might be difficult to establish boundaries.</a:t>
            </a:r>
          </a:p>
          <a:p>
            <a:pPr marL="705802" lvl="1" indent="-352901" algn="l">
              <a:lnSpc>
                <a:spcPts val="4680"/>
              </a:lnSpc>
            </a:pPr>
            <a:endParaRPr lang="en-US" sz="3900">
              <a:solidFill>
                <a:srgbClr val="000000"/>
              </a:solidFill>
              <a:latin typeface="Rubik 1"/>
            </a:endParaRPr>
          </a:p>
          <a:p>
            <a:pPr marL="705802" lvl="1" indent="-352901" algn="l">
              <a:lnSpc>
                <a:spcPts val="4680"/>
              </a:lnSpc>
              <a:buFont typeface="Arial"/>
              <a:buChar char="•"/>
            </a:pPr>
            <a:r>
              <a:rPr lang="en-US" sz="3900">
                <a:solidFill>
                  <a:srgbClr val="000000"/>
                </a:solidFill>
                <a:latin typeface="Rubik 1"/>
              </a:rPr>
              <a:t>Create a short video about how to effectively establish boundaries and why it's important in all relationships that boundaries are established an upheld. </a:t>
            </a:r>
          </a:p>
        </p:txBody>
      </p:sp>
      <p:sp>
        <p:nvSpPr>
          <p:cNvPr id="13" name="AutoShape 13"/>
          <p:cNvSpPr/>
          <p:nvPr/>
        </p:nvSpPr>
        <p:spPr>
          <a:xfrm rot="-77098">
            <a:off x="7693447" y="2825855"/>
            <a:ext cx="3466799" cy="0"/>
          </a:xfrm>
          <a:prstGeom prst="line">
            <a:avLst/>
          </a:prstGeom>
          <a:ln w="28575" cap="rnd">
            <a:solidFill>
              <a:srgbClr val="FFE705"/>
            </a:solidFill>
            <a:prstDash val="solid"/>
            <a:headEnd type="none" w="sm" len="sm"/>
            <a:tailEnd type="triangle" w="lg" len="med"/>
          </a:ln>
        </p:spPr>
        <p:txBody>
          <a:bodyPr/>
          <a:lstStyle/>
          <a:p>
            <a:endParaRPr lang="en-US"/>
          </a:p>
        </p:txBody>
      </p:sp>
      <p:pic>
        <p:nvPicPr>
          <p:cNvPr id="9" name="Picture 8" descr="A black background with a black square&#10;&#10;Description automatically generated with medium confidence">
            <a:extLst>
              <a:ext uri="{FF2B5EF4-FFF2-40B4-BE49-F238E27FC236}">
                <a16:creationId xmlns:a16="http://schemas.microsoft.com/office/drawing/2014/main" id="{C7FF5495-1B7E-7EC3-D198-47655DF405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87800" y="0"/>
            <a:ext cx="1397255" cy="13972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6373" y="2826080"/>
            <a:ext cx="17116066" cy="6996828"/>
            <a:chOff x="0" y="0"/>
            <a:chExt cx="22821422" cy="9329104"/>
          </a:xfrm>
        </p:grpSpPr>
        <p:sp>
          <p:nvSpPr>
            <p:cNvPr id="3" name="Freeform 3"/>
            <p:cNvSpPr/>
            <p:nvPr/>
          </p:nvSpPr>
          <p:spPr>
            <a:xfrm>
              <a:off x="0" y="0"/>
              <a:ext cx="22821392" cy="9329166"/>
            </a:xfrm>
            <a:custGeom>
              <a:avLst/>
              <a:gdLst/>
              <a:ahLst/>
              <a:cxnLst/>
              <a:rect l="l" t="t" r="r" b="b"/>
              <a:pathLst>
                <a:path w="22821392" h="9329166">
                  <a:moveTo>
                    <a:pt x="0" y="0"/>
                  </a:moveTo>
                  <a:lnTo>
                    <a:pt x="22821392" y="0"/>
                  </a:lnTo>
                  <a:lnTo>
                    <a:pt x="22821392" y="9329166"/>
                  </a:lnTo>
                  <a:lnTo>
                    <a:pt x="0" y="9329166"/>
                  </a:lnTo>
                  <a:close/>
                </a:path>
              </a:pathLst>
            </a:custGeom>
            <a:solidFill>
              <a:srgbClr val="71FFE4"/>
            </a:solidFill>
          </p:spPr>
          <p:txBody>
            <a:bodyPr/>
            <a:lstStyle/>
            <a:p>
              <a:endParaRPr lang="en-US"/>
            </a:p>
          </p:txBody>
        </p:sp>
      </p:grpSp>
      <p:sp>
        <p:nvSpPr>
          <p:cNvPr id="4" name="TextBox 4"/>
          <p:cNvSpPr txBox="1"/>
          <p:nvPr/>
        </p:nvSpPr>
        <p:spPr>
          <a:xfrm>
            <a:off x="1850949" y="3638507"/>
            <a:ext cx="14426915" cy="7219950"/>
          </a:xfrm>
          <a:prstGeom prst="rect">
            <a:avLst/>
          </a:prstGeom>
        </p:spPr>
        <p:txBody>
          <a:bodyPr lIns="0" tIns="0" rIns="0" bIns="0" rtlCol="0" anchor="t">
            <a:spAutoFit/>
          </a:bodyPr>
          <a:lstStyle/>
          <a:p>
            <a:pPr algn="l">
              <a:lnSpc>
                <a:spcPts val="7920"/>
              </a:lnSpc>
            </a:pPr>
            <a:r>
              <a:rPr lang="en-US" sz="6600">
                <a:solidFill>
                  <a:srgbClr val="000000"/>
                </a:solidFill>
                <a:latin typeface="Rubik 1 Bold"/>
              </a:rPr>
              <a:t>           Looks like</a:t>
            </a:r>
          </a:p>
          <a:p>
            <a:pPr algn="l">
              <a:lnSpc>
                <a:spcPts val="7920"/>
              </a:lnSpc>
            </a:pPr>
            <a:endParaRPr lang="en-US" sz="6600">
              <a:solidFill>
                <a:srgbClr val="000000"/>
              </a:solidFill>
              <a:latin typeface="Rubik 1 Bold"/>
            </a:endParaRPr>
          </a:p>
          <a:p>
            <a:pPr algn="ctr">
              <a:lnSpc>
                <a:spcPts val="12672"/>
              </a:lnSpc>
            </a:pPr>
            <a:r>
              <a:rPr lang="en-US" sz="6600">
                <a:solidFill>
                  <a:srgbClr val="000000"/>
                </a:solidFill>
                <a:latin typeface="Rubik 1 Bold"/>
              </a:rPr>
              <a:t>Sounds like</a:t>
            </a:r>
          </a:p>
          <a:p>
            <a:pPr algn="r">
              <a:lnSpc>
                <a:spcPts val="12672"/>
              </a:lnSpc>
            </a:pPr>
            <a:r>
              <a:rPr lang="en-US" sz="6600">
                <a:solidFill>
                  <a:srgbClr val="000000"/>
                </a:solidFill>
                <a:latin typeface="Rubik 1 Bold"/>
              </a:rPr>
              <a:t>Feels like</a:t>
            </a:r>
          </a:p>
          <a:p>
            <a:pPr algn="ctr">
              <a:lnSpc>
                <a:spcPts val="7920"/>
              </a:lnSpc>
            </a:pPr>
            <a:endParaRPr lang="en-US" sz="6600">
              <a:solidFill>
                <a:srgbClr val="000000"/>
              </a:solidFill>
              <a:latin typeface="Rubik 1 Bold"/>
            </a:endParaRPr>
          </a:p>
          <a:p>
            <a:pPr algn="ctr">
              <a:lnSpc>
                <a:spcPts val="7920"/>
              </a:lnSpc>
            </a:pPr>
            <a:endParaRPr lang="en-US" sz="6600">
              <a:solidFill>
                <a:srgbClr val="000000"/>
              </a:solidFill>
              <a:latin typeface="Rubik 1 Bold"/>
            </a:endParaRPr>
          </a:p>
        </p:txBody>
      </p:sp>
      <p:sp>
        <p:nvSpPr>
          <p:cNvPr id="5" name="TextBox 5"/>
          <p:cNvSpPr txBox="1"/>
          <p:nvPr/>
        </p:nvSpPr>
        <p:spPr>
          <a:xfrm>
            <a:off x="-1420690" y="115458"/>
            <a:ext cx="9854915" cy="733425"/>
          </a:xfrm>
          <a:prstGeom prst="rect">
            <a:avLst/>
          </a:prstGeom>
        </p:spPr>
        <p:txBody>
          <a:bodyPr lIns="0" tIns="0" rIns="0" bIns="0" rtlCol="0" anchor="t">
            <a:spAutoFit/>
          </a:bodyPr>
          <a:lstStyle/>
          <a:p>
            <a:pPr algn="ctr">
              <a:lnSpc>
                <a:spcPts val="5759"/>
              </a:lnSpc>
            </a:pPr>
            <a:r>
              <a:rPr lang="en-US" sz="4800">
                <a:solidFill>
                  <a:srgbClr val="000000"/>
                </a:solidFill>
                <a:latin typeface="Rubik 1 Bold"/>
              </a:rPr>
              <a:t>Positive Relationships</a:t>
            </a:r>
          </a:p>
        </p:txBody>
      </p:sp>
      <p:sp>
        <p:nvSpPr>
          <p:cNvPr id="6" name="TextBox 6"/>
          <p:cNvSpPr txBox="1"/>
          <p:nvPr/>
        </p:nvSpPr>
        <p:spPr>
          <a:xfrm>
            <a:off x="167658" y="1361499"/>
            <a:ext cx="14244336" cy="1095375"/>
          </a:xfrm>
          <a:prstGeom prst="rect">
            <a:avLst/>
          </a:prstGeom>
        </p:spPr>
        <p:txBody>
          <a:bodyPr lIns="0" tIns="0" rIns="0" bIns="0" rtlCol="0" anchor="t">
            <a:spAutoFit/>
          </a:bodyPr>
          <a:lstStyle/>
          <a:p>
            <a:pPr algn="l">
              <a:lnSpc>
                <a:spcPts val="4320"/>
              </a:lnSpc>
            </a:pPr>
            <a:endParaRPr/>
          </a:p>
          <a:p>
            <a:pPr algn="l">
              <a:lnSpc>
                <a:spcPts val="4320"/>
              </a:lnSpc>
            </a:pPr>
            <a:r>
              <a:rPr lang="en-US" sz="3600">
                <a:solidFill>
                  <a:srgbClr val="000000"/>
                </a:solidFill>
                <a:latin typeface="Rubik 1 Bold"/>
              </a:rPr>
              <a:t>Walk-about: </a:t>
            </a:r>
            <a:r>
              <a:rPr lang="en-US" sz="3600">
                <a:solidFill>
                  <a:srgbClr val="000000"/>
                </a:solidFill>
                <a:latin typeface="Rubik 1"/>
              </a:rPr>
              <a:t>Go to each station and think about what each word: </a:t>
            </a:r>
          </a:p>
        </p:txBody>
      </p:sp>
      <p:sp>
        <p:nvSpPr>
          <p:cNvPr id="8" name="Freeform 8" descr="A person holding her hands over her eyes  Description automatically generated"/>
          <p:cNvSpPr/>
          <p:nvPr/>
        </p:nvSpPr>
        <p:spPr>
          <a:xfrm>
            <a:off x="733364" y="3657557"/>
            <a:ext cx="2677299" cy="1765562"/>
          </a:xfrm>
          <a:custGeom>
            <a:avLst/>
            <a:gdLst/>
            <a:ahLst/>
            <a:cxnLst/>
            <a:rect l="l" t="t" r="r" b="b"/>
            <a:pathLst>
              <a:path w="2677299" h="1765562">
                <a:moveTo>
                  <a:pt x="0" y="0"/>
                </a:moveTo>
                <a:lnTo>
                  <a:pt x="2677298" y="0"/>
                </a:lnTo>
                <a:lnTo>
                  <a:pt x="2677298" y="1765561"/>
                </a:lnTo>
                <a:lnTo>
                  <a:pt x="0" y="1765561"/>
                </a:lnTo>
                <a:lnTo>
                  <a:pt x="0" y="0"/>
                </a:lnTo>
                <a:close/>
              </a:path>
            </a:pathLst>
          </a:custGeom>
          <a:blipFill>
            <a:blip r:embed="rId2"/>
            <a:stretch>
              <a:fillRect l="-97" r="-97"/>
            </a:stretch>
          </a:blipFill>
        </p:spPr>
        <p:txBody>
          <a:bodyPr/>
          <a:lstStyle/>
          <a:p>
            <a:endParaRPr lang="en-US"/>
          </a:p>
        </p:txBody>
      </p:sp>
      <p:sp>
        <p:nvSpPr>
          <p:cNvPr id="9" name="Freeform 9" descr="A person sitting on a couch wearing headphones  Description automatically generated"/>
          <p:cNvSpPr/>
          <p:nvPr/>
        </p:nvSpPr>
        <p:spPr>
          <a:xfrm>
            <a:off x="3978722" y="5822639"/>
            <a:ext cx="2243854" cy="2053282"/>
          </a:xfrm>
          <a:custGeom>
            <a:avLst/>
            <a:gdLst/>
            <a:ahLst/>
            <a:cxnLst/>
            <a:rect l="l" t="t" r="r" b="b"/>
            <a:pathLst>
              <a:path w="2243854" h="2053282">
                <a:moveTo>
                  <a:pt x="0" y="0"/>
                </a:moveTo>
                <a:lnTo>
                  <a:pt x="2243854" y="0"/>
                </a:lnTo>
                <a:lnTo>
                  <a:pt x="2243854" y="2053283"/>
                </a:lnTo>
                <a:lnTo>
                  <a:pt x="0" y="2053283"/>
                </a:lnTo>
                <a:lnTo>
                  <a:pt x="0" y="0"/>
                </a:lnTo>
                <a:close/>
              </a:path>
            </a:pathLst>
          </a:custGeom>
          <a:blipFill>
            <a:blip r:embed="rId3"/>
            <a:stretch>
              <a:fillRect l="-143" r="-143"/>
            </a:stretch>
          </a:blipFill>
        </p:spPr>
        <p:txBody>
          <a:bodyPr/>
          <a:lstStyle/>
          <a:p>
            <a:endParaRPr lang="en-US"/>
          </a:p>
        </p:txBody>
      </p:sp>
      <p:sp>
        <p:nvSpPr>
          <p:cNvPr id="10" name="Freeform 10" descr="A person standing in a tree with her arms outstretched  Description automatically generated"/>
          <p:cNvSpPr/>
          <p:nvPr/>
        </p:nvSpPr>
        <p:spPr>
          <a:xfrm>
            <a:off x="8434224" y="7423274"/>
            <a:ext cx="3583463" cy="2132596"/>
          </a:xfrm>
          <a:custGeom>
            <a:avLst/>
            <a:gdLst/>
            <a:ahLst/>
            <a:cxnLst/>
            <a:rect l="l" t="t" r="r" b="b"/>
            <a:pathLst>
              <a:path w="3583463" h="2132596">
                <a:moveTo>
                  <a:pt x="0" y="0"/>
                </a:moveTo>
                <a:lnTo>
                  <a:pt x="3583463" y="0"/>
                </a:lnTo>
                <a:lnTo>
                  <a:pt x="3583463" y="2132597"/>
                </a:lnTo>
                <a:lnTo>
                  <a:pt x="0" y="2132597"/>
                </a:lnTo>
                <a:lnTo>
                  <a:pt x="0" y="0"/>
                </a:lnTo>
                <a:close/>
              </a:path>
            </a:pathLst>
          </a:custGeom>
          <a:blipFill>
            <a:blip r:embed="rId4"/>
            <a:stretch>
              <a:fillRect l="-2730" r="-2730"/>
            </a:stretch>
          </a:blipFill>
        </p:spPr>
        <p:txBody>
          <a:bodyPr/>
          <a:lstStyle/>
          <a:p>
            <a:endParaRPr lang="en-US"/>
          </a:p>
        </p:txBody>
      </p:sp>
      <p:sp>
        <p:nvSpPr>
          <p:cNvPr id="11" name="AutoShape 11"/>
          <p:cNvSpPr/>
          <p:nvPr/>
        </p:nvSpPr>
        <p:spPr>
          <a:xfrm rot="27368">
            <a:off x="120018" y="935384"/>
            <a:ext cx="10767920" cy="0"/>
          </a:xfrm>
          <a:prstGeom prst="line">
            <a:avLst/>
          </a:prstGeom>
          <a:ln w="47625" cap="rnd">
            <a:solidFill>
              <a:srgbClr val="71FFE4"/>
            </a:solidFill>
            <a:prstDash val="solid"/>
            <a:headEnd type="none" w="sm" len="sm"/>
            <a:tailEnd type="none" w="sm" len="sm"/>
          </a:ln>
        </p:spPr>
        <p:txBody>
          <a:bodyPr/>
          <a:lstStyle/>
          <a:p>
            <a:endParaRPr lang="en-US"/>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70D10E65-FA3F-AD85-D8BE-2949717513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35400" y="-7843"/>
            <a:ext cx="1416120" cy="141612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195101"/>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When Boundaries Are Crossed</a:t>
            </a:r>
          </a:p>
        </p:txBody>
      </p:sp>
      <p:sp>
        <p:nvSpPr>
          <p:cNvPr id="4" name="AutoShape 4"/>
          <p:cNvSpPr/>
          <p:nvPr/>
        </p:nvSpPr>
        <p:spPr>
          <a:xfrm rot="-45405">
            <a:off x="140431" y="1028059"/>
            <a:ext cx="8049795" cy="0"/>
          </a:xfrm>
          <a:prstGeom prst="line">
            <a:avLst/>
          </a:prstGeom>
          <a:ln w="47625" cap="rnd">
            <a:solidFill>
              <a:srgbClr val="71FFE4"/>
            </a:solidFill>
            <a:prstDash val="solid"/>
            <a:headEnd type="none" w="sm" len="sm"/>
            <a:tailEnd type="none" w="sm" len="sm"/>
          </a:ln>
        </p:spPr>
        <p:txBody>
          <a:bodyPr/>
          <a:lstStyle/>
          <a:p>
            <a:endParaRPr lang="en-US"/>
          </a:p>
        </p:txBody>
      </p:sp>
      <p:sp>
        <p:nvSpPr>
          <p:cNvPr id="5" name="TextBox 5"/>
          <p:cNvSpPr txBox="1"/>
          <p:nvPr/>
        </p:nvSpPr>
        <p:spPr>
          <a:xfrm>
            <a:off x="540015" y="1517307"/>
            <a:ext cx="16564572" cy="647700"/>
          </a:xfrm>
          <a:prstGeom prst="rect">
            <a:avLst/>
          </a:prstGeom>
        </p:spPr>
        <p:txBody>
          <a:bodyPr lIns="0" tIns="0" rIns="0" bIns="0" rtlCol="0" anchor="t">
            <a:spAutoFit/>
          </a:bodyPr>
          <a:lstStyle/>
          <a:p>
            <a:pPr algn="l">
              <a:lnSpc>
                <a:spcPts val="5040"/>
              </a:lnSpc>
            </a:pPr>
            <a:r>
              <a:rPr lang="en-US" sz="4200">
                <a:solidFill>
                  <a:srgbClr val="000000"/>
                </a:solidFill>
                <a:latin typeface="Rubik 1"/>
              </a:rPr>
              <a:t>You are your own best advocate. Don't be afraid to speak up!</a:t>
            </a:r>
          </a:p>
        </p:txBody>
      </p:sp>
      <p:grpSp>
        <p:nvGrpSpPr>
          <p:cNvPr id="6" name="Group 6"/>
          <p:cNvGrpSpPr/>
          <p:nvPr/>
        </p:nvGrpSpPr>
        <p:grpSpPr>
          <a:xfrm>
            <a:off x="700563" y="2719078"/>
            <a:ext cx="5764198" cy="7568157"/>
            <a:chOff x="0" y="0"/>
            <a:chExt cx="7685598" cy="10090876"/>
          </a:xfrm>
        </p:grpSpPr>
        <p:sp>
          <p:nvSpPr>
            <p:cNvPr id="7" name="Freeform 7"/>
            <p:cNvSpPr/>
            <p:nvPr/>
          </p:nvSpPr>
          <p:spPr>
            <a:xfrm>
              <a:off x="0" y="0"/>
              <a:ext cx="7685659" cy="10090912"/>
            </a:xfrm>
            <a:custGeom>
              <a:avLst/>
              <a:gdLst/>
              <a:ahLst/>
              <a:cxnLst/>
              <a:rect l="l" t="t" r="r" b="b"/>
              <a:pathLst>
                <a:path w="7685659" h="10090912">
                  <a:moveTo>
                    <a:pt x="0" y="0"/>
                  </a:moveTo>
                  <a:lnTo>
                    <a:pt x="7685659" y="0"/>
                  </a:lnTo>
                  <a:lnTo>
                    <a:pt x="7685659" y="10090912"/>
                  </a:lnTo>
                  <a:lnTo>
                    <a:pt x="0" y="10090912"/>
                  </a:lnTo>
                  <a:close/>
                </a:path>
              </a:pathLst>
            </a:custGeom>
            <a:solidFill>
              <a:srgbClr val="71FFE4"/>
            </a:solidFill>
          </p:spPr>
          <p:txBody>
            <a:bodyPr/>
            <a:lstStyle/>
            <a:p>
              <a:endParaRPr lang="en-US"/>
            </a:p>
          </p:txBody>
        </p:sp>
      </p:grpSp>
      <p:sp>
        <p:nvSpPr>
          <p:cNvPr id="8" name="Freeform 8" descr="A black line paper with text  Description automatically generated"/>
          <p:cNvSpPr/>
          <p:nvPr/>
        </p:nvSpPr>
        <p:spPr>
          <a:xfrm>
            <a:off x="1036946" y="3119310"/>
            <a:ext cx="5097534" cy="6851821"/>
          </a:xfrm>
          <a:custGeom>
            <a:avLst/>
            <a:gdLst/>
            <a:ahLst/>
            <a:cxnLst/>
            <a:rect l="l" t="t" r="r" b="b"/>
            <a:pathLst>
              <a:path w="5097534" h="6851821">
                <a:moveTo>
                  <a:pt x="0" y="0"/>
                </a:moveTo>
                <a:lnTo>
                  <a:pt x="5097534" y="0"/>
                </a:lnTo>
                <a:lnTo>
                  <a:pt x="5097534" y="6851821"/>
                </a:lnTo>
                <a:lnTo>
                  <a:pt x="0" y="6851821"/>
                </a:lnTo>
                <a:lnTo>
                  <a:pt x="0" y="0"/>
                </a:lnTo>
                <a:close/>
              </a:path>
            </a:pathLst>
          </a:custGeom>
          <a:blipFill>
            <a:blip r:embed="rId3"/>
            <a:stretch>
              <a:fillRect l="-5505" r="-5505"/>
            </a:stretch>
          </a:blipFill>
        </p:spPr>
        <p:txBody>
          <a:bodyPr/>
          <a:lstStyle/>
          <a:p>
            <a:endParaRPr lang="en-US"/>
          </a:p>
        </p:txBody>
      </p:sp>
      <p:grpSp>
        <p:nvGrpSpPr>
          <p:cNvPr id="9" name="Group 9"/>
          <p:cNvGrpSpPr/>
          <p:nvPr/>
        </p:nvGrpSpPr>
        <p:grpSpPr>
          <a:xfrm rot="-5400000">
            <a:off x="8756866" y="1804355"/>
            <a:ext cx="5764198" cy="7568157"/>
            <a:chOff x="0" y="0"/>
            <a:chExt cx="7685598" cy="10090876"/>
          </a:xfrm>
        </p:grpSpPr>
        <p:sp>
          <p:nvSpPr>
            <p:cNvPr id="10" name="Freeform 10"/>
            <p:cNvSpPr/>
            <p:nvPr/>
          </p:nvSpPr>
          <p:spPr>
            <a:xfrm>
              <a:off x="0" y="0"/>
              <a:ext cx="7685659" cy="10090912"/>
            </a:xfrm>
            <a:custGeom>
              <a:avLst/>
              <a:gdLst/>
              <a:ahLst/>
              <a:cxnLst/>
              <a:rect l="l" t="t" r="r" b="b"/>
              <a:pathLst>
                <a:path w="7685659" h="10090912">
                  <a:moveTo>
                    <a:pt x="0" y="0"/>
                  </a:moveTo>
                  <a:lnTo>
                    <a:pt x="7685659" y="0"/>
                  </a:lnTo>
                  <a:lnTo>
                    <a:pt x="7685659" y="10090912"/>
                  </a:lnTo>
                  <a:lnTo>
                    <a:pt x="0" y="10090912"/>
                  </a:lnTo>
                  <a:close/>
                </a:path>
              </a:pathLst>
            </a:custGeom>
            <a:solidFill>
              <a:srgbClr val="71FFE4"/>
            </a:solidFill>
          </p:spPr>
          <p:txBody>
            <a:bodyPr/>
            <a:lstStyle/>
            <a:p>
              <a:endParaRPr lang="en-US"/>
            </a:p>
          </p:txBody>
        </p:sp>
      </p:grpSp>
      <p:sp>
        <p:nvSpPr>
          <p:cNvPr id="11" name="TextBox 11"/>
          <p:cNvSpPr txBox="1"/>
          <p:nvPr/>
        </p:nvSpPr>
        <p:spPr>
          <a:xfrm>
            <a:off x="8908610" y="3159149"/>
            <a:ext cx="5883225" cy="647700"/>
          </a:xfrm>
          <a:prstGeom prst="rect">
            <a:avLst/>
          </a:prstGeom>
        </p:spPr>
        <p:txBody>
          <a:bodyPr lIns="0" tIns="0" rIns="0" bIns="0" rtlCol="0" anchor="t">
            <a:spAutoFit/>
          </a:bodyPr>
          <a:lstStyle/>
          <a:p>
            <a:pPr algn="l">
              <a:lnSpc>
                <a:spcPts val="5040"/>
              </a:lnSpc>
            </a:pPr>
            <a:r>
              <a:rPr lang="en-US" sz="4200">
                <a:solidFill>
                  <a:srgbClr val="000000"/>
                </a:solidFill>
                <a:latin typeface="Rubik 1"/>
              </a:rPr>
              <a:t>In your group discuss:</a:t>
            </a:r>
          </a:p>
        </p:txBody>
      </p:sp>
      <p:sp>
        <p:nvSpPr>
          <p:cNvPr id="12" name="TextBox 12"/>
          <p:cNvSpPr txBox="1"/>
          <p:nvPr/>
        </p:nvSpPr>
        <p:spPr>
          <a:xfrm>
            <a:off x="8697570" y="4214217"/>
            <a:ext cx="5883225" cy="4581525"/>
          </a:xfrm>
          <a:prstGeom prst="rect">
            <a:avLst/>
          </a:prstGeom>
        </p:spPr>
        <p:txBody>
          <a:bodyPr lIns="0" tIns="0" rIns="0" bIns="0" rtlCol="0" anchor="t">
            <a:spAutoFit/>
          </a:bodyPr>
          <a:lstStyle/>
          <a:p>
            <a:pPr marL="542925" lvl="1" indent="-271462" algn="l">
              <a:lnSpc>
                <a:spcPts val="3600"/>
              </a:lnSpc>
              <a:buFont typeface="Arial"/>
              <a:buChar char="•"/>
            </a:pPr>
            <a:r>
              <a:rPr lang="en-US" sz="3000">
                <a:solidFill>
                  <a:srgbClr val="000000"/>
                </a:solidFill>
                <a:latin typeface="Rubik 1"/>
              </a:rPr>
              <a:t>How the failure to set up boundaries can lead to misunderstandings between individuals in relationships and may cause conflicts </a:t>
            </a:r>
          </a:p>
          <a:p>
            <a:pPr marL="542925" lvl="1" indent="-271462" algn="l">
              <a:lnSpc>
                <a:spcPts val="3600"/>
              </a:lnSpc>
            </a:pPr>
            <a:endParaRPr lang="en-US" sz="3000">
              <a:solidFill>
                <a:srgbClr val="000000"/>
              </a:solidFill>
              <a:latin typeface="Rubik 1"/>
            </a:endParaRPr>
          </a:p>
          <a:p>
            <a:pPr marL="542925" lvl="1" indent="-271462" algn="l">
              <a:lnSpc>
                <a:spcPts val="3600"/>
              </a:lnSpc>
              <a:buFont typeface="Arial"/>
              <a:buChar char="•"/>
            </a:pPr>
            <a:r>
              <a:rPr lang="en-US" sz="3000">
                <a:solidFill>
                  <a:srgbClr val="000000"/>
                </a:solidFill>
                <a:latin typeface="Rubik 1"/>
              </a:rPr>
              <a:t>Use examples from the case study to support your opinions</a:t>
            </a:r>
          </a:p>
          <a:p>
            <a:pPr marL="542925" lvl="1" indent="-271462" algn="l">
              <a:lnSpc>
                <a:spcPts val="3600"/>
              </a:lnSpc>
            </a:pPr>
            <a:endParaRPr lang="en-US" sz="3000">
              <a:solidFill>
                <a:srgbClr val="000000"/>
              </a:solidFill>
              <a:latin typeface="Rubik 1"/>
            </a:endParaRPr>
          </a:p>
        </p:txBody>
      </p:sp>
      <p:sp>
        <p:nvSpPr>
          <p:cNvPr id="13" name="Freeform 13" descr="A blue triangle with arms crossed  Description automatically generated"/>
          <p:cNvSpPr/>
          <p:nvPr/>
        </p:nvSpPr>
        <p:spPr>
          <a:xfrm>
            <a:off x="14513853" y="6372305"/>
            <a:ext cx="4286250" cy="4271962"/>
          </a:xfrm>
          <a:custGeom>
            <a:avLst/>
            <a:gdLst/>
            <a:ahLst/>
            <a:cxnLst/>
            <a:rect l="l" t="t" r="r" b="b"/>
            <a:pathLst>
              <a:path w="4286250" h="4271962">
                <a:moveTo>
                  <a:pt x="0" y="0"/>
                </a:moveTo>
                <a:lnTo>
                  <a:pt x="4286250" y="0"/>
                </a:lnTo>
                <a:lnTo>
                  <a:pt x="4286250" y="4271962"/>
                </a:lnTo>
                <a:lnTo>
                  <a:pt x="0" y="4271962"/>
                </a:lnTo>
                <a:lnTo>
                  <a:pt x="0" y="0"/>
                </a:lnTo>
                <a:close/>
              </a:path>
            </a:pathLst>
          </a:custGeom>
          <a:blipFill>
            <a:blip r:embed="rId4"/>
            <a:stretch>
              <a:fillRect t="-50" b="-50"/>
            </a:stretch>
          </a:blipFill>
        </p:spPr>
        <p:txBody>
          <a:bodyPr/>
          <a:lstStyle/>
          <a:p>
            <a:endParaRPr lang="en-US"/>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CC15B4C3-D42A-F672-E563-BFB8E535E7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35400" y="-67854"/>
            <a:ext cx="1469106" cy="146910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195101"/>
            <a:ext cx="14063927"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Steps to Take When Boundaries Are Crossed</a:t>
            </a:r>
          </a:p>
        </p:txBody>
      </p:sp>
      <p:sp>
        <p:nvSpPr>
          <p:cNvPr id="4" name="AutoShape 4"/>
          <p:cNvSpPr/>
          <p:nvPr/>
        </p:nvSpPr>
        <p:spPr>
          <a:xfrm flipV="1">
            <a:off x="140782" y="878548"/>
            <a:ext cx="15298389" cy="96023"/>
          </a:xfrm>
          <a:prstGeom prst="line">
            <a:avLst/>
          </a:prstGeom>
          <a:ln w="47625" cap="rnd">
            <a:solidFill>
              <a:srgbClr val="71FFE4"/>
            </a:solidFill>
            <a:prstDash val="solid"/>
            <a:headEnd type="none" w="sm" len="sm"/>
            <a:tailEnd type="none" w="sm" len="sm"/>
          </a:ln>
        </p:spPr>
        <p:txBody>
          <a:bodyPr/>
          <a:lstStyle/>
          <a:p>
            <a:endParaRPr lang="en-US"/>
          </a:p>
        </p:txBody>
      </p:sp>
      <p:sp>
        <p:nvSpPr>
          <p:cNvPr id="5" name="TextBox 5"/>
          <p:cNvSpPr txBox="1"/>
          <p:nvPr/>
        </p:nvSpPr>
        <p:spPr>
          <a:xfrm>
            <a:off x="497682" y="1324940"/>
            <a:ext cx="13657685" cy="647700"/>
          </a:xfrm>
          <a:prstGeom prst="rect">
            <a:avLst/>
          </a:prstGeom>
        </p:spPr>
        <p:txBody>
          <a:bodyPr lIns="0" tIns="0" rIns="0" bIns="0" rtlCol="0" anchor="t">
            <a:spAutoFit/>
          </a:bodyPr>
          <a:lstStyle/>
          <a:p>
            <a:pPr algn="l">
              <a:lnSpc>
                <a:spcPts val="5040"/>
              </a:lnSpc>
            </a:pPr>
            <a:r>
              <a:rPr lang="en-US" sz="4200">
                <a:solidFill>
                  <a:srgbClr val="000000"/>
                </a:solidFill>
                <a:latin typeface="Rubik 1"/>
              </a:rPr>
              <a:t>When you feel boundary violations or abuse is present:</a:t>
            </a:r>
          </a:p>
        </p:txBody>
      </p:sp>
      <p:grpSp>
        <p:nvGrpSpPr>
          <p:cNvPr id="6" name="Group 6"/>
          <p:cNvGrpSpPr/>
          <p:nvPr/>
        </p:nvGrpSpPr>
        <p:grpSpPr>
          <a:xfrm>
            <a:off x="3443107" y="3920887"/>
            <a:ext cx="11226723" cy="1427857"/>
            <a:chOff x="0" y="0"/>
            <a:chExt cx="14968964" cy="1903810"/>
          </a:xfrm>
        </p:grpSpPr>
        <p:sp>
          <p:nvSpPr>
            <p:cNvPr id="7" name="Freeform 7"/>
            <p:cNvSpPr/>
            <p:nvPr/>
          </p:nvSpPr>
          <p:spPr>
            <a:xfrm>
              <a:off x="0" y="0"/>
              <a:ext cx="14968982" cy="1903857"/>
            </a:xfrm>
            <a:custGeom>
              <a:avLst/>
              <a:gdLst/>
              <a:ahLst/>
              <a:cxnLst/>
              <a:rect l="l" t="t" r="r" b="b"/>
              <a:pathLst>
                <a:path w="14968982" h="1903857">
                  <a:moveTo>
                    <a:pt x="28575" y="0"/>
                  </a:moveTo>
                  <a:lnTo>
                    <a:pt x="14940407" y="0"/>
                  </a:lnTo>
                  <a:cubicBezTo>
                    <a:pt x="14956155" y="0"/>
                    <a:pt x="14968982" y="12827"/>
                    <a:pt x="14968982" y="28575"/>
                  </a:cubicBezTo>
                  <a:lnTo>
                    <a:pt x="14968982" y="1875282"/>
                  </a:lnTo>
                  <a:cubicBezTo>
                    <a:pt x="14968982" y="1891030"/>
                    <a:pt x="14956155" y="1903857"/>
                    <a:pt x="14940407" y="1903857"/>
                  </a:cubicBezTo>
                  <a:lnTo>
                    <a:pt x="28575" y="1903857"/>
                  </a:lnTo>
                  <a:cubicBezTo>
                    <a:pt x="12827" y="1903857"/>
                    <a:pt x="0" y="1891030"/>
                    <a:pt x="0" y="1875282"/>
                  </a:cubicBezTo>
                  <a:lnTo>
                    <a:pt x="0" y="28575"/>
                  </a:lnTo>
                  <a:cubicBezTo>
                    <a:pt x="0" y="12827"/>
                    <a:pt x="12827" y="0"/>
                    <a:pt x="28575" y="0"/>
                  </a:cubicBezTo>
                  <a:moveTo>
                    <a:pt x="28575" y="57150"/>
                  </a:moveTo>
                  <a:lnTo>
                    <a:pt x="28575" y="28575"/>
                  </a:lnTo>
                  <a:lnTo>
                    <a:pt x="57150" y="28575"/>
                  </a:lnTo>
                  <a:lnTo>
                    <a:pt x="57150" y="1875282"/>
                  </a:lnTo>
                  <a:lnTo>
                    <a:pt x="28575" y="1875282"/>
                  </a:lnTo>
                  <a:lnTo>
                    <a:pt x="28575" y="1846707"/>
                  </a:lnTo>
                  <a:lnTo>
                    <a:pt x="14940407" y="1846707"/>
                  </a:lnTo>
                  <a:lnTo>
                    <a:pt x="14940407" y="1875282"/>
                  </a:lnTo>
                  <a:lnTo>
                    <a:pt x="14911832" y="1875282"/>
                  </a:lnTo>
                  <a:lnTo>
                    <a:pt x="14911832" y="28575"/>
                  </a:lnTo>
                  <a:lnTo>
                    <a:pt x="14940407" y="28575"/>
                  </a:lnTo>
                  <a:lnTo>
                    <a:pt x="14940407" y="57150"/>
                  </a:lnTo>
                  <a:lnTo>
                    <a:pt x="28575" y="57150"/>
                  </a:lnTo>
                  <a:close/>
                </a:path>
              </a:pathLst>
            </a:custGeom>
            <a:solidFill>
              <a:srgbClr val="000000"/>
            </a:solidFill>
          </p:spPr>
          <p:txBody>
            <a:bodyPr/>
            <a:lstStyle/>
            <a:p>
              <a:endParaRPr lang="en-US"/>
            </a:p>
          </p:txBody>
        </p:sp>
        <p:sp>
          <p:nvSpPr>
            <p:cNvPr id="8" name="TextBox 8"/>
            <p:cNvSpPr txBox="1"/>
            <p:nvPr/>
          </p:nvSpPr>
          <p:spPr>
            <a:xfrm>
              <a:off x="0" y="-9525"/>
              <a:ext cx="14968964" cy="1913335"/>
            </a:xfrm>
            <a:prstGeom prst="rect">
              <a:avLst/>
            </a:prstGeom>
          </p:spPr>
          <p:txBody>
            <a:bodyPr lIns="50800" tIns="50800" rIns="50800" bIns="50800" rtlCol="0" anchor="t"/>
            <a:lstStyle/>
            <a:p>
              <a:pPr algn="l">
                <a:lnSpc>
                  <a:spcPts val="3240"/>
                </a:lnSpc>
              </a:pPr>
              <a:r>
                <a:rPr lang="en-US" sz="2700">
                  <a:solidFill>
                    <a:srgbClr val="000000"/>
                  </a:solidFill>
                  <a:latin typeface="Rubik 1"/>
                </a:rPr>
                <a:t>Don't blame yourself. Verbal abuse is real. It is important for you to remember that you didn't create a reason for the abuse regardless of how you communicated with your partner.</a:t>
              </a:r>
            </a:p>
          </p:txBody>
        </p:sp>
      </p:grpSp>
      <p:grpSp>
        <p:nvGrpSpPr>
          <p:cNvPr id="9" name="Group 9"/>
          <p:cNvGrpSpPr/>
          <p:nvPr/>
        </p:nvGrpSpPr>
        <p:grpSpPr>
          <a:xfrm>
            <a:off x="3463703" y="2363938"/>
            <a:ext cx="11206130" cy="1427857"/>
            <a:chOff x="0" y="0"/>
            <a:chExt cx="14941506" cy="1903810"/>
          </a:xfrm>
        </p:grpSpPr>
        <p:sp>
          <p:nvSpPr>
            <p:cNvPr id="10" name="Freeform 10"/>
            <p:cNvSpPr/>
            <p:nvPr/>
          </p:nvSpPr>
          <p:spPr>
            <a:xfrm>
              <a:off x="28575" y="28575"/>
              <a:ext cx="14884400" cy="1846707"/>
            </a:xfrm>
            <a:custGeom>
              <a:avLst/>
              <a:gdLst/>
              <a:ahLst/>
              <a:cxnLst/>
              <a:rect l="l" t="t" r="r" b="b"/>
              <a:pathLst>
                <a:path w="14884400" h="1846707">
                  <a:moveTo>
                    <a:pt x="0" y="0"/>
                  </a:moveTo>
                  <a:lnTo>
                    <a:pt x="14884400" y="0"/>
                  </a:lnTo>
                  <a:lnTo>
                    <a:pt x="14884400" y="1846707"/>
                  </a:lnTo>
                  <a:lnTo>
                    <a:pt x="0" y="1846707"/>
                  </a:lnTo>
                  <a:close/>
                </a:path>
              </a:pathLst>
            </a:custGeom>
            <a:solidFill>
              <a:srgbClr val="90FCE9"/>
            </a:solidFill>
          </p:spPr>
          <p:txBody>
            <a:bodyPr/>
            <a:lstStyle/>
            <a:p>
              <a:endParaRPr lang="en-US"/>
            </a:p>
          </p:txBody>
        </p:sp>
        <p:sp>
          <p:nvSpPr>
            <p:cNvPr id="11" name="Freeform 11"/>
            <p:cNvSpPr/>
            <p:nvPr/>
          </p:nvSpPr>
          <p:spPr>
            <a:xfrm>
              <a:off x="0" y="0"/>
              <a:ext cx="14941550" cy="1903857"/>
            </a:xfrm>
            <a:custGeom>
              <a:avLst/>
              <a:gdLst/>
              <a:ahLst/>
              <a:cxnLst/>
              <a:rect l="l" t="t" r="r" b="b"/>
              <a:pathLst>
                <a:path w="14941550" h="1903857">
                  <a:moveTo>
                    <a:pt x="28575" y="0"/>
                  </a:moveTo>
                  <a:lnTo>
                    <a:pt x="14912975" y="0"/>
                  </a:lnTo>
                  <a:cubicBezTo>
                    <a:pt x="14928723" y="0"/>
                    <a:pt x="14941550" y="12827"/>
                    <a:pt x="14941550" y="28575"/>
                  </a:cubicBezTo>
                  <a:lnTo>
                    <a:pt x="14941550" y="1875282"/>
                  </a:lnTo>
                  <a:cubicBezTo>
                    <a:pt x="14941550" y="1891030"/>
                    <a:pt x="14928723" y="1903857"/>
                    <a:pt x="14912975" y="1903857"/>
                  </a:cubicBezTo>
                  <a:lnTo>
                    <a:pt x="28575" y="1903857"/>
                  </a:lnTo>
                  <a:cubicBezTo>
                    <a:pt x="12827" y="1903857"/>
                    <a:pt x="0" y="1891030"/>
                    <a:pt x="0" y="1875282"/>
                  </a:cubicBezTo>
                  <a:lnTo>
                    <a:pt x="0" y="28575"/>
                  </a:lnTo>
                  <a:cubicBezTo>
                    <a:pt x="0" y="12827"/>
                    <a:pt x="12827" y="0"/>
                    <a:pt x="28575" y="0"/>
                  </a:cubicBezTo>
                  <a:moveTo>
                    <a:pt x="28575" y="57150"/>
                  </a:moveTo>
                  <a:lnTo>
                    <a:pt x="28575" y="28575"/>
                  </a:lnTo>
                  <a:lnTo>
                    <a:pt x="57150" y="28575"/>
                  </a:lnTo>
                  <a:lnTo>
                    <a:pt x="57150" y="1875282"/>
                  </a:lnTo>
                  <a:lnTo>
                    <a:pt x="28575" y="1875282"/>
                  </a:lnTo>
                  <a:lnTo>
                    <a:pt x="28575" y="1846707"/>
                  </a:lnTo>
                  <a:lnTo>
                    <a:pt x="14912975" y="1846707"/>
                  </a:lnTo>
                  <a:lnTo>
                    <a:pt x="14912975" y="1875282"/>
                  </a:lnTo>
                  <a:lnTo>
                    <a:pt x="14884400" y="1875282"/>
                  </a:lnTo>
                  <a:lnTo>
                    <a:pt x="14884400" y="28575"/>
                  </a:lnTo>
                  <a:lnTo>
                    <a:pt x="14912975" y="28575"/>
                  </a:lnTo>
                  <a:lnTo>
                    <a:pt x="14912975" y="57150"/>
                  </a:lnTo>
                  <a:lnTo>
                    <a:pt x="28575" y="57150"/>
                  </a:lnTo>
                  <a:close/>
                </a:path>
              </a:pathLst>
            </a:custGeom>
            <a:solidFill>
              <a:srgbClr val="000000"/>
            </a:solidFill>
          </p:spPr>
          <p:txBody>
            <a:bodyPr/>
            <a:lstStyle/>
            <a:p>
              <a:endParaRPr lang="en-US"/>
            </a:p>
          </p:txBody>
        </p:sp>
        <p:sp>
          <p:nvSpPr>
            <p:cNvPr id="12" name="TextBox 12"/>
            <p:cNvSpPr txBox="1"/>
            <p:nvPr/>
          </p:nvSpPr>
          <p:spPr>
            <a:xfrm>
              <a:off x="0" y="-9525"/>
              <a:ext cx="14941506" cy="1913335"/>
            </a:xfrm>
            <a:prstGeom prst="rect">
              <a:avLst/>
            </a:prstGeom>
          </p:spPr>
          <p:txBody>
            <a:bodyPr lIns="50800" tIns="50800" rIns="50800" bIns="50800" rtlCol="0" anchor="t"/>
            <a:lstStyle/>
            <a:p>
              <a:pPr algn="l">
                <a:lnSpc>
                  <a:spcPts val="3240"/>
                </a:lnSpc>
              </a:pPr>
              <a:r>
                <a:rPr lang="en-US" sz="2700">
                  <a:solidFill>
                    <a:srgbClr val="000000"/>
                  </a:solidFill>
                  <a:latin typeface="Rubik 1"/>
                </a:rPr>
                <a:t>Recognize the many forms of abuse: verbal, emotional, physical, psychological, sexual, financial, intimidation or threats, isolation and cyber bullying.</a:t>
              </a:r>
            </a:p>
          </p:txBody>
        </p:sp>
      </p:grpSp>
      <p:grpSp>
        <p:nvGrpSpPr>
          <p:cNvPr id="13" name="Group 13"/>
          <p:cNvGrpSpPr/>
          <p:nvPr/>
        </p:nvGrpSpPr>
        <p:grpSpPr>
          <a:xfrm>
            <a:off x="3463702" y="5482094"/>
            <a:ext cx="11226724" cy="1391336"/>
            <a:chOff x="0" y="0"/>
            <a:chExt cx="14968966" cy="1855114"/>
          </a:xfrm>
        </p:grpSpPr>
        <p:sp>
          <p:nvSpPr>
            <p:cNvPr id="14" name="Freeform 14"/>
            <p:cNvSpPr/>
            <p:nvPr/>
          </p:nvSpPr>
          <p:spPr>
            <a:xfrm>
              <a:off x="28575" y="39272"/>
              <a:ext cx="14911832" cy="1776493"/>
            </a:xfrm>
            <a:custGeom>
              <a:avLst/>
              <a:gdLst/>
              <a:ahLst/>
              <a:cxnLst/>
              <a:rect l="l" t="t" r="r" b="b"/>
              <a:pathLst>
                <a:path w="14911832" h="1776493">
                  <a:moveTo>
                    <a:pt x="0" y="0"/>
                  </a:moveTo>
                  <a:lnTo>
                    <a:pt x="14911832" y="0"/>
                  </a:lnTo>
                  <a:lnTo>
                    <a:pt x="14911832" y="1776493"/>
                  </a:lnTo>
                  <a:lnTo>
                    <a:pt x="0" y="1776493"/>
                  </a:lnTo>
                  <a:close/>
                </a:path>
              </a:pathLst>
            </a:custGeom>
            <a:solidFill>
              <a:srgbClr val="90FCE9"/>
            </a:solidFill>
          </p:spPr>
          <p:txBody>
            <a:bodyPr/>
            <a:lstStyle/>
            <a:p>
              <a:endParaRPr lang="en-US"/>
            </a:p>
          </p:txBody>
        </p:sp>
        <p:sp>
          <p:nvSpPr>
            <p:cNvPr id="15" name="Freeform 15"/>
            <p:cNvSpPr/>
            <p:nvPr/>
          </p:nvSpPr>
          <p:spPr>
            <a:xfrm>
              <a:off x="0" y="0"/>
              <a:ext cx="14968982" cy="1855037"/>
            </a:xfrm>
            <a:custGeom>
              <a:avLst/>
              <a:gdLst/>
              <a:ahLst/>
              <a:cxnLst/>
              <a:rect l="l" t="t" r="r" b="b"/>
              <a:pathLst>
                <a:path w="14968982" h="1855037">
                  <a:moveTo>
                    <a:pt x="28575" y="0"/>
                  </a:moveTo>
                  <a:lnTo>
                    <a:pt x="14940407" y="0"/>
                  </a:lnTo>
                  <a:cubicBezTo>
                    <a:pt x="14956155" y="0"/>
                    <a:pt x="14968982" y="17629"/>
                    <a:pt x="14968982" y="39272"/>
                  </a:cubicBezTo>
                  <a:lnTo>
                    <a:pt x="14968982" y="1815765"/>
                  </a:lnTo>
                  <a:cubicBezTo>
                    <a:pt x="14968982" y="1837409"/>
                    <a:pt x="14956155" y="1855037"/>
                    <a:pt x="14940407" y="1855037"/>
                  </a:cubicBezTo>
                  <a:lnTo>
                    <a:pt x="28575" y="1855037"/>
                  </a:lnTo>
                  <a:cubicBezTo>
                    <a:pt x="12827" y="1855037"/>
                    <a:pt x="0" y="1837409"/>
                    <a:pt x="0" y="1815765"/>
                  </a:cubicBezTo>
                  <a:lnTo>
                    <a:pt x="0" y="39272"/>
                  </a:lnTo>
                  <a:cubicBezTo>
                    <a:pt x="0" y="17629"/>
                    <a:pt x="12827" y="0"/>
                    <a:pt x="28575" y="0"/>
                  </a:cubicBezTo>
                  <a:moveTo>
                    <a:pt x="28575" y="78544"/>
                  </a:moveTo>
                  <a:lnTo>
                    <a:pt x="28575" y="39272"/>
                  </a:lnTo>
                  <a:lnTo>
                    <a:pt x="57150" y="39272"/>
                  </a:lnTo>
                  <a:lnTo>
                    <a:pt x="57150" y="1815765"/>
                  </a:lnTo>
                  <a:lnTo>
                    <a:pt x="28575" y="1815765"/>
                  </a:lnTo>
                  <a:lnTo>
                    <a:pt x="28575" y="1776493"/>
                  </a:lnTo>
                  <a:lnTo>
                    <a:pt x="14940407" y="1776493"/>
                  </a:lnTo>
                  <a:lnTo>
                    <a:pt x="14940407" y="1815765"/>
                  </a:lnTo>
                  <a:lnTo>
                    <a:pt x="14911832" y="1815765"/>
                  </a:lnTo>
                  <a:lnTo>
                    <a:pt x="14911832" y="39272"/>
                  </a:lnTo>
                  <a:lnTo>
                    <a:pt x="14940407" y="39272"/>
                  </a:lnTo>
                  <a:lnTo>
                    <a:pt x="14940407" y="78544"/>
                  </a:lnTo>
                  <a:lnTo>
                    <a:pt x="28575" y="78544"/>
                  </a:lnTo>
                  <a:close/>
                </a:path>
              </a:pathLst>
            </a:custGeom>
            <a:solidFill>
              <a:srgbClr val="000000"/>
            </a:solidFill>
          </p:spPr>
          <p:txBody>
            <a:bodyPr/>
            <a:lstStyle/>
            <a:p>
              <a:endParaRPr lang="en-US"/>
            </a:p>
          </p:txBody>
        </p:sp>
        <p:sp>
          <p:nvSpPr>
            <p:cNvPr id="16" name="TextBox 16"/>
            <p:cNvSpPr txBox="1"/>
            <p:nvPr/>
          </p:nvSpPr>
          <p:spPr>
            <a:xfrm>
              <a:off x="0" y="-9525"/>
              <a:ext cx="14968966" cy="1864639"/>
            </a:xfrm>
            <a:prstGeom prst="rect">
              <a:avLst/>
            </a:prstGeom>
          </p:spPr>
          <p:txBody>
            <a:bodyPr lIns="50800" tIns="50800" rIns="50800" bIns="50800" rtlCol="0" anchor="t"/>
            <a:lstStyle/>
            <a:p>
              <a:pPr algn="l">
                <a:lnSpc>
                  <a:spcPts val="3240"/>
                </a:lnSpc>
              </a:pPr>
              <a:r>
                <a:rPr lang="en-US" sz="2700" dirty="0">
                  <a:solidFill>
                    <a:srgbClr val="000000"/>
                  </a:solidFill>
                  <a:latin typeface="Rubik 1"/>
                </a:rPr>
                <a:t>If you have a friend exhibiting abusive </a:t>
              </a:r>
              <a:r>
                <a:rPr lang="en-US" sz="2700" dirty="0" err="1">
                  <a:solidFill>
                    <a:srgbClr val="000000"/>
                  </a:solidFill>
                  <a:latin typeface="Rubik 1"/>
                </a:rPr>
                <a:t>behaviours</a:t>
              </a:r>
              <a:r>
                <a:rPr lang="en-US" sz="2700" dirty="0">
                  <a:solidFill>
                    <a:srgbClr val="000000"/>
                  </a:solidFill>
                  <a:latin typeface="Rubik 1"/>
                </a:rPr>
                <a:t>, suggest them to seek appropriate help and/or reflect or research the impact of their actions. </a:t>
              </a:r>
            </a:p>
          </p:txBody>
        </p:sp>
      </p:grpSp>
      <p:grpSp>
        <p:nvGrpSpPr>
          <p:cNvPr id="17" name="Group 17"/>
          <p:cNvGrpSpPr/>
          <p:nvPr/>
        </p:nvGrpSpPr>
        <p:grpSpPr>
          <a:xfrm>
            <a:off x="3443104" y="8995912"/>
            <a:ext cx="11216426" cy="596860"/>
            <a:chOff x="0" y="0"/>
            <a:chExt cx="14955234" cy="795814"/>
          </a:xfrm>
        </p:grpSpPr>
        <p:sp>
          <p:nvSpPr>
            <p:cNvPr id="18" name="Freeform 18"/>
            <p:cNvSpPr/>
            <p:nvPr/>
          </p:nvSpPr>
          <p:spPr>
            <a:xfrm>
              <a:off x="28575" y="28575"/>
              <a:ext cx="14898115" cy="738632"/>
            </a:xfrm>
            <a:custGeom>
              <a:avLst/>
              <a:gdLst/>
              <a:ahLst/>
              <a:cxnLst/>
              <a:rect l="l" t="t" r="r" b="b"/>
              <a:pathLst>
                <a:path w="14898115" h="738632">
                  <a:moveTo>
                    <a:pt x="0" y="0"/>
                  </a:moveTo>
                  <a:lnTo>
                    <a:pt x="14898115" y="0"/>
                  </a:lnTo>
                  <a:lnTo>
                    <a:pt x="14898115" y="738632"/>
                  </a:lnTo>
                  <a:lnTo>
                    <a:pt x="0" y="738632"/>
                  </a:lnTo>
                  <a:close/>
                </a:path>
              </a:pathLst>
            </a:custGeom>
            <a:solidFill>
              <a:srgbClr val="90FCE9"/>
            </a:solidFill>
          </p:spPr>
          <p:txBody>
            <a:bodyPr/>
            <a:lstStyle/>
            <a:p>
              <a:endParaRPr lang="en-US"/>
            </a:p>
          </p:txBody>
        </p:sp>
        <p:sp>
          <p:nvSpPr>
            <p:cNvPr id="19" name="Freeform 19"/>
            <p:cNvSpPr/>
            <p:nvPr/>
          </p:nvSpPr>
          <p:spPr>
            <a:xfrm>
              <a:off x="0" y="0"/>
              <a:ext cx="14955265" cy="795782"/>
            </a:xfrm>
            <a:custGeom>
              <a:avLst/>
              <a:gdLst/>
              <a:ahLst/>
              <a:cxnLst/>
              <a:rect l="l" t="t" r="r" b="b"/>
              <a:pathLst>
                <a:path w="14955265" h="795782">
                  <a:moveTo>
                    <a:pt x="28575" y="0"/>
                  </a:moveTo>
                  <a:lnTo>
                    <a:pt x="14926690" y="0"/>
                  </a:lnTo>
                  <a:cubicBezTo>
                    <a:pt x="14942438" y="0"/>
                    <a:pt x="14955265" y="12827"/>
                    <a:pt x="14955265" y="28575"/>
                  </a:cubicBezTo>
                  <a:lnTo>
                    <a:pt x="14955265" y="767207"/>
                  </a:lnTo>
                  <a:cubicBezTo>
                    <a:pt x="14955265" y="782955"/>
                    <a:pt x="14942438" y="795782"/>
                    <a:pt x="14926690" y="795782"/>
                  </a:cubicBezTo>
                  <a:lnTo>
                    <a:pt x="28575" y="795782"/>
                  </a:lnTo>
                  <a:cubicBezTo>
                    <a:pt x="12827" y="795782"/>
                    <a:pt x="0" y="783082"/>
                    <a:pt x="0" y="767207"/>
                  </a:cubicBezTo>
                  <a:lnTo>
                    <a:pt x="0" y="28575"/>
                  </a:lnTo>
                  <a:cubicBezTo>
                    <a:pt x="0" y="12827"/>
                    <a:pt x="12827" y="0"/>
                    <a:pt x="28575" y="0"/>
                  </a:cubicBezTo>
                  <a:moveTo>
                    <a:pt x="28575" y="57150"/>
                  </a:moveTo>
                  <a:lnTo>
                    <a:pt x="28575" y="28575"/>
                  </a:lnTo>
                  <a:lnTo>
                    <a:pt x="57150" y="28575"/>
                  </a:lnTo>
                  <a:lnTo>
                    <a:pt x="57150" y="767207"/>
                  </a:lnTo>
                  <a:lnTo>
                    <a:pt x="28575" y="767207"/>
                  </a:lnTo>
                  <a:lnTo>
                    <a:pt x="28575" y="738632"/>
                  </a:lnTo>
                  <a:lnTo>
                    <a:pt x="14926690" y="738632"/>
                  </a:lnTo>
                  <a:lnTo>
                    <a:pt x="14926690" y="767207"/>
                  </a:lnTo>
                  <a:lnTo>
                    <a:pt x="14898115" y="767207"/>
                  </a:lnTo>
                  <a:lnTo>
                    <a:pt x="14898115" y="28575"/>
                  </a:lnTo>
                  <a:lnTo>
                    <a:pt x="14926690" y="28575"/>
                  </a:lnTo>
                  <a:lnTo>
                    <a:pt x="14926690" y="57150"/>
                  </a:lnTo>
                  <a:lnTo>
                    <a:pt x="28575" y="57150"/>
                  </a:lnTo>
                  <a:close/>
                </a:path>
              </a:pathLst>
            </a:custGeom>
            <a:solidFill>
              <a:srgbClr val="000000"/>
            </a:solidFill>
          </p:spPr>
          <p:txBody>
            <a:bodyPr/>
            <a:lstStyle/>
            <a:p>
              <a:endParaRPr lang="en-US"/>
            </a:p>
          </p:txBody>
        </p:sp>
        <p:sp>
          <p:nvSpPr>
            <p:cNvPr id="20" name="TextBox 20"/>
            <p:cNvSpPr txBox="1"/>
            <p:nvPr/>
          </p:nvSpPr>
          <p:spPr>
            <a:xfrm>
              <a:off x="0" y="-9525"/>
              <a:ext cx="14955234" cy="805339"/>
            </a:xfrm>
            <a:prstGeom prst="rect">
              <a:avLst/>
            </a:prstGeom>
          </p:spPr>
          <p:txBody>
            <a:bodyPr lIns="50800" tIns="50800" rIns="50800" bIns="50800" rtlCol="0" anchor="t"/>
            <a:lstStyle/>
            <a:p>
              <a:pPr algn="l">
                <a:lnSpc>
                  <a:spcPts val="3240"/>
                </a:lnSpc>
              </a:pPr>
              <a:r>
                <a:rPr lang="en-US" sz="2700">
                  <a:solidFill>
                    <a:srgbClr val="000000"/>
                  </a:solidFill>
                  <a:latin typeface="Rubik 1"/>
                </a:rPr>
                <a:t> If you are a victim, you are not responsible for "fixing" your partner.</a:t>
              </a:r>
            </a:p>
          </p:txBody>
        </p:sp>
      </p:grpSp>
      <p:grpSp>
        <p:nvGrpSpPr>
          <p:cNvPr id="21" name="Group 21"/>
          <p:cNvGrpSpPr/>
          <p:nvPr/>
        </p:nvGrpSpPr>
        <p:grpSpPr>
          <a:xfrm>
            <a:off x="3463702" y="7006780"/>
            <a:ext cx="11206126" cy="1843356"/>
            <a:chOff x="0" y="0"/>
            <a:chExt cx="14941502" cy="2457808"/>
          </a:xfrm>
        </p:grpSpPr>
        <p:sp>
          <p:nvSpPr>
            <p:cNvPr id="22" name="Freeform 22"/>
            <p:cNvSpPr/>
            <p:nvPr/>
          </p:nvSpPr>
          <p:spPr>
            <a:xfrm>
              <a:off x="0" y="0"/>
              <a:ext cx="14941550" cy="2457831"/>
            </a:xfrm>
            <a:custGeom>
              <a:avLst/>
              <a:gdLst/>
              <a:ahLst/>
              <a:cxnLst/>
              <a:rect l="l" t="t" r="r" b="b"/>
              <a:pathLst>
                <a:path w="14941550" h="2457831">
                  <a:moveTo>
                    <a:pt x="28575" y="0"/>
                  </a:moveTo>
                  <a:lnTo>
                    <a:pt x="14912975" y="0"/>
                  </a:lnTo>
                  <a:cubicBezTo>
                    <a:pt x="14928723" y="0"/>
                    <a:pt x="14941550" y="12827"/>
                    <a:pt x="14941550" y="28575"/>
                  </a:cubicBezTo>
                  <a:lnTo>
                    <a:pt x="14941550" y="2429256"/>
                  </a:lnTo>
                  <a:cubicBezTo>
                    <a:pt x="14941550" y="2445004"/>
                    <a:pt x="14928723" y="2457831"/>
                    <a:pt x="14912975" y="2457831"/>
                  </a:cubicBezTo>
                  <a:lnTo>
                    <a:pt x="28575" y="2457831"/>
                  </a:lnTo>
                  <a:cubicBezTo>
                    <a:pt x="12827" y="2457831"/>
                    <a:pt x="0" y="2445004"/>
                    <a:pt x="0" y="2429256"/>
                  </a:cubicBezTo>
                  <a:lnTo>
                    <a:pt x="0" y="28575"/>
                  </a:lnTo>
                  <a:cubicBezTo>
                    <a:pt x="0" y="12827"/>
                    <a:pt x="12827" y="0"/>
                    <a:pt x="28575" y="0"/>
                  </a:cubicBezTo>
                  <a:moveTo>
                    <a:pt x="28575" y="57150"/>
                  </a:moveTo>
                  <a:lnTo>
                    <a:pt x="28575" y="28575"/>
                  </a:lnTo>
                  <a:lnTo>
                    <a:pt x="57150" y="28575"/>
                  </a:lnTo>
                  <a:lnTo>
                    <a:pt x="57150" y="2429256"/>
                  </a:lnTo>
                  <a:lnTo>
                    <a:pt x="28575" y="2429256"/>
                  </a:lnTo>
                  <a:lnTo>
                    <a:pt x="28575" y="2400681"/>
                  </a:lnTo>
                  <a:lnTo>
                    <a:pt x="14912975" y="2400681"/>
                  </a:lnTo>
                  <a:lnTo>
                    <a:pt x="14912975" y="2429256"/>
                  </a:lnTo>
                  <a:lnTo>
                    <a:pt x="14884400" y="2429256"/>
                  </a:lnTo>
                  <a:lnTo>
                    <a:pt x="14884400" y="28575"/>
                  </a:lnTo>
                  <a:lnTo>
                    <a:pt x="14912975" y="28575"/>
                  </a:lnTo>
                  <a:lnTo>
                    <a:pt x="14912975" y="57150"/>
                  </a:lnTo>
                  <a:lnTo>
                    <a:pt x="28575" y="57150"/>
                  </a:lnTo>
                  <a:close/>
                </a:path>
              </a:pathLst>
            </a:custGeom>
            <a:solidFill>
              <a:srgbClr val="000000"/>
            </a:solidFill>
          </p:spPr>
          <p:txBody>
            <a:bodyPr/>
            <a:lstStyle/>
            <a:p>
              <a:endParaRPr lang="en-US"/>
            </a:p>
          </p:txBody>
        </p:sp>
        <p:sp>
          <p:nvSpPr>
            <p:cNvPr id="23" name="TextBox 23"/>
            <p:cNvSpPr txBox="1"/>
            <p:nvPr/>
          </p:nvSpPr>
          <p:spPr>
            <a:xfrm>
              <a:off x="0" y="-9525"/>
              <a:ext cx="14941502" cy="2467333"/>
            </a:xfrm>
            <a:prstGeom prst="rect">
              <a:avLst/>
            </a:prstGeom>
          </p:spPr>
          <p:txBody>
            <a:bodyPr lIns="50800" tIns="50800" rIns="50800" bIns="50800" rtlCol="0" anchor="t"/>
            <a:lstStyle/>
            <a:p>
              <a:pPr algn="l">
                <a:lnSpc>
                  <a:spcPts val="3240"/>
                </a:lnSpc>
              </a:pPr>
              <a:r>
                <a:rPr lang="en-US" sz="2700">
                  <a:solidFill>
                    <a:srgbClr val="000000"/>
                  </a:solidFill>
                  <a:latin typeface="Rubik 1"/>
                </a:rPr>
                <a:t>Ending a relationship is hard. You may feel you want to go back to the relationship. It's your decision, but remember, abusive patterns won't change unless a person gets help, and even still, the behavior might not stop.</a:t>
              </a:r>
            </a:p>
          </p:txBody>
        </p:sp>
      </p:grpSp>
      <p:pic>
        <p:nvPicPr>
          <p:cNvPr id="25" name="Picture 24" descr="A black background with a black square&#10;&#10;Description automatically generated with medium confidence">
            <a:extLst>
              <a:ext uri="{FF2B5EF4-FFF2-40B4-BE49-F238E27FC236}">
                <a16:creationId xmlns:a16="http://schemas.microsoft.com/office/drawing/2014/main" id="{01750C69-1558-1BFE-A837-BBA3E49EC3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83000" y="-52124"/>
            <a:ext cx="1545866" cy="1545866"/>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28796">
            <a:off x="82344" y="1039790"/>
            <a:ext cx="13922011" cy="0"/>
          </a:xfrm>
          <a:prstGeom prst="line">
            <a:avLst/>
          </a:prstGeom>
          <a:ln w="47625" cap="rnd">
            <a:solidFill>
              <a:srgbClr val="71FFE4"/>
            </a:solidFill>
            <a:prstDash val="solid"/>
            <a:headEnd type="none" w="sm" len="sm"/>
            <a:tailEnd type="none" w="sm" len="sm"/>
          </a:ln>
        </p:spPr>
        <p:txBody>
          <a:bodyPr/>
          <a:lstStyle/>
          <a:p>
            <a:endParaRPr lang="en-US"/>
          </a:p>
        </p:txBody>
      </p:sp>
      <p:grpSp>
        <p:nvGrpSpPr>
          <p:cNvPr id="4" name="Group 4"/>
          <p:cNvGrpSpPr/>
          <p:nvPr/>
        </p:nvGrpSpPr>
        <p:grpSpPr>
          <a:xfrm>
            <a:off x="0" y="6900474"/>
            <a:ext cx="18288000" cy="3386526"/>
            <a:chOff x="0" y="0"/>
            <a:chExt cx="24384000" cy="4515368"/>
          </a:xfrm>
        </p:grpSpPr>
        <p:sp>
          <p:nvSpPr>
            <p:cNvPr id="5" name="Freeform 5"/>
            <p:cNvSpPr/>
            <p:nvPr/>
          </p:nvSpPr>
          <p:spPr>
            <a:xfrm>
              <a:off x="0" y="0"/>
              <a:ext cx="24383984" cy="4515331"/>
            </a:xfrm>
            <a:custGeom>
              <a:avLst/>
              <a:gdLst/>
              <a:ahLst/>
              <a:cxnLst/>
              <a:rect l="l" t="t" r="r" b="b"/>
              <a:pathLst>
                <a:path w="24383984" h="4515331">
                  <a:moveTo>
                    <a:pt x="0" y="0"/>
                  </a:moveTo>
                  <a:lnTo>
                    <a:pt x="24383984" y="0"/>
                  </a:lnTo>
                  <a:lnTo>
                    <a:pt x="24383984" y="4515331"/>
                  </a:lnTo>
                  <a:lnTo>
                    <a:pt x="0" y="4515331"/>
                  </a:lnTo>
                  <a:close/>
                </a:path>
              </a:pathLst>
            </a:custGeom>
            <a:solidFill>
              <a:srgbClr val="C5FFF4"/>
            </a:solidFill>
          </p:spPr>
          <p:txBody>
            <a:bodyPr/>
            <a:lstStyle/>
            <a:p>
              <a:endParaRPr lang="en-US"/>
            </a:p>
          </p:txBody>
        </p:sp>
      </p:grpSp>
      <p:sp>
        <p:nvSpPr>
          <p:cNvPr id="6" name="TextBox 6"/>
          <p:cNvSpPr txBox="1"/>
          <p:nvPr/>
        </p:nvSpPr>
        <p:spPr>
          <a:xfrm>
            <a:off x="2518192" y="2697675"/>
            <a:ext cx="13256094"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1 Bold"/>
                <a:cs typeface="Rubik 1 Bold"/>
              </a:rPr>
              <a:t>Write a list of non-negotiables.</a:t>
            </a:r>
          </a:p>
        </p:txBody>
      </p:sp>
      <p:sp>
        <p:nvSpPr>
          <p:cNvPr id="7" name="Freeform 7" descr="A light bulb with rays of light shining through it  Description automatically generated"/>
          <p:cNvSpPr/>
          <p:nvPr/>
        </p:nvSpPr>
        <p:spPr>
          <a:xfrm>
            <a:off x="2734" y="1405838"/>
            <a:ext cx="2616615" cy="2568148"/>
          </a:xfrm>
          <a:custGeom>
            <a:avLst/>
            <a:gdLst/>
            <a:ahLst/>
            <a:cxnLst/>
            <a:rect l="l" t="t" r="r" b="b"/>
            <a:pathLst>
              <a:path w="2616615" h="2568148">
                <a:moveTo>
                  <a:pt x="0" y="0"/>
                </a:moveTo>
                <a:lnTo>
                  <a:pt x="2616616" y="0"/>
                </a:lnTo>
                <a:lnTo>
                  <a:pt x="2616616" y="2568148"/>
                </a:lnTo>
                <a:lnTo>
                  <a:pt x="0" y="2568148"/>
                </a:lnTo>
                <a:lnTo>
                  <a:pt x="0" y="0"/>
                </a:lnTo>
                <a:close/>
              </a:path>
            </a:pathLst>
          </a:custGeom>
          <a:blipFill>
            <a:blip r:embed="rId3"/>
            <a:stretch>
              <a:fillRect t="-131" b="-131"/>
            </a:stretch>
          </a:blipFill>
        </p:spPr>
        <p:txBody>
          <a:bodyPr/>
          <a:lstStyle/>
          <a:p>
            <a:endParaRPr lang="en-US"/>
          </a:p>
        </p:txBody>
      </p:sp>
      <p:sp>
        <p:nvSpPr>
          <p:cNvPr id="8" name="Freeform 8"/>
          <p:cNvSpPr/>
          <p:nvPr/>
        </p:nvSpPr>
        <p:spPr>
          <a:xfrm>
            <a:off x="13744830" y="5682140"/>
            <a:ext cx="4554303" cy="4554303"/>
          </a:xfrm>
          <a:custGeom>
            <a:avLst/>
            <a:gdLst/>
            <a:ahLst/>
            <a:cxnLst/>
            <a:rect l="l" t="t" r="r" b="b"/>
            <a:pathLst>
              <a:path w="4554303" h="4554303">
                <a:moveTo>
                  <a:pt x="0" y="0"/>
                </a:moveTo>
                <a:lnTo>
                  <a:pt x="4554303" y="0"/>
                </a:lnTo>
                <a:lnTo>
                  <a:pt x="4554303" y="4554302"/>
                </a:lnTo>
                <a:lnTo>
                  <a:pt x="0" y="4554302"/>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Reflection</a:t>
            </a:r>
          </a:p>
        </p:txBody>
      </p:sp>
      <p:sp>
        <p:nvSpPr>
          <p:cNvPr id="10" name="TextBox 10"/>
          <p:cNvSpPr txBox="1"/>
          <p:nvPr/>
        </p:nvSpPr>
        <p:spPr>
          <a:xfrm>
            <a:off x="2716405" y="4690584"/>
            <a:ext cx="13657685" cy="647700"/>
          </a:xfrm>
          <a:prstGeom prst="rect">
            <a:avLst/>
          </a:prstGeom>
        </p:spPr>
        <p:txBody>
          <a:bodyPr lIns="0" tIns="0" rIns="0" bIns="0" rtlCol="0" anchor="t">
            <a:spAutoFit/>
          </a:bodyPr>
          <a:lstStyle/>
          <a:p>
            <a:pPr algn="l">
              <a:lnSpc>
                <a:spcPts val="5040"/>
              </a:lnSpc>
            </a:pPr>
            <a:r>
              <a:rPr lang="en-US" sz="4200">
                <a:solidFill>
                  <a:srgbClr val="000000"/>
                </a:solidFill>
                <a:latin typeface="Rubik 1"/>
              </a:rPr>
              <a:t>How would you respond if one of these is broken?</a:t>
            </a:r>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9839842C-A0B5-F04C-F4B9-0901880764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35400" y="0"/>
            <a:ext cx="1366894" cy="1366894"/>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195101"/>
            <a:ext cx="13980219"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Setting and Respecting Personal Boundaries</a:t>
            </a:r>
          </a:p>
        </p:txBody>
      </p:sp>
      <p:sp>
        <p:nvSpPr>
          <p:cNvPr id="4" name="AutoShape 4"/>
          <p:cNvSpPr/>
          <p:nvPr/>
        </p:nvSpPr>
        <p:spPr>
          <a:xfrm rot="-22627">
            <a:off x="120032" y="1064098"/>
            <a:ext cx="14588188" cy="0"/>
          </a:xfrm>
          <a:prstGeom prst="line">
            <a:avLst/>
          </a:prstGeom>
          <a:ln w="47625" cap="rnd">
            <a:solidFill>
              <a:srgbClr val="71FFE4"/>
            </a:solidFill>
            <a:prstDash val="solid"/>
            <a:headEnd type="none" w="sm" len="sm"/>
            <a:tailEnd type="none" w="sm" len="sm"/>
          </a:ln>
        </p:spPr>
        <p:txBody>
          <a:bodyPr/>
          <a:lstStyle/>
          <a:p>
            <a:endParaRPr lang="en-US"/>
          </a:p>
        </p:txBody>
      </p:sp>
      <p:grpSp>
        <p:nvGrpSpPr>
          <p:cNvPr id="5" name="Group 5"/>
          <p:cNvGrpSpPr/>
          <p:nvPr/>
        </p:nvGrpSpPr>
        <p:grpSpPr>
          <a:xfrm>
            <a:off x="-1" y="2610138"/>
            <a:ext cx="18287999" cy="1292115"/>
            <a:chOff x="0" y="0"/>
            <a:chExt cx="24491246" cy="1722820"/>
          </a:xfrm>
        </p:grpSpPr>
        <p:sp>
          <p:nvSpPr>
            <p:cNvPr id="6" name="Freeform 6"/>
            <p:cNvSpPr/>
            <p:nvPr/>
          </p:nvSpPr>
          <p:spPr>
            <a:xfrm>
              <a:off x="0" y="0"/>
              <a:ext cx="24491237" cy="1722882"/>
            </a:xfrm>
            <a:custGeom>
              <a:avLst/>
              <a:gdLst/>
              <a:ahLst/>
              <a:cxnLst/>
              <a:rect l="l" t="t" r="r" b="b"/>
              <a:pathLst>
                <a:path w="24491237" h="1722882">
                  <a:moveTo>
                    <a:pt x="0" y="0"/>
                  </a:moveTo>
                  <a:lnTo>
                    <a:pt x="24491237" y="0"/>
                  </a:lnTo>
                  <a:lnTo>
                    <a:pt x="24491237" y="1722882"/>
                  </a:lnTo>
                  <a:lnTo>
                    <a:pt x="0" y="1722882"/>
                  </a:lnTo>
                  <a:close/>
                </a:path>
              </a:pathLst>
            </a:custGeom>
            <a:solidFill>
              <a:srgbClr val="71FFE4"/>
            </a:solidFill>
          </p:spPr>
          <p:txBody>
            <a:bodyPr/>
            <a:lstStyle/>
            <a:p>
              <a:endParaRPr lang="en-US"/>
            </a:p>
          </p:txBody>
        </p:sp>
      </p:grpSp>
      <p:sp>
        <p:nvSpPr>
          <p:cNvPr id="7" name="TextBox 7"/>
          <p:cNvSpPr txBox="1"/>
          <p:nvPr/>
        </p:nvSpPr>
        <p:spPr>
          <a:xfrm>
            <a:off x="555762" y="1324263"/>
            <a:ext cx="17169062" cy="1285875"/>
          </a:xfrm>
          <a:prstGeom prst="rect">
            <a:avLst/>
          </a:prstGeom>
        </p:spPr>
        <p:txBody>
          <a:bodyPr lIns="0" tIns="0" rIns="0" bIns="0" rtlCol="0" anchor="t">
            <a:spAutoFit/>
          </a:bodyPr>
          <a:lstStyle/>
          <a:p>
            <a:pPr algn="l">
              <a:lnSpc>
                <a:spcPts val="5040"/>
              </a:lnSpc>
            </a:pPr>
            <a:r>
              <a:rPr lang="en-US" sz="4200">
                <a:solidFill>
                  <a:srgbClr val="000000"/>
                </a:solidFill>
                <a:latin typeface="Rubik 1"/>
              </a:rPr>
              <a:t>Follow-through is the most important part of setting and respecting personal boundaries.</a:t>
            </a:r>
          </a:p>
        </p:txBody>
      </p:sp>
      <p:sp>
        <p:nvSpPr>
          <p:cNvPr id="8" name="TextBox 8"/>
          <p:cNvSpPr txBox="1"/>
          <p:nvPr/>
        </p:nvSpPr>
        <p:spPr>
          <a:xfrm>
            <a:off x="4216744" y="2854533"/>
            <a:ext cx="9854915" cy="828675"/>
          </a:xfrm>
          <a:prstGeom prst="rect">
            <a:avLst/>
          </a:prstGeom>
        </p:spPr>
        <p:txBody>
          <a:bodyPr lIns="0" tIns="0" rIns="0" bIns="0" rtlCol="0" anchor="t">
            <a:spAutoFit/>
          </a:bodyPr>
          <a:lstStyle/>
          <a:p>
            <a:pPr algn="ctr">
              <a:lnSpc>
                <a:spcPts val="6480"/>
              </a:lnSpc>
            </a:pPr>
            <a:r>
              <a:rPr lang="en-US" sz="5400">
                <a:solidFill>
                  <a:srgbClr val="000000"/>
                </a:solidFill>
                <a:latin typeface="Rubik 1 Bold"/>
              </a:rPr>
              <a:t>Think-Pair-Share</a:t>
            </a:r>
          </a:p>
        </p:txBody>
      </p:sp>
      <p:sp>
        <p:nvSpPr>
          <p:cNvPr id="11" name="TextBox 11"/>
          <p:cNvSpPr txBox="1"/>
          <p:nvPr/>
        </p:nvSpPr>
        <p:spPr>
          <a:xfrm>
            <a:off x="1770844" y="4001669"/>
            <a:ext cx="15229422" cy="6134100"/>
          </a:xfrm>
          <a:prstGeom prst="rect">
            <a:avLst/>
          </a:prstGeom>
        </p:spPr>
        <p:txBody>
          <a:bodyPr lIns="0" tIns="0" rIns="0" bIns="0" rtlCol="0" anchor="t">
            <a:spAutoFit/>
          </a:bodyPr>
          <a:lstStyle/>
          <a:p>
            <a:pPr algn="l">
              <a:lnSpc>
                <a:spcPts val="5040"/>
              </a:lnSpc>
            </a:pPr>
            <a:r>
              <a:rPr lang="en-US" sz="4200">
                <a:solidFill>
                  <a:srgbClr val="000000"/>
                </a:solidFill>
                <a:latin typeface="Rubik 1"/>
              </a:rPr>
              <a:t>If you were Sam, how would you respond in these situations:</a:t>
            </a:r>
          </a:p>
          <a:p>
            <a:pPr algn="l">
              <a:lnSpc>
                <a:spcPts val="3600"/>
              </a:lnSpc>
            </a:pPr>
            <a:endParaRPr lang="en-US" sz="4200">
              <a:solidFill>
                <a:srgbClr val="000000"/>
              </a:solidFill>
              <a:latin typeface="Rubik 1"/>
            </a:endParaRPr>
          </a:p>
          <a:p>
            <a:pPr marL="542925" lvl="1" indent="-271462" algn="l">
              <a:lnSpc>
                <a:spcPts val="3600"/>
              </a:lnSpc>
              <a:buFont typeface="Arial"/>
              <a:buChar char="•"/>
            </a:pPr>
            <a:r>
              <a:rPr lang="en-US" sz="3000">
                <a:solidFill>
                  <a:srgbClr val="000000"/>
                </a:solidFill>
                <a:latin typeface="Rubik 1"/>
              </a:rPr>
              <a:t>Sam walks into the school gym and a friend playfully tackles him. Sam doesn't like surprises and was hurt by the tackle. </a:t>
            </a:r>
          </a:p>
          <a:p>
            <a:pPr marL="542925" lvl="1" indent="-271462" algn="l">
              <a:lnSpc>
                <a:spcPts val="3600"/>
              </a:lnSpc>
            </a:pPr>
            <a:endParaRPr lang="en-US" sz="3000">
              <a:solidFill>
                <a:srgbClr val="000000"/>
              </a:solidFill>
              <a:latin typeface="Rubik 1"/>
            </a:endParaRPr>
          </a:p>
          <a:p>
            <a:pPr marL="542925" lvl="1" indent="-271462" algn="l">
              <a:lnSpc>
                <a:spcPts val="3600"/>
              </a:lnSpc>
              <a:buFont typeface="Arial"/>
              <a:buChar char="•"/>
            </a:pPr>
            <a:r>
              <a:rPr lang="en-US" sz="3000">
                <a:solidFill>
                  <a:srgbClr val="000000"/>
                </a:solidFill>
                <a:latin typeface="Rubik 1"/>
              </a:rPr>
              <a:t>Sam tells a friend about troubles at home. This friend posts something on Sam's Facebook wall that mentions these troubles. Sam feels embarrassed with this type of public sharing.</a:t>
            </a:r>
          </a:p>
          <a:p>
            <a:pPr marL="542925" lvl="1" indent="-271462" algn="l">
              <a:lnSpc>
                <a:spcPts val="3600"/>
              </a:lnSpc>
            </a:pPr>
            <a:endParaRPr lang="en-US" sz="3000">
              <a:solidFill>
                <a:srgbClr val="000000"/>
              </a:solidFill>
              <a:latin typeface="Rubik 1"/>
            </a:endParaRPr>
          </a:p>
          <a:p>
            <a:pPr marL="542925" lvl="1" indent="-271462" algn="l">
              <a:lnSpc>
                <a:spcPts val="3600"/>
              </a:lnSpc>
              <a:buFont typeface="Arial"/>
              <a:buChar char="•"/>
            </a:pPr>
            <a:r>
              <a:rPr lang="en-US" sz="3000">
                <a:solidFill>
                  <a:srgbClr val="000000"/>
                </a:solidFill>
                <a:latin typeface="Rubik 1"/>
              </a:rPr>
              <a:t>Sam must make up a test after school, but still wants to meet his friend for pizza. Sam gives them $10.00 for his share of pizza, knowing that it will only be $5.00. When Sam arrives and asks for change, his friend says they were running short and needed to use all the money he gave them.</a:t>
            </a: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BD86C95E-7F82-720A-0F47-C0EB04EC11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07687" y="-32147"/>
            <a:ext cx="1423113" cy="1423113"/>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195101"/>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Assertive Communication Style</a:t>
            </a:r>
          </a:p>
        </p:txBody>
      </p:sp>
      <p:sp>
        <p:nvSpPr>
          <p:cNvPr id="4" name="AutoShape 4"/>
          <p:cNvSpPr/>
          <p:nvPr/>
        </p:nvSpPr>
        <p:spPr>
          <a:xfrm rot="-22627">
            <a:off x="120032" y="1064098"/>
            <a:ext cx="14588188" cy="0"/>
          </a:xfrm>
          <a:prstGeom prst="line">
            <a:avLst/>
          </a:prstGeom>
          <a:ln w="47625" cap="rnd">
            <a:solidFill>
              <a:srgbClr val="71FFE4"/>
            </a:solidFill>
            <a:prstDash val="solid"/>
            <a:headEnd type="none" w="sm" len="sm"/>
            <a:tailEnd type="none" w="sm" len="sm"/>
          </a:ln>
        </p:spPr>
        <p:txBody>
          <a:bodyPr/>
          <a:lstStyle/>
          <a:p>
            <a:endParaRPr lang="en-US"/>
          </a:p>
        </p:txBody>
      </p:sp>
      <p:grpSp>
        <p:nvGrpSpPr>
          <p:cNvPr id="5" name="Group 5"/>
          <p:cNvGrpSpPr/>
          <p:nvPr/>
        </p:nvGrpSpPr>
        <p:grpSpPr>
          <a:xfrm>
            <a:off x="0" y="8588536"/>
            <a:ext cx="18358138" cy="1698464"/>
            <a:chOff x="0" y="0"/>
            <a:chExt cx="24477518" cy="2264618"/>
          </a:xfrm>
        </p:grpSpPr>
        <p:sp>
          <p:nvSpPr>
            <p:cNvPr id="6" name="Freeform 6"/>
            <p:cNvSpPr/>
            <p:nvPr/>
          </p:nvSpPr>
          <p:spPr>
            <a:xfrm>
              <a:off x="0" y="0"/>
              <a:ext cx="24477509" cy="2264613"/>
            </a:xfrm>
            <a:custGeom>
              <a:avLst/>
              <a:gdLst/>
              <a:ahLst/>
              <a:cxnLst/>
              <a:rect l="l" t="t" r="r" b="b"/>
              <a:pathLst>
                <a:path w="24477509" h="2264613">
                  <a:moveTo>
                    <a:pt x="0" y="0"/>
                  </a:moveTo>
                  <a:lnTo>
                    <a:pt x="24477509" y="0"/>
                  </a:lnTo>
                  <a:lnTo>
                    <a:pt x="24477509" y="2264613"/>
                  </a:lnTo>
                  <a:lnTo>
                    <a:pt x="0" y="2264613"/>
                  </a:lnTo>
                  <a:close/>
                </a:path>
              </a:pathLst>
            </a:custGeom>
            <a:solidFill>
              <a:srgbClr val="71FFE4"/>
            </a:solidFill>
          </p:spPr>
          <p:txBody>
            <a:bodyPr/>
            <a:lstStyle/>
            <a:p>
              <a:endParaRPr lang="en-US"/>
            </a:p>
          </p:txBody>
        </p:sp>
      </p:grpSp>
      <p:sp>
        <p:nvSpPr>
          <p:cNvPr id="7" name="TextBox 7"/>
          <p:cNvSpPr txBox="1"/>
          <p:nvPr/>
        </p:nvSpPr>
        <p:spPr>
          <a:xfrm>
            <a:off x="1134342" y="3906688"/>
            <a:ext cx="16019315" cy="3200400"/>
          </a:xfrm>
          <a:prstGeom prst="rect">
            <a:avLst/>
          </a:prstGeom>
        </p:spPr>
        <p:txBody>
          <a:bodyPr lIns="0" tIns="0" rIns="0" bIns="0" rtlCol="0" anchor="t">
            <a:spAutoFit/>
          </a:bodyPr>
          <a:lstStyle/>
          <a:p>
            <a:pPr marL="760095" lvl="1" indent="-380048" algn="l">
              <a:lnSpc>
                <a:spcPts val="5040"/>
              </a:lnSpc>
              <a:buFont typeface="Arial"/>
              <a:buChar char="•"/>
            </a:pPr>
            <a:r>
              <a:rPr lang="en-US" sz="4200">
                <a:solidFill>
                  <a:srgbClr val="000000"/>
                </a:solidFill>
                <a:latin typeface="Rubik 1"/>
              </a:rPr>
              <a:t>I feel ____________ when you _______________. </a:t>
            </a:r>
          </a:p>
          <a:p>
            <a:pPr marL="760095" lvl="1" indent="-380048" algn="l">
              <a:lnSpc>
                <a:spcPts val="5040"/>
              </a:lnSpc>
            </a:pPr>
            <a:r>
              <a:rPr lang="en-US" sz="4200">
                <a:solidFill>
                  <a:srgbClr val="000000"/>
                </a:solidFill>
                <a:latin typeface="Rubik 1"/>
              </a:rPr>
              <a:t>     Please ______________________.                                                                                                                            </a:t>
            </a:r>
          </a:p>
          <a:p>
            <a:pPr marL="760095" lvl="1" indent="-380048" algn="l">
              <a:lnSpc>
                <a:spcPts val="5040"/>
              </a:lnSpc>
              <a:buFont typeface="Arial"/>
              <a:buChar char="•"/>
            </a:pPr>
            <a:r>
              <a:rPr lang="en-US" sz="4200">
                <a:solidFill>
                  <a:srgbClr val="000000"/>
                </a:solidFill>
                <a:latin typeface="Rubik 1"/>
              </a:rPr>
              <a:t>I am willing to ________________________.        </a:t>
            </a:r>
          </a:p>
          <a:p>
            <a:pPr marL="760095" lvl="1" indent="-380048" algn="l">
              <a:lnSpc>
                <a:spcPts val="5040"/>
              </a:lnSpc>
            </a:pPr>
            <a:r>
              <a:rPr lang="en-US" sz="4200">
                <a:solidFill>
                  <a:srgbClr val="000000"/>
                </a:solidFill>
                <a:latin typeface="Rubik 1"/>
              </a:rPr>
              <a:t>     Please do not ____________________.</a:t>
            </a:r>
          </a:p>
        </p:txBody>
      </p:sp>
      <p:sp>
        <p:nvSpPr>
          <p:cNvPr id="8" name="TextBox 8"/>
          <p:cNvSpPr txBox="1"/>
          <p:nvPr/>
        </p:nvSpPr>
        <p:spPr>
          <a:xfrm>
            <a:off x="2515953" y="2020739"/>
            <a:ext cx="13256094"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1"/>
              </a:rPr>
              <a:t>"I" statements:</a:t>
            </a: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F00A37DD-47B0-A622-6DEB-36D3451CEB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86907" y="2005"/>
            <a:ext cx="1333500" cy="13335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195101"/>
            <a:ext cx="17474915" cy="695325"/>
          </a:xfrm>
          <a:prstGeom prst="rect">
            <a:avLst/>
          </a:prstGeom>
        </p:spPr>
        <p:txBody>
          <a:bodyPr lIns="0" tIns="0" rIns="0" bIns="0" rtlCol="0" anchor="t">
            <a:spAutoFit/>
          </a:bodyPr>
          <a:lstStyle/>
          <a:p>
            <a:pPr algn="l">
              <a:lnSpc>
                <a:spcPts val="5400"/>
              </a:lnSpc>
            </a:pPr>
            <a:r>
              <a:rPr lang="en-US" sz="4500">
                <a:solidFill>
                  <a:srgbClr val="000000"/>
                </a:solidFill>
                <a:latin typeface="Rubik 1 Bold"/>
              </a:rPr>
              <a:t>When Boundaries Are Crossed </a:t>
            </a:r>
          </a:p>
        </p:txBody>
      </p:sp>
      <p:sp>
        <p:nvSpPr>
          <p:cNvPr id="4" name="AutoShape 4"/>
          <p:cNvSpPr/>
          <p:nvPr/>
        </p:nvSpPr>
        <p:spPr>
          <a:xfrm rot="-40514">
            <a:off x="140452" y="985955"/>
            <a:ext cx="16166679" cy="39151"/>
          </a:xfrm>
          <a:prstGeom prst="line">
            <a:avLst/>
          </a:prstGeom>
          <a:ln w="47625" cap="rnd">
            <a:solidFill>
              <a:srgbClr val="71FFE4"/>
            </a:solidFill>
            <a:prstDash val="solid"/>
            <a:headEnd type="none" w="sm" len="sm"/>
            <a:tailEnd type="none" w="sm" len="sm"/>
          </a:ln>
        </p:spPr>
        <p:txBody>
          <a:bodyPr/>
          <a:lstStyle/>
          <a:p>
            <a:endParaRPr lang="en-US"/>
          </a:p>
        </p:txBody>
      </p:sp>
      <p:grpSp>
        <p:nvGrpSpPr>
          <p:cNvPr id="5" name="Group 5"/>
          <p:cNvGrpSpPr/>
          <p:nvPr/>
        </p:nvGrpSpPr>
        <p:grpSpPr>
          <a:xfrm>
            <a:off x="504597" y="1328169"/>
            <a:ext cx="17501524" cy="8689048"/>
            <a:chOff x="0" y="0"/>
            <a:chExt cx="23335366" cy="11585398"/>
          </a:xfrm>
        </p:grpSpPr>
        <p:sp>
          <p:nvSpPr>
            <p:cNvPr id="6" name="Freeform 6"/>
            <p:cNvSpPr/>
            <p:nvPr/>
          </p:nvSpPr>
          <p:spPr>
            <a:xfrm>
              <a:off x="0" y="0"/>
              <a:ext cx="23335362" cy="11585448"/>
            </a:xfrm>
            <a:custGeom>
              <a:avLst/>
              <a:gdLst/>
              <a:ahLst/>
              <a:cxnLst/>
              <a:rect l="l" t="t" r="r" b="b"/>
              <a:pathLst>
                <a:path w="23335362" h="11585448">
                  <a:moveTo>
                    <a:pt x="0" y="0"/>
                  </a:moveTo>
                  <a:lnTo>
                    <a:pt x="23335362" y="0"/>
                  </a:lnTo>
                  <a:lnTo>
                    <a:pt x="23335362" y="11585448"/>
                  </a:lnTo>
                  <a:lnTo>
                    <a:pt x="0" y="11585448"/>
                  </a:lnTo>
                  <a:close/>
                </a:path>
              </a:pathLst>
            </a:custGeom>
            <a:solidFill>
              <a:srgbClr val="90FCE9"/>
            </a:solidFill>
          </p:spPr>
          <p:txBody>
            <a:bodyPr/>
            <a:lstStyle/>
            <a:p>
              <a:endParaRPr lang="en-US"/>
            </a:p>
          </p:txBody>
        </p:sp>
      </p:grpSp>
      <p:sp>
        <p:nvSpPr>
          <p:cNvPr id="7" name="TextBox 7"/>
          <p:cNvSpPr txBox="1"/>
          <p:nvPr/>
        </p:nvSpPr>
        <p:spPr>
          <a:xfrm>
            <a:off x="4148576" y="1596306"/>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1 Bold"/>
              </a:rPr>
              <a:t>Talk Time </a:t>
            </a:r>
          </a:p>
        </p:txBody>
      </p:sp>
      <p:sp>
        <p:nvSpPr>
          <p:cNvPr id="10" name="TextBox 10"/>
          <p:cNvSpPr txBox="1"/>
          <p:nvPr/>
        </p:nvSpPr>
        <p:spPr>
          <a:xfrm>
            <a:off x="1072869" y="5707779"/>
            <a:ext cx="16129811" cy="4476750"/>
          </a:xfrm>
          <a:prstGeom prst="rect">
            <a:avLst/>
          </a:prstGeom>
        </p:spPr>
        <p:txBody>
          <a:bodyPr lIns="0" tIns="0" rIns="0" bIns="0" rtlCol="0" anchor="t">
            <a:spAutoFit/>
          </a:bodyPr>
          <a:lstStyle/>
          <a:p>
            <a:pPr marL="760095" lvl="1" indent="-380048" algn="l">
              <a:lnSpc>
                <a:spcPts val="5040"/>
              </a:lnSpc>
              <a:buFont typeface="Arial"/>
              <a:buChar char="•"/>
            </a:pPr>
            <a:r>
              <a:rPr lang="en-US" sz="4200">
                <a:solidFill>
                  <a:srgbClr val="000000"/>
                </a:solidFill>
                <a:latin typeface="Rubik 1"/>
              </a:rPr>
              <a:t>How does the failure to set boundaries lead to misunderstandings between individuals in relationships?</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How can it cause conflicts?</a:t>
            </a:r>
          </a:p>
          <a:p>
            <a:pPr marL="760095" lvl="1" indent="-380048" algn="l">
              <a:lnSpc>
                <a:spcPts val="5040"/>
              </a:lnSpc>
            </a:pPr>
            <a:endParaRPr lang="en-US" sz="4200">
              <a:solidFill>
                <a:srgbClr val="000000"/>
              </a:solidFill>
              <a:latin typeface="Rubik 1"/>
            </a:endParaRPr>
          </a:p>
          <a:p>
            <a:pPr marL="760095" lvl="1" indent="-380048" algn="l">
              <a:lnSpc>
                <a:spcPts val="5040"/>
              </a:lnSpc>
            </a:pPr>
            <a:r>
              <a:rPr lang="en-US" sz="4200">
                <a:solidFill>
                  <a:srgbClr val="000000"/>
                </a:solidFill>
                <a:latin typeface="Rubik 1"/>
              </a:rPr>
              <a:t>Use evidence from the case study to support your ideas.</a:t>
            </a:r>
          </a:p>
          <a:p>
            <a:pPr marL="760095" lvl="1" indent="-380048" algn="l">
              <a:lnSpc>
                <a:spcPts val="5040"/>
              </a:lnSpc>
            </a:pPr>
            <a:endParaRPr lang="en-US" sz="4200">
              <a:solidFill>
                <a:srgbClr val="000000"/>
              </a:solidFill>
              <a:latin typeface="Rubik 1"/>
            </a:endParaRPr>
          </a:p>
        </p:txBody>
      </p:sp>
      <p:sp>
        <p:nvSpPr>
          <p:cNvPr id="11" name="TextBox 11"/>
          <p:cNvSpPr txBox="1"/>
          <p:nvPr/>
        </p:nvSpPr>
        <p:spPr>
          <a:xfrm>
            <a:off x="1278233" y="3013805"/>
            <a:ext cx="15595599" cy="2181225"/>
          </a:xfrm>
          <a:prstGeom prst="rect">
            <a:avLst/>
          </a:prstGeom>
        </p:spPr>
        <p:txBody>
          <a:bodyPr lIns="0" tIns="0" rIns="0" bIns="0" rtlCol="0" anchor="t">
            <a:spAutoFit/>
          </a:bodyPr>
          <a:lstStyle/>
          <a:p>
            <a:pPr algn="ctr">
              <a:lnSpc>
                <a:spcPts val="5759"/>
              </a:lnSpc>
            </a:pPr>
            <a:r>
              <a:rPr lang="en-US" sz="4800">
                <a:solidFill>
                  <a:srgbClr val="000000"/>
                </a:solidFill>
                <a:latin typeface="Rubik 1 Bold"/>
              </a:rPr>
              <a:t>Think back to the Case Study – </a:t>
            </a:r>
          </a:p>
          <a:p>
            <a:pPr algn="ctr">
              <a:lnSpc>
                <a:spcPts val="5759"/>
              </a:lnSpc>
            </a:pPr>
            <a:r>
              <a:rPr lang="en-US" sz="4800">
                <a:solidFill>
                  <a:srgbClr val="000000"/>
                </a:solidFill>
                <a:latin typeface="Rubik 1 Bold"/>
              </a:rPr>
              <a:t>When Boundaries are Crossed. </a:t>
            </a:r>
          </a:p>
          <a:p>
            <a:pPr algn="ctr">
              <a:lnSpc>
                <a:spcPts val="5759"/>
              </a:lnSpc>
            </a:pPr>
            <a:r>
              <a:rPr lang="en-US" sz="4800">
                <a:solidFill>
                  <a:srgbClr val="000000"/>
                </a:solidFill>
                <a:latin typeface="Rubik 1 Bold"/>
              </a:rPr>
              <a:t>With your group, discuss: </a:t>
            </a:r>
          </a:p>
        </p:txBody>
      </p:sp>
      <p:pic>
        <p:nvPicPr>
          <p:cNvPr id="9" name="Picture 8" descr="A black background with a black square&#10;&#10;Description automatically generated with medium confidence">
            <a:extLst>
              <a:ext uri="{FF2B5EF4-FFF2-40B4-BE49-F238E27FC236}">
                <a16:creationId xmlns:a16="http://schemas.microsoft.com/office/drawing/2014/main" id="{F2FA0C30-A5F5-281E-520C-2C636B887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30435" y="0"/>
            <a:ext cx="1465140" cy="146514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97128" y="2693447"/>
            <a:ext cx="3520506"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a:rPr>
              <a:t>Core Value</a:t>
            </a:r>
          </a:p>
        </p:txBody>
      </p:sp>
      <p:sp>
        <p:nvSpPr>
          <p:cNvPr id="3" name="TextBox 3"/>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Linking Values to Boundaries</a:t>
            </a:r>
          </a:p>
        </p:txBody>
      </p:sp>
      <p:grpSp>
        <p:nvGrpSpPr>
          <p:cNvPr id="4" name="Group 4"/>
          <p:cNvGrpSpPr/>
          <p:nvPr/>
        </p:nvGrpSpPr>
        <p:grpSpPr>
          <a:xfrm>
            <a:off x="443057" y="2360948"/>
            <a:ext cx="7876994" cy="1375548"/>
            <a:chOff x="0" y="0"/>
            <a:chExt cx="10502658" cy="1834064"/>
          </a:xfrm>
        </p:grpSpPr>
        <p:sp>
          <p:nvSpPr>
            <p:cNvPr id="5" name="Freeform 5"/>
            <p:cNvSpPr/>
            <p:nvPr/>
          </p:nvSpPr>
          <p:spPr>
            <a:xfrm>
              <a:off x="0" y="0"/>
              <a:ext cx="10502646" cy="1834007"/>
            </a:xfrm>
            <a:custGeom>
              <a:avLst/>
              <a:gdLst/>
              <a:ahLst/>
              <a:cxnLst/>
              <a:rect l="l" t="t" r="r" b="b"/>
              <a:pathLst>
                <a:path w="10502646" h="1834007">
                  <a:moveTo>
                    <a:pt x="38100" y="0"/>
                  </a:moveTo>
                  <a:lnTo>
                    <a:pt x="10464546" y="0"/>
                  </a:lnTo>
                  <a:cubicBezTo>
                    <a:pt x="10485627" y="0"/>
                    <a:pt x="10502646" y="17018"/>
                    <a:pt x="10502646" y="38100"/>
                  </a:cubicBezTo>
                  <a:lnTo>
                    <a:pt x="10502646" y="1795907"/>
                  </a:lnTo>
                  <a:cubicBezTo>
                    <a:pt x="10502646" y="1816989"/>
                    <a:pt x="10485627" y="1834007"/>
                    <a:pt x="10464546" y="1834007"/>
                  </a:cubicBezTo>
                  <a:lnTo>
                    <a:pt x="38100" y="1834007"/>
                  </a:lnTo>
                  <a:cubicBezTo>
                    <a:pt x="17018" y="1834007"/>
                    <a:pt x="0" y="1816989"/>
                    <a:pt x="0" y="1795907"/>
                  </a:cubicBezTo>
                  <a:lnTo>
                    <a:pt x="0" y="38100"/>
                  </a:lnTo>
                  <a:cubicBezTo>
                    <a:pt x="0" y="17018"/>
                    <a:pt x="17018" y="0"/>
                    <a:pt x="38100" y="0"/>
                  </a:cubicBezTo>
                  <a:moveTo>
                    <a:pt x="38100" y="76200"/>
                  </a:moveTo>
                  <a:lnTo>
                    <a:pt x="38100" y="38100"/>
                  </a:lnTo>
                  <a:lnTo>
                    <a:pt x="76200" y="38100"/>
                  </a:lnTo>
                  <a:lnTo>
                    <a:pt x="76200" y="1795907"/>
                  </a:lnTo>
                  <a:lnTo>
                    <a:pt x="38100" y="1795907"/>
                  </a:lnTo>
                  <a:lnTo>
                    <a:pt x="38100" y="1757807"/>
                  </a:lnTo>
                  <a:lnTo>
                    <a:pt x="10464546" y="1757807"/>
                  </a:lnTo>
                  <a:lnTo>
                    <a:pt x="10464546" y="1795907"/>
                  </a:lnTo>
                  <a:lnTo>
                    <a:pt x="10426446" y="1795907"/>
                  </a:lnTo>
                  <a:lnTo>
                    <a:pt x="10426446" y="38100"/>
                  </a:lnTo>
                  <a:lnTo>
                    <a:pt x="10464546" y="38100"/>
                  </a:lnTo>
                  <a:lnTo>
                    <a:pt x="10464546" y="76200"/>
                  </a:lnTo>
                  <a:lnTo>
                    <a:pt x="38100" y="76200"/>
                  </a:lnTo>
                  <a:close/>
                </a:path>
              </a:pathLst>
            </a:custGeom>
            <a:solidFill>
              <a:srgbClr val="F2C23B"/>
            </a:solidFill>
          </p:spPr>
          <p:txBody>
            <a:bodyPr/>
            <a:lstStyle/>
            <a:p>
              <a:endParaRPr lang="en-US"/>
            </a:p>
          </p:txBody>
        </p:sp>
      </p:grpSp>
      <p:sp>
        <p:nvSpPr>
          <p:cNvPr id="6" name="TextBox 6"/>
          <p:cNvSpPr txBox="1"/>
          <p:nvPr/>
        </p:nvSpPr>
        <p:spPr>
          <a:xfrm>
            <a:off x="12123240" y="2693447"/>
            <a:ext cx="3407237"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a:rPr>
              <a:t>Boundaries</a:t>
            </a:r>
          </a:p>
        </p:txBody>
      </p:sp>
      <p:grpSp>
        <p:nvGrpSpPr>
          <p:cNvPr id="7" name="Group 7"/>
          <p:cNvGrpSpPr/>
          <p:nvPr/>
        </p:nvGrpSpPr>
        <p:grpSpPr>
          <a:xfrm>
            <a:off x="10161044" y="2360948"/>
            <a:ext cx="7465102" cy="1344655"/>
            <a:chOff x="0" y="0"/>
            <a:chExt cx="9953470" cy="1792874"/>
          </a:xfrm>
        </p:grpSpPr>
        <p:sp>
          <p:nvSpPr>
            <p:cNvPr id="8" name="Freeform 8"/>
            <p:cNvSpPr/>
            <p:nvPr/>
          </p:nvSpPr>
          <p:spPr>
            <a:xfrm>
              <a:off x="0" y="0"/>
              <a:ext cx="9953498" cy="1792859"/>
            </a:xfrm>
            <a:custGeom>
              <a:avLst/>
              <a:gdLst/>
              <a:ahLst/>
              <a:cxnLst/>
              <a:rect l="l" t="t" r="r" b="b"/>
              <a:pathLst>
                <a:path w="9953498" h="1792859">
                  <a:moveTo>
                    <a:pt x="38100" y="0"/>
                  </a:moveTo>
                  <a:lnTo>
                    <a:pt x="9915398" y="0"/>
                  </a:lnTo>
                  <a:cubicBezTo>
                    <a:pt x="9936480" y="0"/>
                    <a:pt x="9953498" y="17018"/>
                    <a:pt x="9953498" y="38100"/>
                  </a:cubicBezTo>
                  <a:lnTo>
                    <a:pt x="9953498" y="1754759"/>
                  </a:lnTo>
                  <a:cubicBezTo>
                    <a:pt x="9953498" y="1775841"/>
                    <a:pt x="9936480" y="1792859"/>
                    <a:pt x="9915398" y="1792859"/>
                  </a:cubicBezTo>
                  <a:lnTo>
                    <a:pt x="38100" y="1792859"/>
                  </a:lnTo>
                  <a:cubicBezTo>
                    <a:pt x="17018" y="1792859"/>
                    <a:pt x="0" y="1775841"/>
                    <a:pt x="0" y="1754759"/>
                  </a:cubicBezTo>
                  <a:lnTo>
                    <a:pt x="0" y="38100"/>
                  </a:lnTo>
                  <a:cubicBezTo>
                    <a:pt x="0" y="17018"/>
                    <a:pt x="17018" y="0"/>
                    <a:pt x="38100" y="0"/>
                  </a:cubicBezTo>
                  <a:moveTo>
                    <a:pt x="38100" y="76200"/>
                  </a:moveTo>
                  <a:lnTo>
                    <a:pt x="38100" y="38100"/>
                  </a:lnTo>
                  <a:lnTo>
                    <a:pt x="76200" y="38100"/>
                  </a:lnTo>
                  <a:lnTo>
                    <a:pt x="76200" y="1754759"/>
                  </a:lnTo>
                  <a:lnTo>
                    <a:pt x="38100" y="1754759"/>
                  </a:lnTo>
                  <a:lnTo>
                    <a:pt x="38100" y="1716659"/>
                  </a:lnTo>
                  <a:lnTo>
                    <a:pt x="9915398" y="1716659"/>
                  </a:lnTo>
                  <a:lnTo>
                    <a:pt x="9915398" y="1754759"/>
                  </a:lnTo>
                  <a:lnTo>
                    <a:pt x="9877298" y="1754759"/>
                  </a:lnTo>
                  <a:lnTo>
                    <a:pt x="9877298" y="38100"/>
                  </a:lnTo>
                  <a:lnTo>
                    <a:pt x="9915398" y="38100"/>
                  </a:lnTo>
                  <a:lnTo>
                    <a:pt x="9915398" y="76200"/>
                  </a:lnTo>
                  <a:lnTo>
                    <a:pt x="38100" y="76200"/>
                  </a:lnTo>
                  <a:close/>
                </a:path>
              </a:pathLst>
            </a:custGeom>
            <a:solidFill>
              <a:srgbClr val="F2C23B"/>
            </a:solidFill>
          </p:spPr>
          <p:txBody>
            <a:bodyPr/>
            <a:lstStyle/>
            <a:p>
              <a:endParaRPr lang="en-US"/>
            </a:p>
          </p:txBody>
        </p:sp>
      </p:grpSp>
      <p:sp>
        <p:nvSpPr>
          <p:cNvPr id="9" name="TextBox 9"/>
          <p:cNvSpPr txBox="1"/>
          <p:nvPr/>
        </p:nvSpPr>
        <p:spPr>
          <a:xfrm>
            <a:off x="4470454" y="6546573"/>
            <a:ext cx="9324600" cy="1457325"/>
          </a:xfrm>
          <a:prstGeom prst="rect">
            <a:avLst/>
          </a:prstGeom>
        </p:spPr>
        <p:txBody>
          <a:bodyPr lIns="0" tIns="0" rIns="0" bIns="0" rtlCol="0" anchor="t">
            <a:spAutoFit/>
          </a:bodyPr>
          <a:lstStyle/>
          <a:p>
            <a:pPr algn="l">
              <a:lnSpc>
                <a:spcPts val="5759"/>
              </a:lnSpc>
            </a:pPr>
            <a:r>
              <a:rPr lang="en-US" sz="4800">
                <a:solidFill>
                  <a:srgbClr val="000000"/>
                </a:solidFill>
                <a:latin typeface="Rubik 1"/>
              </a:rPr>
              <a:t>How do my personal boundaries </a:t>
            </a:r>
          </a:p>
          <a:p>
            <a:pPr algn="l">
              <a:lnSpc>
                <a:spcPts val="5759"/>
              </a:lnSpc>
            </a:pPr>
            <a:r>
              <a:rPr lang="en-US" sz="4800">
                <a:solidFill>
                  <a:srgbClr val="000000"/>
                </a:solidFill>
                <a:latin typeface="Rubik 1"/>
              </a:rPr>
              <a:t>reflect my core values?</a:t>
            </a:r>
          </a:p>
        </p:txBody>
      </p:sp>
      <p:sp>
        <p:nvSpPr>
          <p:cNvPr id="11" name="AutoShape 11"/>
          <p:cNvSpPr/>
          <p:nvPr/>
        </p:nvSpPr>
        <p:spPr>
          <a:xfrm rot="-22627">
            <a:off x="120032" y="1064098"/>
            <a:ext cx="14588188" cy="0"/>
          </a:xfrm>
          <a:prstGeom prst="line">
            <a:avLst/>
          </a:prstGeom>
          <a:ln w="47625" cap="rnd">
            <a:solidFill>
              <a:srgbClr val="71FFE4"/>
            </a:solidFill>
            <a:prstDash val="solid"/>
            <a:headEnd type="none" w="sm" len="sm"/>
            <a:tailEnd type="none" w="sm" len="sm"/>
          </a:ln>
        </p:spPr>
        <p:txBody>
          <a:bodyPr/>
          <a:lstStyle/>
          <a:p>
            <a:endParaRPr lang="en-US"/>
          </a:p>
        </p:txBody>
      </p:sp>
      <p:sp>
        <p:nvSpPr>
          <p:cNvPr id="12" name="AutoShape 12"/>
          <p:cNvSpPr/>
          <p:nvPr/>
        </p:nvSpPr>
        <p:spPr>
          <a:xfrm rot="-190007">
            <a:off x="8383148" y="3126772"/>
            <a:ext cx="1700878" cy="0"/>
          </a:xfrm>
          <a:prstGeom prst="line">
            <a:avLst/>
          </a:prstGeom>
          <a:ln w="47625" cap="rnd">
            <a:solidFill>
              <a:srgbClr val="4472C4"/>
            </a:solidFill>
            <a:prstDash val="solid"/>
            <a:headEnd type="triangle" w="lg" len="med"/>
            <a:tailEnd type="triangle" w="lg" len="med"/>
          </a:ln>
        </p:spPr>
        <p:txBody>
          <a:bodyPr/>
          <a:lstStyle/>
          <a:p>
            <a:endParaRPr lang="en-US"/>
          </a:p>
        </p:txBody>
      </p:sp>
      <p:sp>
        <p:nvSpPr>
          <p:cNvPr id="14" name="TextBox 14"/>
          <p:cNvSpPr txBox="1"/>
          <p:nvPr/>
        </p:nvSpPr>
        <p:spPr>
          <a:xfrm>
            <a:off x="4216539" y="4589335"/>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1 Bold"/>
              </a:rPr>
              <a:t>Independent Writing</a:t>
            </a:r>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C06528ED-67A1-57BE-2F5A-9CD9FF631A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35400" y="-10723"/>
            <a:ext cx="1422900" cy="14229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558813" y="723405"/>
            <a:ext cx="5179219" cy="731244"/>
          </a:xfrm>
          <a:custGeom>
            <a:avLst/>
            <a:gdLst/>
            <a:ahLst/>
            <a:cxnLst/>
            <a:rect l="l" t="t" r="r" b="b"/>
            <a:pathLst>
              <a:path w="5179219" h="731244">
                <a:moveTo>
                  <a:pt x="0" y="0"/>
                </a:moveTo>
                <a:lnTo>
                  <a:pt x="5179219" y="0"/>
                </a:lnTo>
                <a:lnTo>
                  <a:pt x="5179219" y="731244"/>
                </a:lnTo>
                <a:lnTo>
                  <a:pt x="0" y="731244"/>
                </a:lnTo>
                <a:lnTo>
                  <a:pt x="0" y="0"/>
                </a:lnTo>
                <a:close/>
              </a:path>
            </a:pathLst>
          </a:custGeom>
          <a:blipFill>
            <a:blip r:embed="rId2"/>
            <a:stretch>
              <a:fillRect/>
            </a:stretch>
          </a:blipFill>
        </p:spPr>
        <p:txBody>
          <a:bodyPr/>
          <a:lstStyle/>
          <a:p>
            <a:endParaRPr lang="en-US"/>
          </a:p>
        </p:txBody>
      </p:sp>
      <p:sp>
        <p:nvSpPr>
          <p:cNvPr id="3" name="AutoShape 3"/>
          <p:cNvSpPr/>
          <p:nvPr/>
        </p:nvSpPr>
        <p:spPr>
          <a:xfrm rot="29480">
            <a:off x="5811753" y="7387502"/>
            <a:ext cx="6664492" cy="0"/>
          </a:xfrm>
          <a:prstGeom prst="line">
            <a:avLst/>
          </a:prstGeom>
          <a:ln w="28575" cap="rnd">
            <a:solidFill>
              <a:srgbClr val="71FFE4"/>
            </a:solidFill>
            <a:prstDash val="solid"/>
            <a:headEnd type="none" w="sm" len="sm"/>
            <a:tailEnd type="none" w="sm" len="sm"/>
          </a:ln>
        </p:spPr>
        <p:txBody>
          <a:bodyPr/>
          <a:lstStyle/>
          <a:p>
            <a:endParaRPr lang="en-US"/>
          </a:p>
        </p:txBody>
      </p:sp>
      <p:sp>
        <p:nvSpPr>
          <p:cNvPr id="5" name="AutoShape 5"/>
          <p:cNvSpPr/>
          <p:nvPr/>
        </p:nvSpPr>
        <p:spPr>
          <a:xfrm rot="-22627">
            <a:off x="1849978" y="1867286"/>
            <a:ext cx="14588188" cy="0"/>
          </a:xfrm>
          <a:prstGeom prst="line">
            <a:avLst/>
          </a:prstGeom>
          <a:ln w="47625" cap="rnd">
            <a:solidFill>
              <a:srgbClr val="71FFE4"/>
            </a:solidFill>
            <a:prstDash val="solid"/>
            <a:headEnd type="none" w="sm" len="sm"/>
            <a:tailEnd type="none" w="sm" len="sm"/>
          </a:ln>
        </p:spPr>
        <p:txBody>
          <a:bodyPr/>
          <a:lstStyle/>
          <a:p>
            <a:endParaRPr lang="en-US"/>
          </a:p>
        </p:txBody>
      </p:sp>
      <p:sp>
        <p:nvSpPr>
          <p:cNvPr id="6" name="Freeform 6" descr="A cartoon of a person hugging a heart  Description automatically generated"/>
          <p:cNvSpPr/>
          <p:nvPr/>
        </p:nvSpPr>
        <p:spPr>
          <a:xfrm>
            <a:off x="6310442" y="2217264"/>
            <a:ext cx="5679860" cy="5008605"/>
          </a:xfrm>
          <a:custGeom>
            <a:avLst/>
            <a:gdLst/>
            <a:ahLst/>
            <a:cxnLst/>
            <a:rect l="l" t="t" r="r" b="b"/>
            <a:pathLst>
              <a:path w="5679860" h="5008605">
                <a:moveTo>
                  <a:pt x="0" y="0"/>
                </a:moveTo>
                <a:lnTo>
                  <a:pt x="5679859" y="0"/>
                </a:lnTo>
                <a:lnTo>
                  <a:pt x="5679859" y="5008605"/>
                </a:lnTo>
                <a:lnTo>
                  <a:pt x="0" y="5008605"/>
                </a:lnTo>
                <a:lnTo>
                  <a:pt x="0" y="0"/>
                </a:lnTo>
                <a:close/>
              </a:path>
            </a:pathLst>
          </a:custGeom>
          <a:blipFill>
            <a:blip r:embed="rId3"/>
            <a:stretch>
              <a:fillRect l="-136" r="-136"/>
            </a:stretch>
          </a:blipFill>
        </p:spPr>
        <p:txBody>
          <a:bodyPr/>
          <a:lstStyle/>
          <a:p>
            <a:endParaRPr lang="en-US"/>
          </a:p>
        </p:txBody>
      </p:sp>
      <p:sp>
        <p:nvSpPr>
          <p:cNvPr id="7" name="Freeform 7" descr="Black text on a white background  Description automatically generated"/>
          <p:cNvSpPr/>
          <p:nvPr/>
        </p:nvSpPr>
        <p:spPr>
          <a:xfrm>
            <a:off x="5175616" y="7579917"/>
            <a:ext cx="7928919" cy="2442882"/>
          </a:xfrm>
          <a:custGeom>
            <a:avLst/>
            <a:gdLst/>
            <a:ahLst/>
            <a:cxnLst/>
            <a:rect l="l" t="t" r="r" b="b"/>
            <a:pathLst>
              <a:path w="7928919" h="2442882">
                <a:moveTo>
                  <a:pt x="0" y="0"/>
                </a:moveTo>
                <a:lnTo>
                  <a:pt x="7928920" y="0"/>
                </a:lnTo>
                <a:lnTo>
                  <a:pt x="7928920" y="2442882"/>
                </a:lnTo>
                <a:lnTo>
                  <a:pt x="0" y="2442882"/>
                </a:lnTo>
                <a:lnTo>
                  <a:pt x="0" y="0"/>
                </a:lnTo>
                <a:close/>
              </a:path>
            </a:pathLst>
          </a:custGeom>
          <a:blipFill>
            <a:blip r:embed="rId4"/>
            <a:stretch>
              <a:fillRect t="-117" b="-117"/>
            </a:stretch>
          </a:blipFill>
        </p:spPr>
        <p:txBody>
          <a:bodyPr/>
          <a:lstStyle/>
          <a:p>
            <a:endParaRPr lang="en-US"/>
          </a:p>
        </p:txBody>
      </p:sp>
      <p:pic>
        <p:nvPicPr>
          <p:cNvPr id="9" name="Picture 8" descr="A black background with a black square&#10;&#10;Description automatically generated with medium confidence">
            <a:extLst>
              <a:ext uri="{FF2B5EF4-FFF2-40B4-BE49-F238E27FC236}">
                <a16:creationId xmlns:a16="http://schemas.microsoft.com/office/drawing/2014/main" id="{E047FC8E-010D-6B79-7951-3AE48BCF73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38009" y="0"/>
            <a:ext cx="1517308" cy="1517308"/>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82628" y="1458950"/>
            <a:ext cx="18105118" cy="552450"/>
          </a:xfrm>
          <a:prstGeom prst="rect">
            <a:avLst/>
          </a:prstGeom>
        </p:spPr>
        <p:txBody>
          <a:bodyPr lIns="0" tIns="0" rIns="0" bIns="0" rtlCol="0" anchor="t">
            <a:spAutoFit/>
          </a:bodyPr>
          <a:lstStyle/>
          <a:p>
            <a:pPr algn="l">
              <a:lnSpc>
                <a:spcPts val="4320"/>
              </a:lnSpc>
            </a:pPr>
            <a:r>
              <a:rPr lang="en-US" sz="3600">
                <a:solidFill>
                  <a:srgbClr val="000000"/>
                </a:solidFill>
                <a:latin typeface="Rubik 1"/>
              </a:rPr>
              <a:t>Rejection affects our mood, our energy, and sometimes our self-esteem.</a:t>
            </a:r>
          </a:p>
        </p:txBody>
      </p:sp>
      <p:sp>
        <p:nvSpPr>
          <p:cNvPr id="3" name="TextBox 3"/>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Rejection</a:t>
            </a:r>
          </a:p>
        </p:txBody>
      </p:sp>
      <p:sp>
        <p:nvSpPr>
          <p:cNvPr id="5" name="AutoShape 5"/>
          <p:cNvSpPr/>
          <p:nvPr/>
        </p:nvSpPr>
        <p:spPr>
          <a:xfrm rot="-22627">
            <a:off x="148768" y="990100"/>
            <a:ext cx="14588188" cy="0"/>
          </a:xfrm>
          <a:prstGeom prst="line">
            <a:avLst/>
          </a:prstGeom>
          <a:ln w="47625" cap="rnd">
            <a:solidFill>
              <a:srgbClr val="71FFE4"/>
            </a:solidFill>
            <a:prstDash val="solid"/>
            <a:headEnd type="none" w="sm" len="sm"/>
            <a:tailEnd type="none" w="sm" len="sm"/>
          </a:ln>
        </p:spPr>
        <p:txBody>
          <a:bodyPr/>
          <a:lstStyle/>
          <a:p>
            <a:endParaRPr lang="en-US"/>
          </a:p>
        </p:txBody>
      </p:sp>
      <p:grpSp>
        <p:nvGrpSpPr>
          <p:cNvPr id="6" name="Group 6"/>
          <p:cNvGrpSpPr/>
          <p:nvPr/>
        </p:nvGrpSpPr>
        <p:grpSpPr>
          <a:xfrm>
            <a:off x="355047" y="3728393"/>
            <a:ext cx="5415072" cy="5813793"/>
            <a:chOff x="0" y="0"/>
            <a:chExt cx="7220096" cy="7751724"/>
          </a:xfrm>
        </p:grpSpPr>
        <p:sp>
          <p:nvSpPr>
            <p:cNvPr id="7" name="Freeform 7"/>
            <p:cNvSpPr/>
            <p:nvPr/>
          </p:nvSpPr>
          <p:spPr>
            <a:xfrm>
              <a:off x="12700" y="12700"/>
              <a:ext cx="7194677" cy="7726299"/>
            </a:xfrm>
            <a:custGeom>
              <a:avLst/>
              <a:gdLst/>
              <a:ahLst/>
              <a:cxnLst/>
              <a:rect l="l" t="t" r="r" b="b"/>
              <a:pathLst>
                <a:path w="7194677" h="7726299">
                  <a:moveTo>
                    <a:pt x="0" y="1199388"/>
                  </a:moveTo>
                  <a:cubicBezTo>
                    <a:pt x="0" y="536956"/>
                    <a:pt x="536829" y="0"/>
                    <a:pt x="1199134" y="0"/>
                  </a:cubicBezTo>
                  <a:lnTo>
                    <a:pt x="5995543" y="0"/>
                  </a:lnTo>
                  <a:cubicBezTo>
                    <a:pt x="6657848" y="0"/>
                    <a:pt x="7194677" y="536956"/>
                    <a:pt x="7194677" y="1199388"/>
                  </a:cubicBezTo>
                  <a:lnTo>
                    <a:pt x="7194677" y="6526911"/>
                  </a:lnTo>
                  <a:cubicBezTo>
                    <a:pt x="7194677" y="7189343"/>
                    <a:pt x="6657848" y="7726299"/>
                    <a:pt x="5995543" y="7726299"/>
                  </a:cubicBezTo>
                  <a:lnTo>
                    <a:pt x="1199134" y="7726299"/>
                  </a:lnTo>
                  <a:cubicBezTo>
                    <a:pt x="536829" y="7726299"/>
                    <a:pt x="0" y="7189343"/>
                    <a:pt x="0" y="6526911"/>
                  </a:cubicBezTo>
                  <a:close/>
                </a:path>
              </a:pathLst>
            </a:custGeom>
            <a:solidFill>
              <a:srgbClr val="90FCE9"/>
            </a:solidFill>
          </p:spPr>
          <p:txBody>
            <a:bodyPr/>
            <a:lstStyle/>
            <a:p>
              <a:endParaRPr lang="en-US"/>
            </a:p>
          </p:txBody>
        </p:sp>
        <p:sp>
          <p:nvSpPr>
            <p:cNvPr id="8" name="Freeform 8"/>
            <p:cNvSpPr/>
            <p:nvPr/>
          </p:nvSpPr>
          <p:spPr>
            <a:xfrm>
              <a:off x="0" y="0"/>
              <a:ext cx="7220077" cy="7751699"/>
            </a:xfrm>
            <a:custGeom>
              <a:avLst/>
              <a:gdLst/>
              <a:ahLst/>
              <a:cxnLst/>
              <a:rect l="l" t="t" r="r" b="b"/>
              <a:pathLst>
                <a:path w="7220077" h="7751699">
                  <a:moveTo>
                    <a:pt x="0" y="1212088"/>
                  </a:moveTo>
                  <a:cubicBezTo>
                    <a:pt x="0" y="542671"/>
                    <a:pt x="542544" y="0"/>
                    <a:pt x="1211834" y="0"/>
                  </a:cubicBezTo>
                  <a:lnTo>
                    <a:pt x="6008243" y="0"/>
                  </a:lnTo>
                  <a:lnTo>
                    <a:pt x="6008243" y="12700"/>
                  </a:lnTo>
                  <a:lnTo>
                    <a:pt x="6008243" y="0"/>
                  </a:lnTo>
                  <a:cubicBezTo>
                    <a:pt x="6677533" y="0"/>
                    <a:pt x="7220077" y="542671"/>
                    <a:pt x="7220077" y="1212088"/>
                  </a:cubicBezTo>
                  <a:lnTo>
                    <a:pt x="7207377" y="1212088"/>
                  </a:lnTo>
                  <a:lnTo>
                    <a:pt x="7220077" y="1212088"/>
                  </a:lnTo>
                  <a:lnTo>
                    <a:pt x="7220077" y="6539611"/>
                  </a:lnTo>
                  <a:lnTo>
                    <a:pt x="7207377" y="6539611"/>
                  </a:lnTo>
                  <a:lnTo>
                    <a:pt x="7220077" y="6539611"/>
                  </a:lnTo>
                  <a:cubicBezTo>
                    <a:pt x="7220077" y="7209028"/>
                    <a:pt x="6677533" y="7751699"/>
                    <a:pt x="6008243" y="7751699"/>
                  </a:cubicBezTo>
                  <a:lnTo>
                    <a:pt x="6008243" y="7738999"/>
                  </a:lnTo>
                  <a:lnTo>
                    <a:pt x="6008243" y="7751699"/>
                  </a:lnTo>
                  <a:lnTo>
                    <a:pt x="1211834" y="7751699"/>
                  </a:lnTo>
                  <a:lnTo>
                    <a:pt x="1211834" y="7738999"/>
                  </a:lnTo>
                  <a:lnTo>
                    <a:pt x="1211834" y="7751699"/>
                  </a:lnTo>
                  <a:cubicBezTo>
                    <a:pt x="542544" y="7751699"/>
                    <a:pt x="0" y="7209028"/>
                    <a:pt x="0" y="6539611"/>
                  </a:cubicBezTo>
                  <a:lnTo>
                    <a:pt x="0" y="1212088"/>
                  </a:lnTo>
                  <a:lnTo>
                    <a:pt x="12700" y="1212088"/>
                  </a:lnTo>
                  <a:lnTo>
                    <a:pt x="0" y="1212088"/>
                  </a:lnTo>
                  <a:moveTo>
                    <a:pt x="25400" y="1212088"/>
                  </a:moveTo>
                  <a:lnTo>
                    <a:pt x="25400" y="6539611"/>
                  </a:lnTo>
                  <a:lnTo>
                    <a:pt x="12700" y="6539611"/>
                  </a:lnTo>
                  <a:lnTo>
                    <a:pt x="25400" y="6539611"/>
                  </a:lnTo>
                  <a:cubicBezTo>
                    <a:pt x="25400" y="7195058"/>
                    <a:pt x="556641" y="7726299"/>
                    <a:pt x="1211834" y="7726299"/>
                  </a:cubicBezTo>
                  <a:lnTo>
                    <a:pt x="6008243" y="7726299"/>
                  </a:lnTo>
                  <a:cubicBezTo>
                    <a:pt x="6663436" y="7726299"/>
                    <a:pt x="7194677" y="7194931"/>
                    <a:pt x="7194677" y="6539611"/>
                  </a:cubicBezTo>
                  <a:lnTo>
                    <a:pt x="7194677" y="1212088"/>
                  </a:lnTo>
                  <a:cubicBezTo>
                    <a:pt x="7194677" y="556768"/>
                    <a:pt x="6663563" y="25400"/>
                    <a:pt x="6008243" y="25400"/>
                  </a:cubicBezTo>
                  <a:lnTo>
                    <a:pt x="1211834" y="25400"/>
                  </a:lnTo>
                  <a:lnTo>
                    <a:pt x="1211834" y="12700"/>
                  </a:lnTo>
                  <a:lnTo>
                    <a:pt x="1211834" y="25400"/>
                  </a:lnTo>
                  <a:cubicBezTo>
                    <a:pt x="556641" y="25400"/>
                    <a:pt x="25400" y="556768"/>
                    <a:pt x="25400" y="1212088"/>
                  </a:cubicBezTo>
                  <a:close/>
                </a:path>
              </a:pathLst>
            </a:custGeom>
            <a:solidFill>
              <a:srgbClr val="172C51"/>
            </a:solidFill>
          </p:spPr>
          <p:txBody>
            <a:bodyPr/>
            <a:lstStyle/>
            <a:p>
              <a:endParaRPr lang="en-US"/>
            </a:p>
          </p:txBody>
        </p:sp>
      </p:grpSp>
      <p:grpSp>
        <p:nvGrpSpPr>
          <p:cNvPr id="9" name="Group 9"/>
          <p:cNvGrpSpPr/>
          <p:nvPr/>
        </p:nvGrpSpPr>
        <p:grpSpPr>
          <a:xfrm>
            <a:off x="6349150" y="3728393"/>
            <a:ext cx="5415072" cy="5813793"/>
            <a:chOff x="0" y="0"/>
            <a:chExt cx="7220096" cy="7751724"/>
          </a:xfrm>
        </p:grpSpPr>
        <p:sp>
          <p:nvSpPr>
            <p:cNvPr id="10" name="Freeform 10"/>
            <p:cNvSpPr/>
            <p:nvPr/>
          </p:nvSpPr>
          <p:spPr>
            <a:xfrm>
              <a:off x="12700" y="12700"/>
              <a:ext cx="7194677" cy="7726299"/>
            </a:xfrm>
            <a:custGeom>
              <a:avLst/>
              <a:gdLst/>
              <a:ahLst/>
              <a:cxnLst/>
              <a:rect l="l" t="t" r="r" b="b"/>
              <a:pathLst>
                <a:path w="7194677" h="7726299">
                  <a:moveTo>
                    <a:pt x="0" y="1199388"/>
                  </a:moveTo>
                  <a:cubicBezTo>
                    <a:pt x="0" y="536956"/>
                    <a:pt x="536829" y="0"/>
                    <a:pt x="1199134" y="0"/>
                  </a:cubicBezTo>
                  <a:lnTo>
                    <a:pt x="5995543" y="0"/>
                  </a:lnTo>
                  <a:cubicBezTo>
                    <a:pt x="6657848" y="0"/>
                    <a:pt x="7194677" y="536956"/>
                    <a:pt x="7194677" y="1199388"/>
                  </a:cubicBezTo>
                  <a:lnTo>
                    <a:pt x="7194677" y="6526911"/>
                  </a:lnTo>
                  <a:cubicBezTo>
                    <a:pt x="7194677" y="7189343"/>
                    <a:pt x="6657848" y="7726299"/>
                    <a:pt x="5995543" y="7726299"/>
                  </a:cubicBezTo>
                  <a:lnTo>
                    <a:pt x="1199134" y="7726299"/>
                  </a:lnTo>
                  <a:cubicBezTo>
                    <a:pt x="536829" y="7726299"/>
                    <a:pt x="0" y="7189343"/>
                    <a:pt x="0" y="6526911"/>
                  </a:cubicBezTo>
                  <a:close/>
                </a:path>
              </a:pathLst>
            </a:custGeom>
            <a:solidFill>
              <a:srgbClr val="90FCE9"/>
            </a:solidFill>
          </p:spPr>
          <p:txBody>
            <a:bodyPr/>
            <a:lstStyle/>
            <a:p>
              <a:endParaRPr lang="en-US"/>
            </a:p>
          </p:txBody>
        </p:sp>
        <p:sp>
          <p:nvSpPr>
            <p:cNvPr id="11" name="Freeform 11"/>
            <p:cNvSpPr/>
            <p:nvPr/>
          </p:nvSpPr>
          <p:spPr>
            <a:xfrm>
              <a:off x="0" y="0"/>
              <a:ext cx="7220077" cy="7751699"/>
            </a:xfrm>
            <a:custGeom>
              <a:avLst/>
              <a:gdLst/>
              <a:ahLst/>
              <a:cxnLst/>
              <a:rect l="l" t="t" r="r" b="b"/>
              <a:pathLst>
                <a:path w="7220077" h="7751699">
                  <a:moveTo>
                    <a:pt x="0" y="1212088"/>
                  </a:moveTo>
                  <a:cubicBezTo>
                    <a:pt x="0" y="542671"/>
                    <a:pt x="542544" y="0"/>
                    <a:pt x="1211834" y="0"/>
                  </a:cubicBezTo>
                  <a:lnTo>
                    <a:pt x="6008243" y="0"/>
                  </a:lnTo>
                  <a:lnTo>
                    <a:pt x="6008243" y="12700"/>
                  </a:lnTo>
                  <a:lnTo>
                    <a:pt x="6008243" y="0"/>
                  </a:lnTo>
                  <a:cubicBezTo>
                    <a:pt x="6677533" y="0"/>
                    <a:pt x="7220077" y="542671"/>
                    <a:pt x="7220077" y="1212088"/>
                  </a:cubicBezTo>
                  <a:lnTo>
                    <a:pt x="7207377" y="1212088"/>
                  </a:lnTo>
                  <a:lnTo>
                    <a:pt x="7220077" y="1212088"/>
                  </a:lnTo>
                  <a:lnTo>
                    <a:pt x="7220077" y="6539611"/>
                  </a:lnTo>
                  <a:lnTo>
                    <a:pt x="7207377" y="6539611"/>
                  </a:lnTo>
                  <a:lnTo>
                    <a:pt x="7220077" y="6539611"/>
                  </a:lnTo>
                  <a:cubicBezTo>
                    <a:pt x="7220077" y="7209028"/>
                    <a:pt x="6677533" y="7751699"/>
                    <a:pt x="6008243" y="7751699"/>
                  </a:cubicBezTo>
                  <a:lnTo>
                    <a:pt x="6008243" y="7738999"/>
                  </a:lnTo>
                  <a:lnTo>
                    <a:pt x="6008243" y="7751699"/>
                  </a:lnTo>
                  <a:lnTo>
                    <a:pt x="1211834" y="7751699"/>
                  </a:lnTo>
                  <a:lnTo>
                    <a:pt x="1211834" y="7738999"/>
                  </a:lnTo>
                  <a:lnTo>
                    <a:pt x="1211834" y="7751699"/>
                  </a:lnTo>
                  <a:cubicBezTo>
                    <a:pt x="542544" y="7751699"/>
                    <a:pt x="0" y="7209028"/>
                    <a:pt x="0" y="6539611"/>
                  </a:cubicBezTo>
                  <a:lnTo>
                    <a:pt x="0" y="1212088"/>
                  </a:lnTo>
                  <a:lnTo>
                    <a:pt x="12700" y="1212088"/>
                  </a:lnTo>
                  <a:lnTo>
                    <a:pt x="0" y="1212088"/>
                  </a:lnTo>
                  <a:moveTo>
                    <a:pt x="25400" y="1212088"/>
                  </a:moveTo>
                  <a:lnTo>
                    <a:pt x="25400" y="6539611"/>
                  </a:lnTo>
                  <a:lnTo>
                    <a:pt x="12700" y="6539611"/>
                  </a:lnTo>
                  <a:lnTo>
                    <a:pt x="25400" y="6539611"/>
                  </a:lnTo>
                  <a:cubicBezTo>
                    <a:pt x="25400" y="7195058"/>
                    <a:pt x="556641" y="7726299"/>
                    <a:pt x="1211834" y="7726299"/>
                  </a:cubicBezTo>
                  <a:lnTo>
                    <a:pt x="6008243" y="7726299"/>
                  </a:lnTo>
                  <a:cubicBezTo>
                    <a:pt x="6663436" y="7726299"/>
                    <a:pt x="7194677" y="7194931"/>
                    <a:pt x="7194677" y="6539611"/>
                  </a:cubicBezTo>
                  <a:lnTo>
                    <a:pt x="7194677" y="1212088"/>
                  </a:lnTo>
                  <a:cubicBezTo>
                    <a:pt x="7194677" y="556768"/>
                    <a:pt x="6663563" y="25400"/>
                    <a:pt x="6008243" y="25400"/>
                  </a:cubicBezTo>
                  <a:lnTo>
                    <a:pt x="1211834" y="25400"/>
                  </a:lnTo>
                  <a:lnTo>
                    <a:pt x="1211834" y="12700"/>
                  </a:lnTo>
                  <a:lnTo>
                    <a:pt x="1211834" y="25400"/>
                  </a:lnTo>
                  <a:cubicBezTo>
                    <a:pt x="556641" y="25400"/>
                    <a:pt x="25400" y="556768"/>
                    <a:pt x="25400" y="1212088"/>
                  </a:cubicBezTo>
                  <a:close/>
                </a:path>
              </a:pathLst>
            </a:custGeom>
            <a:solidFill>
              <a:srgbClr val="172C51"/>
            </a:solidFill>
          </p:spPr>
          <p:txBody>
            <a:bodyPr/>
            <a:lstStyle/>
            <a:p>
              <a:endParaRPr lang="en-US"/>
            </a:p>
          </p:txBody>
        </p:sp>
      </p:grpSp>
      <p:grpSp>
        <p:nvGrpSpPr>
          <p:cNvPr id="12" name="Group 12"/>
          <p:cNvGrpSpPr/>
          <p:nvPr/>
        </p:nvGrpSpPr>
        <p:grpSpPr>
          <a:xfrm>
            <a:off x="12250221" y="3728391"/>
            <a:ext cx="5415072" cy="5813793"/>
            <a:chOff x="0" y="0"/>
            <a:chExt cx="7220096" cy="7751724"/>
          </a:xfrm>
        </p:grpSpPr>
        <p:sp>
          <p:nvSpPr>
            <p:cNvPr id="13" name="Freeform 13"/>
            <p:cNvSpPr/>
            <p:nvPr/>
          </p:nvSpPr>
          <p:spPr>
            <a:xfrm>
              <a:off x="12700" y="12700"/>
              <a:ext cx="7194677" cy="7726299"/>
            </a:xfrm>
            <a:custGeom>
              <a:avLst/>
              <a:gdLst/>
              <a:ahLst/>
              <a:cxnLst/>
              <a:rect l="l" t="t" r="r" b="b"/>
              <a:pathLst>
                <a:path w="7194677" h="7726299">
                  <a:moveTo>
                    <a:pt x="0" y="1199388"/>
                  </a:moveTo>
                  <a:cubicBezTo>
                    <a:pt x="0" y="536956"/>
                    <a:pt x="536829" y="0"/>
                    <a:pt x="1199134" y="0"/>
                  </a:cubicBezTo>
                  <a:lnTo>
                    <a:pt x="5995543" y="0"/>
                  </a:lnTo>
                  <a:cubicBezTo>
                    <a:pt x="6657848" y="0"/>
                    <a:pt x="7194677" y="536956"/>
                    <a:pt x="7194677" y="1199388"/>
                  </a:cubicBezTo>
                  <a:lnTo>
                    <a:pt x="7194677" y="6526911"/>
                  </a:lnTo>
                  <a:cubicBezTo>
                    <a:pt x="7194677" y="7189343"/>
                    <a:pt x="6657848" y="7726299"/>
                    <a:pt x="5995543" y="7726299"/>
                  </a:cubicBezTo>
                  <a:lnTo>
                    <a:pt x="1199134" y="7726299"/>
                  </a:lnTo>
                  <a:cubicBezTo>
                    <a:pt x="536829" y="7726299"/>
                    <a:pt x="0" y="7189343"/>
                    <a:pt x="0" y="6526911"/>
                  </a:cubicBezTo>
                  <a:close/>
                </a:path>
              </a:pathLst>
            </a:custGeom>
            <a:solidFill>
              <a:srgbClr val="90FCE9"/>
            </a:solidFill>
          </p:spPr>
          <p:txBody>
            <a:bodyPr/>
            <a:lstStyle/>
            <a:p>
              <a:endParaRPr lang="en-US"/>
            </a:p>
          </p:txBody>
        </p:sp>
        <p:sp>
          <p:nvSpPr>
            <p:cNvPr id="14" name="Freeform 14"/>
            <p:cNvSpPr/>
            <p:nvPr/>
          </p:nvSpPr>
          <p:spPr>
            <a:xfrm>
              <a:off x="0" y="0"/>
              <a:ext cx="7220077" cy="7751699"/>
            </a:xfrm>
            <a:custGeom>
              <a:avLst/>
              <a:gdLst/>
              <a:ahLst/>
              <a:cxnLst/>
              <a:rect l="l" t="t" r="r" b="b"/>
              <a:pathLst>
                <a:path w="7220077" h="7751699">
                  <a:moveTo>
                    <a:pt x="0" y="1212088"/>
                  </a:moveTo>
                  <a:cubicBezTo>
                    <a:pt x="0" y="542671"/>
                    <a:pt x="542544" y="0"/>
                    <a:pt x="1211834" y="0"/>
                  </a:cubicBezTo>
                  <a:lnTo>
                    <a:pt x="6008243" y="0"/>
                  </a:lnTo>
                  <a:lnTo>
                    <a:pt x="6008243" y="12700"/>
                  </a:lnTo>
                  <a:lnTo>
                    <a:pt x="6008243" y="0"/>
                  </a:lnTo>
                  <a:cubicBezTo>
                    <a:pt x="6677533" y="0"/>
                    <a:pt x="7220077" y="542671"/>
                    <a:pt x="7220077" y="1212088"/>
                  </a:cubicBezTo>
                  <a:lnTo>
                    <a:pt x="7207377" y="1212088"/>
                  </a:lnTo>
                  <a:lnTo>
                    <a:pt x="7220077" y="1212088"/>
                  </a:lnTo>
                  <a:lnTo>
                    <a:pt x="7220077" y="6539611"/>
                  </a:lnTo>
                  <a:lnTo>
                    <a:pt x="7207377" y="6539611"/>
                  </a:lnTo>
                  <a:lnTo>
                    <a:pt x="7220077" y="6539611"/>
                  </a:lnTo>
                  <a:cubicBezTo>
                    <a:pt x="7220077" y="7209028"/>
                    <a:pt x="6677533" y="7751699"/>
                    <a:pt x="6008243" y="7751699"/>
                  </a:cubicBezTo>
                  <a:lnTo>
                    <a:pt x="6008243" y="7738999"/>
                  </a:lnTo>
                  <a:lnTo>
                    <a:pt x="6008243" y="7751699"/>
                  </a:lnTo>
                  <a:lnTo>
                    <a:pt x="1211834" y="7751699"/>
                  </a:lnTo>
                  <a:lnTo>
                    <a:pt x="1211834" y="7738999"/>
                  </a:lnTo>
                  <a:lnTo>
                    <a:pt x="1211834" y="7751699"/>
                  </a:lnTo>
                  <a:cubicBezTo>
                    <a:pt x="542544" y="7751699"/>
                    <a:pt x="0" y="7209028"/>
                    <a:pt x="0" y="6539611"/>
                  </a:cubicBezTo>
                  <a:lnTo>
                    <a:pt x="0" y="1212088"/>
                  </a:lnTo>
                  <a:lnTo>
                    <a:pt x="12700" y="1212088"/>
                  </a:lnTo>
                  <a:lnTo>
                    <a:pt x="0" y="1212088"/>
                  </a:lnTo>
                  <a:moveTo>
                    <a:pt x="25400" y="1212088"/>
                  </a:moveTo>
                  <a:lnTo>
                    <a:pt x="25400" y="6539611"/>
                  </a:lnTo>
                  <a:lnTo>
                    <a:pt x="12700" y="6539611"/>
                  </a:lnTo>
                  <a:lnTo>
                    <a:pt x="25400" y="6539611"/>
                  </a:lnTo>
                  <a:cubicBezTo>
                    <a:pt x="25400" y="7195058"/>
                    <a:pt x="556641" y="7726299"/>
                    <a:pt x="1211834" y="7726299"/>
                  </a:cubicBezTo>
                  <a:lnTo>
                    <a:pt x="6008243" y="7726299"/>
                  </a:lnTo>
                  <a:cubicBezTo>
                    <a:pt x="6663436" y="7726299"/>
                    <a:pt x="7194677" y="7194931"/>
                    <a:pt x="7194677" y="6539611"/>
                  </a:cubicBezTo>
                  <a:lnTo>
                    <a:pt x="7194677" y="1212088"/>
                  </a:lnTo>
                  <a:cubicBezTo>
                    <a:pt x="7194677" y="556768"/>
                    <a:pt x="6663563" y="25400"/>
                    <a:pt x="6008243" y="25400"/>
                  </a:cubicBezTo>
                  <a:lnTo>
                    <a:pt x="1211834" y="25400"/>
                  </a:lnTo>
                  <a:lnTo>
                    <a:pt x="1211834" y="12700"/>
                  </a:lnTo>
                  <a:lnTo>
                    <a:pt x="1211834" y="25400"/>
                  </a:lnTo>
                  <a:cubicBezTo>
                    <a:pt x="556641" y="25400"/>
                    <a:pt x="25400" y="556768"/>
                    <a:pt x="25400" y="1212088"/>
                  </a:cubicBezTo>
                  <a:close/>
                </a:path>
              </a:pathLst>
            </a:custGeom>
            <a:solidFill>
              <a:srgbClr val="172C51"/>
            </a:solidFill>
          </p:spPr>
          <p:txBody>
            <a:bodyPr/>
            <a:lstStyle/>
            <a:p>
              <a:endParaRPr lang="en-US"/>
            </a:p>
          </p:txBody>
        </p:sp>
      </p:grpSp>
      <p:sp>
        <p:nvSpPr>
          <p:cNvPr id="15" name="TextBox 15"/>
          <p:cNvSpPr txBox="1"/>
          <p:nvPr/>
        </p:nvSpPr>
        <p:spPr>
          <a:xfrm>
            <a:off x="282628" y="2720028"/>
            <a:ext cx="3520506"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a:rPr>
              <a:t>Examples:</a:t>
            </a:r>
          </a:p>
        </p:txBody>
      </p:sp>
      <p:sp>
        <p:nvSpPr>
          <p:cNvPr id="16" name="TextBox 16"/>
          <p:cNvSpPr txBox="1"/>
          <p:nvPr/>
        </p:nvSpPr>
        <p:spPr>
          <a:xfrm>
            <a:off x="2290373" y="3895158"/>
            <a:ext cx="1529434" cy="419100"/>
          </a:xfrm>
          <a:prstGeom prst="rect">
            <a:avLst/>
          </a:prstGeom>
        </p:spPr>
        <p:txBody>
          <a:bodyPr lIns="0" tIns="0" rIns="0" bIns="0" rtlCol="0" anchor="t">
            <a:spAutoFit/>
          </a:bodyPr>
          <a:lstStyle/>
          <a:p>
            <a:pPr algn="l">
              <a:lnSpc>
                <a:spcPts val="3240"/>
              </a:lnSpc>
            </a:pPr>
            <a:r>
              <a:rPr lang="en-US" sz="2700">
                <a:solidFill>
                  <a:srgbClr val="000000"/>
                </a:solidFill>
                <a:latin typeface="Rubik 1"/>
              </a:rPr>
              <a:t>School</a:t>
            </a:r>
          </a:p>
        </p:txBody>
      </p:sp>
      <p:sp>
        <p:nvSpPr>
          <p:cNvPr id="17" name="TextBox 17"/>
          <p:cNvSpPr txBox="1"/>
          <p:nvPr/>
        </p:nvSpPr>
        <p:spPr>
          <a:xfrm>
            <a:off x="7314254" y="3895158"/>
            <a:ext cx="3469875" cy="828675"/>
          </a:xfrm>
          <a:prstGeom prst="rect">
            <a:avLst/>
          </a:prstGeom>
        </p:spPr>
        <p:txBody>
          <a:bodyPr lIns="0" tIns="0" rIns="0" bIns="0" rtlCol="0" anchor="t">
            <a:spAutoFit/>
          </a:bodyPr>
          <a:lstStyle/>
          <a:p>
            <a:pPr algn="l">
              <a:lnSpc>
                <a:spcPts val="3240"/>
              </a:lnSpc>
            </a:pPr>
            <a:r>
              <a:rPr lang="en-US" sz="2700">
                <a:solidFill>
                  <a:srgbClr val="000000"/>
                </a:solidFill>
                <a:latin typeface="Rubik 1"/>
              </a:rPr>
              <a:t>After-school activities</a:t>
            </a:r>
          </a:p>
        </p:txBody>
      </p:sp>
      <p:sp>
        <p:nvSpPr>
          <p:cNvPr id="18" name="TextBox 18"/>
          <p:cNvSpPr txBox="1"/>
          <p:nvPr/>
        </p:nvSpPr>
        <p:spPr>
          <a:xfrm>
            <a:off x="14291871" y="3895157"/>
            <a:ext cx="1529434" cy="419100"/>
          </a:xfrm>
          <a:prstGeom prst="rect">
            <a:avLst/>
          </a:prstGeom>
        </p:spPr>
        <p:txBody>
          <a:bodyPr lIns="0" tIns="0" rIns="0" bIns="0" rtlCol="0" anchor="t">
            <a:spAutoFit/>
          </a:bodyPr>
          <a:lstStyle/>
          <a:p>
            <a:pPr algn="l">
              <a:lnSpc>
                <a:spcPts val="3240"/>
              </a:lnSpc>
            </a:pPr>
            <a:r>
              <a:rPr lang="en-US" sz="2700">
                <a:solidFill>
                  <a:srgbClr val="000000"/>
                </a:solidFill>
                <a:latin typeface="Rubik 1"/>
              </a:rPr>
              <a:t>Clubs</a:t>
            </a:r>
          </a:p>
        </p:txBody>
      </p:sp>
      <p:pic>
        <p:nvPicPr>
          <p:cNvPr id="20" name="Picture 19" descr="A black background with a black square&#10;&#10;Description automatically generated with medium confidence">
            <a:extLst>
              <a:ext uri="{FF2B5EF4-FFF2-40B4-BE49-F238E27FC236}">
                <a16:creationId xmlns:a16="http://schemas.microsoft.com/office/drawing/2014/main" id="{320128A8-4F1D-3697-4416-C19723089E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11600" y="0"/>
            <a:ext cx="1445913" cy="1445913"/>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195101"/>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Role Playing</a:t>
            </a:r>
          </a:p>
        </p:txBody>
      </p:sp>
      <p:sp>
        <p:nvSpPr>
          <p:cNvPr id="4" name="AutoShape 4"/>
          <p:cNvSpPr/>
          <p:nvPr/>
        </p:nvSpPr>
        <p:spPr>
          <a:xfrm rot="-45405">
            <a:off x="140431" y="1028059"/>
            <a:ext cx="8049795" cy="0"/>
          </a:xfrm>
          <a:prstGeom prst="line">
            <a:avLst/>
          </a:prstGeom>
          <a:ln w="47625" cap="rnd">
            <a:solidFill>
              <a:srgbClr val="71FFE4"/>
            </a:solidFill>
            <a:prstDash val="solid"/>
            <a:headEnd type="none" w="sm" len="sm"/>
            <a:tailEnd type="none" w="sm" len="sm"/>
          </a:ln>
        </p:spPr>
        <p:txBody>
          <a:bodyPr/>
          <a:lstStyle/>
          <a:p>
            <a:endParaRPr lang="en-US"/>
          </a:p>
        </p:txBody>
      </p:sp>
      <p:grpSp>
        <p:nvGrpSpPr>
          <p:cNvPr id="5" name="Group 5"/>
          <p:cNvGrpSpPr/>
          <p:nvPr/>
        </p:nvGrpSpPr>
        <p:grpSpPr>
          <a:xfrm>
            <a:off x="393236" y="1546698"/>
            <a:ext cx="17501524" cy="7751996"/>
            <a:chOff x="0" y="0"/>
            <a:chExt cx="23335366" cy="10335994"/>
          </a:xfrm>
        </p:grpSpPr>
        <p:sp>
          <p:nvSpPr>
            <p:cNvPr id="6" name="Freeform 6"/>
            <p:cNvSpPr/>
            <p:nvPr/>
          </p:nvSpPr>
          <p:spPr>
            <a:xfrm>
              <a:off x="0" y="0"/>
              <a:ext cx="23335362" cy="10336022"/>
            </a:xfrm>
            <a:custGeom>
              <a:avLst/>
              <a:gdLst/>
              <a:ahLst/>
              <a:cxnLst/>
              <a:rect l="l" t="t" r="r" b="b"/>
              <a:pathLst>
                <a:path w="23335362" h="10336022">
                  <a:moveTo>
                    <a:pt x="0" y="0"/>
                  </a:moveTo>
                  <a:lnTo>
                    <a:pt x="23335362" y="0"/>
                  </a:lnTo>
                  <a:lnTo>
                    <a:pt x="23335362" y="10336022"/>
                  </a:lnTo>
                  <a:lnTo>
                    <a:pt x="0" y="10336022"/>
                  </a:lnTo>
                  <a:close/>
                </a:path>
              </a:pathLst>
            </a:custGeom>
            <a:solidFill>
              <a:srgbClr val="90FCE9"/>
            </a:solidFill>
          </p:spPr>
          <p:txBody>
            <a:bodyPr/>
            <a:lstStyle/>
            <a:p>
              <a:endParaRPr lang="en-US"/>
            </a:p>
          </p:txBody>
        </p:sp>
      </p:grpSp>
      <p:sp>
        <p:nvSpPr>
          <p:cNvPr id="7" name="TextBox 7"/>
          <p:cNvSpPr txBox="1"/>
          <p:nvPr/>
        </p:nvSpPr>
        <p:spPr>
          <a:xfrm>
            <a:off x="1388899" y="1853739"/>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1 Bold"/>
              </a:rPr>
              <a:t>Get Creative </a:t>
            </a:r>
          </a:p>
        </p:txBody>
      </p:sp>
      <p:sp>
        <p:nvSpPr>
          <p:cNvPr id="10" name="TextBox 10"/>
          <p:cNvSpPr txBox="1"/>
          <p:nvPr/>
        </p:nvSpPr>
        <p:spPr>
          <a:xfrm>
            <a:off x="1033141" y="3183561"/>
            <a:ext cx="10210673" cy="5753100"/>
          </a:xfrm>
          <a:prstGeom prst="rect">
            <a:avLst/>
          </a:prstGeom>
        </p:spPr>
        <p:txBody>
          <a:bodyPr lIns="0" tIns="0" rIns="0" bIns="0" rtlCol="0" anchor="t">
            <a:spAutoFit/>
          </a:bodyPr>
          <a:lstStyle/>
          <a:p>
            <a:pPr algn="l">
              <a:lnSpc>
                <a:spcPts val="5040"/>
              </a:lnSpc>
            </a:pPr>
            <a:r>
              <a:rPr lang="en-US" sz="4200">
                <a:solidFill>
                  <a:srgbClr val="000000"/>
                </a:solidFill>
                <a:latin typeface="Rubik 1"/>
              </a:rPr>
              <a:t>With your group:</a:t>
            </a:r>
          </a:p>
          <a:p>
            <a:pPr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Create a role-play focusing on rejection or the act of being rejected. </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Use the sheet to plan the parts of your script. Think of someone being rejected by their friend or a group of their peers.</a:t>
            </a:r>
          </a:p>
        </p:txBody>
      </p:sp>
      <p:sp>
        <p:nvSpPr>
          <p:cNvPr id="11" name="Freeform 11" descr="A diagram of a blackline master  Description automatically generated"/>
          <p:cNvSpPr/>
          <p:nvPr/>
        </p:nvSpPr>
        <p:spPr>
          <a:xfrm>
            <a:off x="12339572" y="2057400"/>
            <a:ext cx="5100638" cy="6893010"/>
          </a:xfrm>
          <a:custGeom>
            <a:avLst/>
            <a:gdLst/>
            <a:ahLst/>
            <a:cxnLst/>
            <a:rect l="l" t="t" r="r" b="b"/>
            <a:pathLst>
              <a:path w="5100638" h="6893010">
                <a:moveTo>
                  <a:pt x="0" y="0"/>
                </a:moveTo>
                <a:lnTo>
                  <a:pt x="5100637" y="0"/>
                </a:lnTo>
                <a:lnTo>
                  <a:pt x="5100637" y="6893010"/>
                </a:lnTo>
                <a:lnTo>
                  <a:pt x="0" y="6893010"/>
                </a:lnTo>
                <a:lnTo>
                  <a:pt x="0" y="0"/>
                </a:lnTo>
                <a:close/>
              </a:path>
            </a:pathLst>
          </a:custGeom>
          <a:blipFill>
            <a:blip r:embed="rId3"/>
            <a:stretch>
              <a:fillRect l="-5774" r="-5774"/>
            </a:stretch>
          </a:blipFill>
        </p:spPr>
        <p:txBody>
          <a:bodyPr/>
          <a:lstStyle/>
          <a:p>
            <a:endParaRPr lang="en-US"/>
          </a:p>
        </p:txBody>
      </p:sp>
      <p:sp>
        <p:nvSpPr>
          <p:cNvPr id="12" name="TextBox 12"/>
          <p:cNvSpPr txBox="1"/>
          <p:nvPr/>
        </p:nvSpPr>
        <p:spPr>
          <a:xfrm>
            <a:off x="359509" y="9612607"/>
            <a:ext cx="18105118" cy="552450"/>
          </a:xfrm>
          <a:prstGeom prst="rect">
            <a:avLst/>
          </a:prstGeom>
        </p:spPr>
        <p:txBody>
          <a:bodyPr lIns="0" tIns="0" rIns="0" bIns="0" rtlCol="0" anchor="t">
            <a:spAutoFit/>
          </a:bodyPr>
          <a:lstStyle/>
          <a:p>
            <a:pPr algn="l">
              <a:lnSpc>
                <a:spcPts val="4320"/>
              </a:lnSpc>
            </a:pPr>
            <a:r>
              <a:rPr lang="en-US" sz="3600">
                <a:solidFill>
                  <a:srgbClr val="000000"/>
                </a:solidFill>
                <a:latin typeface="Rubik 1"/>
              </a:rPr>
              <a:t>Feelings can be shown through words, facial expressions and body language.</a:t>
            </a:r>
          </a:p>
        </p:txBody>
      </p:sp>
      <p:pic>
        <p:nvPicPr>
          <p:cNvPr id="9" name="Picture 8" descr="A black background with a black square&#10;&#10;Description automatically generated with medium confidence">
            <a:extLst>
              <a:ext uri="{FF2B5EF4-FFF2-40B4-BE49-F238E27FC236}">
                <a16:creationId xmlns:a16="http://schemas.microsoft.com/office/drawing/2014/main" id="{DD565986-6EF2-25DC-D074-04ABD96456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45488" y="-4212"/>
            <a:ext cx="1337712" cy="133771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709305" y="1693719"/>
            <a:ext cx="15719466" cy="1095375"/>
          </a:xfrm>
          <a:prstGeom prst="rect">
            <a:avLst/>
          </a:prstGeom>
        </p:spPr>
        <p:txBody>
          <a:bodyPr lIns="0" tIns="0" rIns="0" bIns="0" rtlCol="0" anchor="t">
            <a:spAutoFit/>
          </a:bodyPr>
          <a:lstStyle/>
          <a:p>
            <a:pPr algn="l">
              <a:lnSpc>
                <a:spcPts val="4320"/>
              </a:lnSpc>
            </a:pPr>
            <a:r>
              <a:rPr lang="en-US" sz="3600">
                <a:solidFill>
                  <a:srgbClr val="000000"/>
                </a:solidFill>
                <a:latin typeface="Rubik 1 Bold"/>
              </a:rPr>
              <a:t>With your group:</a:t>
            </a:r>
          </a:p>
          <a:p>
            <a:pPr algn="l">
              <a:lnSpc>
                <a:spcPts val="4320"/>
              </a:lnSpc>
            </a:pPr>
            <a:r>
              <a:rPr lang="en-US" sz="3600">
                <a:solidFill>
                  <a:srgbClr val="000000"/>
                </a:solidFill>
                <a:latin typeface="Rubik 1 Bold"/>
              </a:rPr>
              <a:t>Discuss and define the following fundamental relationship qualities</a:t>
            </a:r>
          </a:p>
        </p:txBody>
      </p:sp>
      <p:grpSp>
        <p:nvGrpSpPr>
          <p:cNvPr id="3" name="Group 3"/>
          <p:cNvGrpSpPr/>
          <p:nvPr/>
        </p:nvGrpSpPr>
        <p:grpSpPr>
          <a:xfrm>
            <a:off x="1826361" y="3017622"/>
            <a:ext cx="13597664" cy="6717255"/>
            <a:chOff x="0" y="0"/>
            <a:chExt cx="18130218" cy="8956340"/>
          </a:xfrm>
        </p:grpSpPr>
        <p:sp>
          <p:nvSpPr>
            <p:cNvPr id="4" name="Freeform 4"/>
            <p:cNvSpPr/>
            <p:nvPr/>
          </p:nvSpPr>
          <p:spPr>
            <a:xfrm>
              <a:off x="38100" y="38100"/>
              <a:ext cx="18054065" cy="8880094"/>
            </a:xfrm>
            <a:custGeom>
              <a:avLst/>
              <a:gdLst/>
              <a:ahLst/>
              <a:cxnLst/>
              <a:rect l="l" t="t" r="r" b="b"/>
              <a:pathLst>
                <a:path w="18054065" h="8880094">
                  <a:moveTo>
                    <a:pt x="0" y="4440047"/>
                  </a:moveTo>
                  <a:cubicBezTo>
                    <a:pt x="0" y="1987931"/>
                    <a:pt x="4041521" y="0"/>
                    <a:pt x="9027033" y="0"/>
                  </a:cubicBezTo>
                  <a:cubicBezTo>
                    <a:pt x="14012545" y="0"/>
                    <a:pt x="18054065" y="1987931"/>
                    <a:pt x="18054065" y="4440047"/>
                  </a:cubicBezTo>
                  <a:cubicBezTo>
                    <a:pt x="18054065" y="6892163"/>
                    <a:pt x="14012545" y="8880094"/>
                    <a:pt x="9027033" y="8880094"/>
                  </a:cubicBezTo>
                  <a:cubicBezTo>
                    <a:pt x="4041521" y="8880094"/>
                    <a:pt x="0" y="6892290"/>
                    <a:pt x="0" y="4440047"/>
                  </a:cubicBezTo>
                  <a:close/>
                </a:path>
              </a:pathLst>
            </a:custGeom>
            <a:solidFill>
              <a:srgbClr val="71FFE4"/>
            </a:solidFill>
          </p:spPr>
          <p:txBody>
            <a:bodyPr/>
            <a:lstStyle/>
            <a:p>
              <a:endParaRPr lang="en-US"/>
            </a:p>
          </p:txBody>
        </p:sp>
        <p:sp>
          <p:nvSpPr>
            <p:cNvPr id="5" name="Freeform 5"/>
            <p:cNvSpPr/>
            <p:nvPr/>
          </p:nvSpPr>
          <p:spPr>
            <a:xfrm>
              <a:off x="0" y="0"/>
              <a:ext cx="18130265" cy="8956294"/>
            </a:xfrm>
            <a:custGeom>
              <a:avLst/>
              <a:gdLst/>
              <a:ahLst/>
              <a:cxnLst/>
              <a:rect l="l" t="t" r="r" b="b"/>
              <a:pathLst>
                <a:path w="18130265" h="8956294">
                  <a:moveTo>
                    <a:pt x="0" y="4478147"/>
                  </a:moveTo>
                  <a:cubicBezTo>
                    <a:pt x="0" y="1985645"/>
                    <a:pt x="4085590" y="0"/>
                    <a:pt x="9065133" y="0"/>
                  </a:cubicBezTo>
                  <a:cubicBezTo>
                    <a:pt x="14044676" y="0"/>
                    <a:pt x="18130265" y="1985645"/>
                    <a:pt x="18130265" y="4478147"/>
                  </a:cubicBezTo>
                  <a:lnTo>
                    <a:pt x="18092165" y="4478147"/>
                  </a:lnTo>
                  <a:lnTo>
                    <a:pt x="18130265" y="4478147"/>
                  </a:lnTo>
                  <a:cubicBezTo>
                    <a:pt x="18130265" y="6970649"/>
                    <a:pt x="14044676" y="8956294"/>
                    <a:pt x="9065133" y="8956294"/>
                  </a:cubicBezTo>
                  <a:lnTo>
                    <a:pt x="9065133" y="8918194"/>
                  </a:lnTo>
                  <a:lnTo>
                    <a:pt x="9065133" y="8956294"/>
                  </a:lnTo>
                  <a:cubicBezTo>
                    <a:pt x="4085590" y="8956294"/>
                    <a:pt x="0" y="6970776"/>
                    <a:pt x="0" y="4478147"/>
                  </a:cubicBezTo>
                  <a:lnTo>
                    <a:pt x="38100" y="4478147"/>
                  </a:lnTo>
                  <a:lnTo>
                    <a:pt x="76200" y="4478147"/>
                  </a:lnTo>
                  <a:lnTo>
                    <a:pt x="38100" y="4478147"/>
                  </a:lnTo>
                  <a:lnTo>
                    <a:pt x="0" y="4478147"/>
                  </a:lnTo>
                  <a:moveTo>
                    <a:pt x="76200" y="4478147"/>
                  </a:moveTo>
                  <a:cubicBezTo>
                    <a:pt x="76200" y="4499229"/>
                    <a:pt x="59182" y="4516247"/>
                    <a:pt x="38100" y="4516247"/>
                  </a:cubicBezTo>
                  <a:cubicBezTo>
                    <a:pt x="17018" y="4516247"/>
                    <a:pt x="0" y="4499229"/>
                    <a:pt x="0" y="4478147"/>
                  </a:cubicBezTo>
                  <a:cubicBezTo>
                    <a:pt x="0" y="4457065"/>
                    <a:pt x="17018" y="4440047"/>
                    <a:pt x="38100" y="4440047"/>
                  </a:cubicBezTo>
                  <a:cubicBezTo>
                    <a:pt x="59182" y="4440047"/>
                    <a:pt x="76200" y="4457065"/>
                    <a:pt x="76200" y="4478147"/>
                  </a:cubicBezTo>
                  <a:cubicBezTo>
                    <a:pt x="76200" y="6890004"/>
                    <a:pt x="4073652" y="8880094"/>
                    <a:pt x="9065133" y="8880094"/>
                  </a:cubicBezTo>
                  <a:cubicBezTo>
                    <a:pt x="14056613" y="8880094"/>
                    <a:pt x="18054065" y="6889876"/>
                    <a:pt x="18054065" y="4478147"/>
                  </a:cubicBezTo>
                  <a:cubicBezTo>
                    <a:pt x="18054065" y="2066417"/>
                    <a:pt x="14056488" y="76200"/>
                    <a:pt x="9065133" y="76200"/>
                  </a:cubicBezTo>
                  <a:lnTo>
                    <a:pt x="9065133" y="38100"/>
                  </a:lnTo>
                  <a:lnTo>
                    <a:pt x="9065133" y="76200"/>
                  </a:lnTo>
                  <a:cubicBezTo>
                    <a:pt x="4073652" y="76200"/>
                    <a:pt x="76200" y="2066417"/>
                    <a:pt x="76200" y="4478147"/>
                  </a:cubicBezTo>
                  <a:close/>
                </a:path>
              </a:pathLst>
            </a:custGeom>
            <a:solidFill>
              <a:srgbClr val="71FFE4"/>
            </a:solidFill>
          </p:spPr>
          <p:txBody>
            <a:bodyPr/>
            <a:lstStyle/>
            <a:p>
              <a:endParaRPr lang="en-US"/>
            </a:p>
          </p:txBody>
        </p:sp>
      </p:grpSp>
      <p:sp>
        <p:nvSpPr>
          <p:cNvPr id="6" name="TextBox 6"/>
          <p:cNvSpPr txBox="1"/>
          <p:nvPr/>
        </p:nvSpPr>
        <p:spPr>
          <a:xfrm>
            <a:off x="4585129" y="4163118"/>
            <a:ext cx="9639006" cy="5114925"/>
          </a:xfrm>
          <a:prstGeom prst="rect">
            <a:avLst/>
          </a:prstGeom>
        </p:spPr>
        <p:txBody>
          <a:bodyPr lIns="0" tIns="0" rIns="0" bIns="0" rtlCol="0" anchor="t">
            <a:spAutoFit/>
          </a:bodyPr>
          <a:lstStyle/>
          <a:p>
            <a:pPr marL="760095" lvl="1" indent="-380048" algn="l">
              <a:lnSpc>
                <a:spcPts val="5040"/>
              </a:lnSpc>
              <a:buFont typeface="Arial"/>
              <a:buChar char="•"/>
            </a:pPr>
            <a:r>
              <a:rPr lang="en-US" sz="4200">
                <a:solidFill>
                  <a:srgbClr val="000000"/>
                </a:solidFill>
                <a:latin typeface="Rubik 1"/>
              </a:rPr>
              <a:t>Mutual respect</a:t>
            </a:r>
          </a:p>
          <a:p>
            <a:pPr marL="760095" lvl="1" indent="-380048" algn="l">
              <a:lnSpc>
                <a:spcPts val="5040"/>
              </a:lnSpc>
              <a:buFont typeface="Arial"/>
              <a:buChar char="•"/>
            </a:pPr>
            <a:r>
              <a:rPr lang="en-US" sz="4200">
                <a:solidFill>
                  <a:srgbClr val="000000"/>
                </a:solidFill>
                <a:latin typeface="Rubik 1"/>
              </a:rPr>
              <a:t>Admiration for one another</a:t>
            </a:r>
          </a:p>
          <a:p>
            <a:pPr marL="760095" lvl="1" indent="-380048" algn="l">
              <a:lnSpc>
                <a:spcPts val="5040"/>
              </a:lnSpc>
              <a:buFont typeface="Arial"/>
              <a:buChar char="•"/>
            </a:pPr>
            <a:r>
              <a:rPr lang="en-US" sz="4200">
                <a:solidFill>
                  <a:srgbClr val="000000"/>
                </a:solidFill>
                <a:latin typeface="Rubik 1"/>
              </a:rPr>
              <a:t>Trust in turning towards each other</a:t>
            </a:r>
          </a:p>
          <a:p>
            <a:pPr marL="760095" lvl="1" indent="-380048" algn="l">
              <a:lnSpc>
                <a:spcPts val="5040"/>
              </a:lnSpc>
              <a:buFont typeface="Arial"/>
              <a:buChar char="•"/>
            </a:pPr>
            <a:r>
              <a:rPr lang="en-US" sz="4200">
                <a:solidFill>
                  <a:srgbClr val="000000"/>
                </a:solidFill>
                <a:latin typeface="Rubik 1"/>
              </a:rPr>
              <a:t>Balance of power</a:t>
            </a:r>
          </a:p>
          <a:p>
            <a:pPr marL="760095" lvl="1" indent="-380048" algn="l">
              <a:lnSpc>
                <a:spcPts val="5040"/>
              </a:lnSpc>
              <a:buFont typeface="Arial"/>
              <a:buChar char="•"/>
            </a:pPr>
            <a:r>
              <a:rPr lang="en-US" sz="4200">
                <a:solidFill>
                  <a:srgbClr val="000000"/>
                </a:solidFill>
                <a:latin typeface="Rubik 1"/>
              </a:rPr>
              <a:t>Team problem solving</a:t>
            </a:r>
          </a:p>
          <a:p>
            <a:pPr marL="760095" lvl="1" indent="-380048" algn="l">
              <a:lnSpc>
                <a:spcPts val="5040"/>
              </a:lnSpc>
              <a:buFont typeface="Arial"/>
              <a:buChar char="•"/>
            </a:pPr>
            <a:r>
              <a:rPr lang="en-US" sz="4200">
                <a:solidFill>
                  <a:srgbClr val="000000"/>
                </a:solidFill>
                <a:latin typeface="Rubik 1"/>
              </a:rPr>
              <a:t>Safe and open communication</a:t>
            </a:r>
          </a:p>
          <a:p>
            <a:pPr marL="760095" lvl="1" indent="-380048" algn="l">
              <a:lnSpc>
                <a:spcPts val="5040"/>
              </a:lnSpc>
            </a:pPr>
            <a:endParaRPr lang="en-US" sz="4200">
              <a:solidFill>
                <a:srgbClr val="000000"/>
              </a:solidFill>
              <a:latin typeface="Rubik 1"/>
            </a:endParaRPr>
          </a:p>
          <a:p>
            <a:pPr marL="760095" lvl="1" indent="-380048" algn="l">
              <a:lnSpc>
                <a:spcPts val="5040"/>
              </a:lnSpc>
            </a:pPr>
            <a:endParaRPr lang="en-US" sz="4200">
              <a:solidFill>
                <a:srgbClr val="000000"/>
              </a:solidFill>
              <a:latin typeface="Rubik 1"/>
            </a:endParaRPr>
          </a:p>
        </p:txBody>
      </p:sp>
      <p:sp>
        <p:nvSpPr>
          <p:cNvPr id="8" name="AutoShape 8"/>
          <p:cNvSpPr/>
          <p:nvPr/>
        </p:nvSpPr>
        <p:spPr>
          <a:xfrm rot="27368">
            <a:off x="140612" y="894194"/>
            <a:ext cx="10767920" cy="0"/>
          </a:xfrm>
          <a:prstGeom prst="line">
            <a:avLst/>
          </a:prstGeom>
          <a:ln w="47625" cap="rnd">
            <a:solidFill>
              <a:srgbClr val="71FFE4"/>
            </a:solidFill>
            <a:prstDash val="solid"/>
            <a:headEnd type="none" w="sm" len="sm"/>
            <a:tailEnd type="none" w="sm" len="sm"/>
          </a:ln>
        </p:spPr>
        <p:txBody>
          <a:bodyPr/>
          <a:lstStyle/>
          <a:p>
            <a:endParaRPr lang="en-US"/>
          </a:p>
        </p:txBody>
      </p:sp>
      <p:sp>
        <p:nvSpPr>
          <p:cNvPr id="9" name="Freeform 9" descr="A group of people with a chat bubble  Description automatically generated"/>
          <p:cNvSpPr/>
          <p:nvPr/>
        </p:nvSpPr>
        <p:spPr>
          <a:xfrm rot="-600000">
            <a:off x="989094" y="1697097"/>
            <a:ext cx="1304795" cy="1250096"/>
          </a:xfrm>
          <a:custGeom>
            <a:avLst/>
            <a:gdLst/>
            <a:ahLst/>
            <a:cxnLst/>
            <a:rect l="l" t="t" r="r" b="b"/>
            <a:pathLst>
              <a:path w="1304795" h="1250096">
                <a:moveTo>
                  <a:pt x="0" y="0"/>
                </a:moveTo>
                <a:lnTo>
                  <a:pt x="1304795" y="0"/>
                </a:lnTo>
                <a:lnTo>
                  <a:pt x="1304795" y="1250096"/>
                </a:lnTo>
                <a:lnTo>
                  <a:pt x="0" y="1250096"/>
                </a:lnTo>
                <a:lnTo>
                  <a:pt x="0" y="0"/>
                </a:lnTo>
                <a:close/>
              </a:path>
            </a:pathLst>
          </a:custGeom>
          <a:blipFill>
            <a:blip r:embed="rId2"/>
            <a:stretch>
              <a:fillRect t="-395" b="-395"/>
            </a:stretch>
          </a:blipFill>
        </p:spPr>
        <p:txBody>
          <a:bodyPr/>
          <a:lstStyle/>
          <a:p>
            <a:endParaRPr lang="en-US"/>
          </a:p>
        </p:txBody>
      </p:sp>
      <p:sp>
        <p:nvSpPr>
          <p:cNvPr id="10" name="TextBox 10"/>
          <p:cNvSpPr txBox="1"/>
          <p:nvPr/>
        </p:nvSpPr>
        <p:spPr>
          <a:xfrm>
            <a:off x="275767" y="141144"/>
            <a:ext cx="11776480" cy="713657"/>
          </a:xfrm>
          <a:prstGeom prst="rect">
            <a:avLst/>
          </a:prstGeom>
        </p:spPr>
        <p:txBody>
          <a:bodyPr wrap="square" lIns="0" tIns="0" rIns="0" bIns="0" rtlCol="0" anchor="t">
            <a:spAutoFit/>
          </a:bodyPr>
          <a:lstStyle/>
          <a:p>
            <a:pPr algn="ctr">
              <a:lnSpc>
                <a:spcPts val="5759"/>
              </a:lnSpc>
            </a:pPr>
            <a:r>
              <a:rPr lang="en-US" sz="4800">
                <a:solidFill>
                  <a:srgbClr val="000000"/>
                </a:solidFill>
                <a:latin typeface="Rubik 1 Bold"/>
              </a:rPr>
              <a:t>Positive Relationships Continued</a:t>
            </a:r>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1EF406BB-A2E3-7901-D46A-5CB72ABE2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86062" y="-46878"/>
            <a:ext cx="1362266" cy="136226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76406" y="1260531"/>
            <a:ext cx="16119515" cy="8271495"/>
          </a:xfrm>
          <a:prstGeom prst="rect">
            <a:avLst/>
          </a:prstGeom>
        </p:spPr>
        <p:txBody>
          <a:bodyPr lIns="0" tIns="0" rIns="0" bIns="0" rtlCol="0" anchor="t">
            <a:spAutoFit/>
          </a:bodyPr>
          <a:lstStyle/>
          <a:p>
            <a:pPr marL="651510" lvl="1" indent="-325755" algn="l">
              <a:lnSpc>
                <a:spcPts val="4320"/>
              </a:lnSpc>
              <a:buFont typeface="Arial"/>
              <a:buChar char="•"/>
            </a:pPr>
            <a:r>
              <a:rPr lang="en-US" sz="3600">
                <a:solidFill>
                  <a:srgbClr val="000000"/>
                </a:solidFill>
                <a:latin typeface="Rubik 1"/>
              </a:rPr>
              <a:t>How did each character feel and why?</a:t>
            </a:r>
          </a:p>
          <a:p>
            <a:pPr marL="651510" lvl="1" indent="-325755" algn="l">
              <a:lnSpc>
                <a:spcPts val="4320"/>
              </a:lnSpc>
            </a:pPr>
            <a:endParaRPr lang="en-US" sz="3600">
              <a:solidFill>
                <a:srgbClr val="000000"/>
              </a:solidFill>
              <a:latin typeface="Rubik 1"/>
            </a:endParaRPr>
          </a:p>
          <a:p>
            <a:pPr marL="651510" lvl="1" indent="-325755" algn="l">
              <a:lnSpc>
                <a:spcPts val="4320"/>
              </a:lnSpc>
              <a:buFont typeface="Arial"/>
              <a:buChar char="•"/>
            </a:pPr>
            <a:r>
              <a:rPr lang="en-US" sz="3600">
                <a:solidFill>
                  <a:srgbClr val="000000"/>
                </a:solidFill>
                <a:latin typeface="Rubik 1"/>
              </a:rPr>
              <a:t>How can you reconstruct the scene so that it reflects acceptance and inclusion rather than rejection?</a:t>
            </a:r>
          </a:p>
          <a:p>
            <a:pPr marL="651510" lvl="1" indent="-325755" algn="l">
              <a:lnSpc>
                <a:spcPts val="4320"/>
              </a:lnSpc>
            </a:pPr>
            <a:endParaRPr lang="en-US" sz="3600">
              <a:solidFill>
                <a:srgbClr val="000000"/>
              </a:solidFill>
              <a:latin typeface="Rubik 1"/>
            </a:endParaRPr>
          </a:p>
          <a:p>
            <a:pPr marL="651510" lvl="1" indent="-325755" algn="l">
              <a:lnSpc>
                <a:spcPts val="4320"/>
              </a:lnSpc>
              <a:buFont typeface="Arial"/>
              <a:buChar char="•"/>
            </a:pPr>
            <a:r>
              <a:rPr lang="en-US" sz="3600">
                <a:solidFill>
                  <a:srgbClr val="000000"/>
                </a:solidFill>
                <a:latin typeface="Rubik 1"/>
              </a:rPr>
              <a:t>What could have been done differently to provide a more positive outcome?</a:t>
            </a:r>
          </a:p>
          <a:p>
            <a:pPr marL="651510" lvl="1" indent="-325755" algn="l">
              <a:lnSpc>
                <a:spcPts val="4320"/>
              </a:lnSpc>
            </a:pPr>
            <a:endParaRPr lang="en-US" sz="3600">
              <a:solidFill>
                <a:srgbClr val="000000"/>
              </a:solidFill>
              <a:latin typeface="Rubik 1"/>
            </a:endParaRPr>
          </a:p>
          <a:p>
            <a:pPr marL="651510" lvl="1" indent="-325755" algn="l">
              <a:lnSpc>
                <a:spcPts val="4320"/>
              </a:lnSpc>
            </a:pPr>
            <a:endParaRPr lang="en-US" sz="3600">
              <a:solidFill>
                <a:srgbClr val="000000"/>
              </a:solidFill>
              <a:latin typeface="Rubik 1"/>
            </a:endParaRPr>
          </a:p>
          <a:p>
            <a:pPr marL="651510" lvl="1" indent="-325755" algn="l">
              <a:lnSpc>
                <a:spcPts val="4320"/>
              </a:lnSpc>
            </a:pPr>
            <a:endParaRPr lang="en-US" sz="3600">
              <a:solidFill>
                <a:srgbClr val="000000"/>
              </a:solidFill>
              <a:latin typeface="Rubik 1"/>
            </a:endParaRPr>
          </a:p>
          <a:p>
            <a:pPr marL="651510" lvl="1" indent="-325755" algn="l">
              <a:lnSpc>
                <a:spcPts val="4320"/>
              </a:lnSpc>
              <a:buFont typeface="Arial"/>
              <a:buChar char="•"/>
            </a:pPr>
            <a:r>
              <a:rPr lang="en-US" sz="3600">
                <a:solidFill>
                  <a:srgbClr val="000000"/>
                </a:solidFill>
                <a:latin typeface="Rubik 1"/>
              </a:rPr>
              <a:t>Describe what happened in your scene. Include the point of view of the character, whether it was the main character or a bystander.</a:t>
            </a:r>
          </a:p>
          <a:p>
            <a:pPr marL="651510" lvl="1" indent="-325755" algn="l">
              <a:lnSpc>
                <a:spcPts val="4320"/>
              </a:lnSpc>
            </a:pPr>
            <a:endParaRPr lang="en-US" sz="3600">
              <a:solidFill>
                <a:srgbClr val="000000"/>
              </a:solidFill>
              <a:latin typeface="Rubik 1"/>
            </a:endParaRPr>
          </a:p>
          <a:p>
            <a:pPr marL="651510" lvl="1" indent="-325755" algn="l">
              <a:lnSpc>
                <a:spcPts val="4320"/>
              </a:lnSpc>
              <a:buFont typeface="Arial"/>
              <a:buChar char="•"/>
            </a:pPr>
            <a:r>
              <a:rPr lang="en-US" sz="3600">
                <a:solidFill>
                  <a:srgbClr val="000000"/>
                </a:solidFill>
                <a:latin typeface="Rubik 1"/>
              </a:rPr>
              <a:t>How did you feel about the outcome? How could it be handled differently to ensure that people's feelings were not hurt? </a:t>
            </a:r>
          </a:p>
        </p:txBody>
      </p:sp>
      <p:sp>
        <p:nvSpPr>
          <p:cNvPr id="3" name="TextBox 3"/>
          <p:cNvSpPr txBox="1"/>
          <p:nvPr/>
        </p:nvSpPr>
        <p:spPr>
          <a:xfrm>
            <a:off x="91440" y="71163"/>
            <a:ext cx="1121056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Responding and Giving Feedback</a:t>
            </a:r>
          </a:p>
        </p:txBody>
      </p:sp>
      <p:sp>
        <p:nvSpPr>
          <p:cNvPr id="6" name="TextBox 6"/>
          <p:cNvSpPr txBox="1"/>
          <p:nvPr/>
        </p:nvSpPr>
        <p:spPr>
          <a:xfrm>
            <a:off x="2558523" y="5657703"/>
            <a:ext cx="9788462" cy="733425"/>
          </a:xfrm>
          <a:prstGeom prst="rect">
            <a:avLst/>
          </a:prstGeom>
        </p:spPr>
        <p:txBody>
          <a:bodyPr lIns="0" tIns="0" rIns="0" bIns="0" rtlCol="0" anchor="t">
            <a:spAutoFit/>
          </a:bodyPr>
          <a:lstStyle/>
          <a:p>
            <a:pPr algn="ctr">
              <a:lnSpc>
                <a:spcPts val="5759"/>
              </a:lnSpc>
            </a:pPr>
            <a:r>
              <a:rPr lang="en-US" sz="4800">
                <a:solidFill>
                  <a:srgbClr val="000000"/>
                </a:solidFill>
                <a:latin typeface="Rubik 1 Bold"/>
              </a:rPr>
              <a:t>Reflect on your own script: </a:t>
            </a:r>
          </a:p>
        </p:txBody>
      </p:sp>
      <p:sp>
        <p:nvSpPr>
          <p:cNvPr id="7" name="AutoShape 7"/>
          <p:cNvSpPr/>
          <p:nvPr/>
        </p:nvSpPr>
        <p:spPr>
          <a:xfrm rot="-38928">
            <a:off x="3891162" y="5344477"/>
            <a:ext cx="9741793" cy="0"/>
          </a:xfrm>
          <a:prstGeom prst="line">
            <a:avLst/>
          </a:prstGeom>
          <a:ln w="28575" cap="rnd">
            <a:solidFill>
              <a:srgbClr val="C5FFF4"/>
            </a:solidFill>
            <a:prstDash val="solid"/>
            <a:headEnd type="none" w="sm" len="sm"/>
            <a:tailEnd type="triangle" w="lg" len="med"/>
          </a:ln>
        </p:spPr>
        <p:txBody>
          <a:bodyPr/>
          <a:lstStyle/>
          <a:p>
            <a:endParaRPr lang="en-US"/>
          </a:p>
        </p:txBody>
      </p:sp>
      <p:sp>
        <p:nvSpPr>
          <p:cNvPr id="9" name="AutoShape 9"/>
          <p:cNvSpPr/>
          <p:nvPr/>
        </p:nvSpPr>
        <p:spPr>
          <a:xfrm rot="-26733">
            <a:off x="140576" y="1007465"/>
            <a:ext cx="13671830" cy="0"/>
          </a:xfrm>
          <a:prstGeom prst="line">
            <a:avLst/>
          </a:prstGeom>
          <a:ln w="47625" cap="rnd">
            <a:solidFill>
              <a:srgbClr val="71FFE4"/>
            </a:solidFill>
            <a:prstDash val="solid"/>
            <a:headEnd type="none" w="sm" len="sm"/>
            <a:tailEnd type="none" w="sm" len="sm"/>
          </a:ln>
        </p:spPr>
        <p:txBody>
          <a:bodyPr/>
          <a:lstStyle/>
          <a:p>
            <a:endParaRPr lang="en-US"/>
          </a:p>
        </p:txBody>
      </p:sp>
      <p:sp>
        <p:nvSpPr>
          <p:cNvPr id="10" name="Freeform 10"/>
          <p:cNvSpPr/>
          <p:nvPr/>
        </p:nvSpPr>
        <p:spPr>
          <a:xfrm>
            <a:off x="140782" y="7124700"/>
            <a:ext cx="2009060" cy="2942562"/>
          </a:xfrm>
          <a:custGeom>
            <a:avLst/>
            <a:gdLst/>
            <a:ahLst/>
            <a:cxnLst/>
            <a:rect l="l" t="t" r="r" b="b"/>
            <a:pathLst>
              <a:path w="2009060" h="2942562">
                <a:moveTo>
                  <a:pt x="0" y="0"/>
                </a:moveTo>
                <a:lnTo>
                  <a:pt x="2009059" y="0"/>
                </a:lnTo>
                <a:lnTo>
                  <a:pt x="2009059" y="2942562"/>
                </a:lnTo>
                <a:lnTo>
                  <a:pt x="0" y="2942562"/>
                </a:lnTo>
                <a:lnTo>
                  <a:pt x="0" y="0"/>
                </a:lnTo>
                <a:close/>
              </a:path>
            </a:pathLst>
          </a:custGeom>
          <a:blipFill>
            <a:blip r:embed="rId3"/>
            <a:stretch>
              <a:fillRect l="-1748" r="-1748"/>
            </a:stretch>
          </a:blipFill>
        </p:spPr>
        <p:txBody>
          <a:bodyPr/>
          <a:lstStyle/>
          <a:p>
            <a:endParaRPr lang="en-US"/>
          </a:p>
        </p:txBody>
      </p:sp>
      <p:pic>
        <p:nvPicPr>
          <p:cNvPr id="5" name="Picture 4" descr="A black background with a black square&#10;&#10;Description automatically generated with medium confidence">
            <a:extLst>
              <a:ext uri="{FF2B5EF4-FFF2-40B4-BE49-F238E27FC236}">
                <a16:creationId xmlns:a16="http://schemas.microsoft.com/office/drawing/2014/main" id="{8D74C933-A76B-B3ED-577F-7F155D4E89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59200" y="5081"/>
            <a:ext cx="1480318" cy="1480318"/>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3237" y="2170239"/>
            <a:ext cx="17501524" cy="4374153"/>
            <a:chOff x="0" y="0"/>
            <a:chExt cx="23335366" cy="5832204"/>
          </a:xfrm>
        </p:grpSpPr>
        <p:sp>
          <p:nvSpPr>
            <p:cNvPr id="3" name="Freeform 3"/>
            <p:cNvSpPr/>
            <p:nvPr/>
          </p:nvSpPr>
          <p:spPr>
            <a:xfrm>
              <a:off x="0" y="0"/>
              <a:ext cx="23335362" cy="5832221"/>
            </a:xfrm>
            <a:custGeom>
              <a:avLst/>
              <a:gdLst/>
              <a:ahLst/>
              <a:cxnLst/>
              <a:rect l="l" t="t" r="r" b="b"/>
              <a:pathLst>
                <a:path w="23335362" h="5832221">
                  <a:moveTo>
                    <a:pt x="0" y="0"/>
                  </a:moveTo>
                  <a:lnTo>
                    <a:pt x="23335362" y="0"/>
                  </a:lnTo>
                  <a:lnTo>
                    <a:pt x="23335362" y="5832221"/>
                  </a:lnTo>
                  <a:lnTo>
                    <a:pt x="0" y="5832221"/>
                  </a:lnTo>
                  <a:close/>
                </a:path>
              </a:pathLst>
            </a:custGeom>
            <a:solidFill>
              <a:srgbClr val="90FCE9"/>
            </a:solidFill>
          </p:spPr>
          <p:txBody>
            <a:bodyPr/>
            <a:lstStyle/>
            <a:p>
              <a:endParaRPr lang="en-US"/>
            </a:p>
          </p:txBody>
        </p:sp>
      </p:grpSp>
      <p:sp>
        <p:nvSpPr>
          <p:cNvPr id="6" name="TextBox 6"/>
          <p:cNvSpPr txBox="1"/>
          <p:nvPr/>
        </p:nvSpPr>
        <p:spPr>
          <a:xfrm>
            <a:off x="4652990" y="2736650"/>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1 Bold"/>
              </a:rPr>
              <a:t>Think-Pair-Share</a:t>
            </a:r>
          </a:p>
        </p:txBody>
      </p:sp>
      <p:sp>
        <p:nvSpPr>
          <p:cNvPr id="9" name="AutoShape 9"/>
          <p:cNvSpPr/>
          <p:nvPr/>
        </p:nvSpPr>
        <p:spPr>
          <a:xfrm rot="-35146">
            <a:off x="140484" y="1012614"/>
            <a:ext cx="11406607" cy="0"/>
          </a:xfrm>
          <a:prstGeom prst="line">
            <a:avLst/>
          </a:prstGeom>
          <a:ln w="47625" cap="rnd">
            <a:solidFill>
              <a:srgbClr val="71FFE4"/>
            </a:solidFill>
            <a:prstDash val="solid"/>
            <a:headEnd type="none" w="sm" len="sm"/>
            <a:tailEnd type="none" w="sm" len="sm"/>
          </a:ln>
        </p:spPr>
        <p:txBody>
          <a:bodyPr/>
          <a:lstStyle/>
          <a:p>
            <a:endParaRPr lang="en-US"/>
          </a:p>
        </p:txBody>
      </p:sp>
      <p:sp>
        <p:nvSpPr>
          <p:cNvPr id="10" name="Freeform 10"/>
          <p:cNvSpPr/>
          <p:nvPr/>
        </p:nvSpPr>
        <p:spPr>
          <a:xfrm>
            <a:off x="13218677" y="5217677"/>
            <a:ext cx="5069323" cy="5069323"/>
          </a:xfrm>
          <a:custGeom>
            <a:avLst/>
            <a:gdLst/>
            <a:ahLst/>
            <a:cxnLst/>
            <a:rect l="l" t="t" r="r" b="b"/>
            <a:pathLst>
              <a:path w="5069323" h="5069323">
                <a:moveTo>
                  <a:pt x="0" y="0"/>
                </a:moveTo>
                <a:lnTo>
                  <a:pt x="5069323" y="0"/>
                </a:lnTo>
                <a:lnTo>
                  <a:pt x="5069323" y="5069323"/>
                </a:lnTo>
                <a:lnTo>
                  <a:pt x="0" y="5069323"/>
                </a:lnTo>
                <a:lnTo>
                  <a:pt x="0" y="0"/>
                </a:lnTo>
                <a:close/>
              </a:path>
            </a:pathLst>
          </a:custGeom>
          <a:blipFill>
            <a:blip r:embed="rId3"/>
            <a:stretch>
              <a:fillRect/>
            </a:stretch>
          </a:blipFill>
        </p:spPr>
        <p:txBody>
          <a:bodyPr/>
          <a:lstStyle/>
          <a:p>
            <a:endParaRPr lang="en-US"/>
          </a:p>
        </p:txBody>
      </p:sp>
      <p:sp>
        <p:nvSpPr>
          <p:cNvPr id="11" name="TextBox 11"/>
          <p:cNvSpPr txBox="1"/>
          <p:nvPr/>
        </p:nvSpPr>
        <p:spPr>
          <a:xfrm>
            <a:off x="891541" y="4440077"/>
            <a:ext cx="18105118" cy="1457325"/>
          </a:xfrm>
          <a:prstGeom prst="rect">
            <a:avLst/>
          </a:prstGeom>
        </p:spPr>
        <p:txBody>
          <a:bodyPr lIns="0" tIns="0" rIns="0" bIns="0" rtlCol="0" anchor="t">
            <a:spAutoFit/>
          </a:bodyPr>
          <a:lstStyle/>
          <a:p>
            <a:pPr algn="l">
              <a:lnSpc>
                <a:spcPts val="5759"/>
              </a:lnSpc>
            </a:pPr>
            <a:r>
              <a:rPr lang="en-US" sz="4800">
                <a:solidFill>
                  <a:srgbClr val="000000"/>
                </a:solidFill>
                <a:latin typeface="Rubik 1"/>
              </a:rPr>
              <a:t>Why should we confront rather than avoid situations </a:t>
            </a:r>
          </a:p>
          <a:p>
            <a:pPr algn="l">
              <a:lnSpc>
                <a:spcPts val="5759"/>
              </a:lnSpc>
            </a:pPr>
            <a:r>
              <a:rPr lang="en-US" sz="4800">
                <a:solidFill>
                  <a:srgbClr val="000000"/>
                </a:solidFill>
                <a:latin typeface="Rubik 1"/>
              </a:rPr>
              <a:t>that might result in rejection?</a:t>
            </a:r>
          </a:p>
        </p:txBody>
      </p:sp>
      <p:sp>
        <p:nvSpPr>
          <p:cNvPr id="12" name="TextBox 12"/>
          <p:cNvSpPr txBox="1"/>
          <p:nvPr/>
        </p:nvSpPr>
        <p:spPr>
          <a:xfrm>
            <a:off x="91440" y="77150"/>
            <a:ext cx="11626049"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What Can We Learn From Rejection?</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76F0E601-7C5B-A008-2629-7889579F21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40800" y="0"/>
            <a:ext cx="1382032" cy="1382032"/>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40790">
            <a:off x="3548811" y="2016600"/>
            <a:ext cx="10696251" cy="0"/>
          </a:xfrm>
          <a:prstGeom prst="line">
            <a:avLst/>
          </a:prstGeom>
          <a:ln w="47625" cap="rnd">
            <a:solidFill>
              <a:srgbClr val="71FFE4"/>
            </a:solidFill>
            <a:prstDash val="solid"/>
            <a:headEnd type="none" w="sm" len="sm"/>
            <a:tailEnd type="none" w="sm" len="sm"/>
          </a:ln>
        </p:spPr>
        <p:txBody>
          <a:bodyPr/>
          <a:lstStyle/>
          <a:p>
            <a:endParaRPr lang="en-US"/>
          </a:p>
        </p:txBody>
      </p:sp>
      <p:sp>
        <p:nvSpPr>
          <p:cNvPr id="4" name="Freeform 4" descr="A green letter s and a black background  Description automatically generated"/>
          <p:cNvSpPr/>
          <p:nvPr/>
        </p:nvSpPr>
        <p:spPr>
          <a:xfrm>
            <a:off x="6558813" y="723405"/>
            <a:ext cx="5179219" cy="731244"/>
          </a:xfrm>
          <a:custGeom>
            <a:avLst/>
            <a:gdLst/>
            <a:ahLst/>
            <a:cxnLst/>
            <a:rect l="l" t="t" r="r" b="b"/>
            <a:pathLst>
              <a:path w="5179219" h="731244">
                <a:moveTo>
                  <a:pt x="0" y="0"/>
                </a:moveTo>
                <a:lnTo>
                  <a:pt x="5179219" y="0"/>
                </a:lnTo>
                <a:lnTo>
                  <a:pt x="5179219" y="731244"/>
                </a:lnTo>
                <a:lnTo>
                  <a:pt x="0" y="731244"/>
                </a:lnTo>
                <a:lnTo>
                  <a:pt x="0" y="0"/>
                </a:lnTo>
                <a:close/>
              </a:path>
            </a:pathLst>
          </a:custGeom>
          <a:blipFill>
            <a:blip r:embed="rId2"/>
            <a:stretch>
              <a:fillRect/>
            </a:stretch>
          </a:blipFill>
        </p:spPr>
        <p:txBody>
          <a:bodyPr/>
          <a:lstStyle/>
          <a:p>
            <a:endParaRPr lang="en-US"/>
          </a:p>
        </p:txBody>
      </p:sp>
      <p:grpSp>
        <p:nvGrpSpPr>
          <p:cNvPr id="5" name="Group 5"/>
          <p:cNvGrpSpPr/>
          <p:nvPr/>
        </p:nvGrpSpPr>
        <p:grpSpPr>
          <a:xfrm>
            <a:off x="11131378" y="724930"/>
            <a:ext cx="607539" cy="720807"/>
            <a:chOff x="0" y="0"/>
            <a:chExt cx="810052" cy="961076"/>
          </a:xfrm>
        </p:grpSpPr>
        <p:sp>
          <p:nvSpPr>
            <p:cNvPr id="6" name="Freeform 6"/>
            <p:cNvSpPr/>
            <p:nvPr/>
          </p:nvSpPr>
          <p:spPr>
            <a:xfrm>
              <a:off x="0" y="0"/>
              <a:ext cx="810006" cy="961136"/>
            </a:xfrm>
            <a:custGeom>
              <a:avLst/>
              <a:gdLst/>
              <a:ahLst/>
              <a:cxnLst/>
              <a:rect l="l" t="t" r="r" b="b"/>
              <a:pathLst>
                <a:path w="810006" h="961136">
                  <a:moveTo>
                    <a:pt x="0" y="0"/>
                  </a:moveTo>
                  <a:lnTo>
                    <a:pt x="810006" y="0"/>
                  </a:lnTo>
                  <a:lnTo>
                    <a:pt x="810006" y="961136"/>
                  </a:lnTo>
                  <a:lnTo>
                    <a:pt x="0" y="961136"/>
                  </a:lnTo>
                  <a:close/>
                </a:path>
              </a:pathLst>
            </a:custGeom>
            <a:solidFill>
              <a:srgbClr val="FFFFFF"/>
            </a:solidFill>
          </p:spPr>
          <p:txBody>
            <a:bodyPr/>
            <a:lstStyle/>
            <a:p>
              <a:endParaRPr lang="en-US"/>
            </a:p>
          </p:txBody>
        </p:sp>
      </p:grpSp>
      <p:sp>
        <p:nvSpPr>
          <p:cNvPr id="7" name="TextBox 7"/>
          <p:cNvSpPr txBox="1"/>
          <p:nvPr/>
        </p:nvSpPr>
        <p:spPr>
          <a:xfrm>
            <a:off x="11220759" y="359529"/>
            <a:ext cx="875682" cy="1441579"/>
          </a:xfrm>
          <a:prstGeom prst="rect">
            <a:avLst/>
          </a:prstGeom>
        </p:spPr>
        <p:txBody>
          <a:bodyPr lIns="0" tIns="0" rIns="0" bIns="0" rtlCol="0" anchor="t">
            <a:spAutoFit/>
          </a:bodyPr>
          <a:lstStyle/>
          <a:p>
            <a:pPr algn="l">
              <a:lnSpc>
                <a:spcPts val="10800"/>
              </a:lnSpc>
            </a:pPr>
            <a:r>
              <a:rPr lang="en-US" sz="9000" spc="84">
                <a:solidFill>
                  <a:srgbClr val="000000"/>
                </a:solidFill>
                <a:latin typeface="TT Rounds Condensed Bold"/>
              </a:rPr>
              <a:t>5</a:t>
            </a:r>
          </a:p>
        </p:txBody>
      </p:sp>
      <p:sp>
        <p:nvSpPr>
          <p:cNvPr id="8" name="Freeform 8" descr="A cartoon of a person with many faces above their head  Description automatically generated"/>
          <p:cNvSpPr/>
          <p:nvPr/>
        </p:nvSpPr>
        <p:spPr>
          <a:xfrm>
            <a:off x="6989704" y="2108115"/>
            <a:ext cx="4304861" cy="6172200"/>
          </a:xfrm>
          <a:custGeom>
            <a:avLst/>
            <a:gdLst/>
            <a:ahLst/>
            <a:cxnLst/>
            <a:rect l="l" t="t" r="r" b="b"/>
            <a:pathLst>
              <a:path w="4304861" h="6172200">
                <a:moveTo>
                  <a:pt x="0" y="0"/>
                </a:moveTo>
                <a:lnTo>
                  <a:pt x="4304861" y="0"/>
                </a:lnTo>
                <a:lnTo>
                  <a:pt x="4304861" y="6172200"/>
                </a:lnTo>
                <a:lnTo>
                  <a:pt x="0" y="6172200"/>
                </a:lnTo>
                <a:lnTo>
                  <a:pt x="0" y="0"/>
                </a:lnTo>
                <a:close/>
              </a:path>
            </a:pathLst>
          </a:custGeom>
          <a:blipFill>
            <a:blip r:embed="rId3"/>
            <a:stretch>
              <a:fillRect/>
            </a:stretch>
          </a:blipFill>
        </p:spPr>
        <p:txBody>
          <a:bodyPr/>
          <a:lstStyle/>
          <a:p>
            <a:endParaRPr lang="en-US"/>
          </a:p>
        </p:txBody>
      </p:sp>
      <p:sp>
        <p:nvSpPr>
          <p:cNvPr id="9" name="Freeform 9" descr="A black text on a white background  Description automatically generated"/>
          <p:cNvSpPr/>
          <p:nvPr/>
        </p:nvSpPr>
        <p:spPr>
          <a:xfrm>
            <a:off x="4578372" y="7816575"/>
            <a:ext cx="9144000" cy="2301140"/>
          </a:xfrm>
          <a:custGeom>
            <a:avLst/>
            <a:gdLst/>
            <a:ahLst/>
            <a:cxnLst/>
            <a:rect l="l" t="t" r="r" b="b"/>
            <a:pathLst>
              <a:path w="9144000" h="2301140">
                <a:moveTo>
                  <a:pt x="0" y="0"/>
                </a:moveTo>
                <a:lnTo>
                  <a:pt x="9144000" y="0"/>
                </a:lnTo>
                <a:lnTo>
                  <a:pt x="9144000" y="2301139"/>
                </a:lnTo>
                <a:lnTo>
                  <a:pt x="0" y="2301139"/>
                </a:lnTo>
                <a:lnTo>
                  <a:pt x="0" y="0"/>
                </a:lnTo>
                <a:close/>
              </a:path>
            </a:pathLst>
          </a:custGeom>
          <a:blipFill>
            <a:blip r:embed="rId4"/>
            <a:stretch>
              <a:fillRect/>
            </a:stretch>
          </a:blipFill>
        </p:spPr>
        <p:txBody>
          <a:bodyPr/>
          <a:lstStyle/>
          <a:p>
            <a:endParaRPr lang="en-US"/>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17268B0D-CB16-E4AE-7FE0-2F5A3BAB35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71859" y="0"/>
            <a:ext cx="1441579" cy="1441579"/>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3237" y="2870456"/>
            <a:ext cx="17501524" cy="5321505"/>
            <a:chOff x="0" y="0"/>
            <a:chExt cx="23335366" cy="7095340"/>
          </a:xfrm>
        </p:grpSpPr>
        <p:sp>
          <p:nvSpPr>
            <p:cNvPr id="3" name="Freeform 3"/>
            <p:cNvSpPr/>
            <p:nvPr/>
          </p:nvSpPr>
          <p:spPr>
            <a:xfrm>
              <a:off x="0" y="0"/>
              <a:ext cx="23335362" cy="7095363"/>
            </a:xfrm>
            <a:custGeom>
              <a:avLst/>
              <a:gdLst/>
              <a:ahLst/>
              <a:cxnLst/>
              <a:rect l="l" t="t" r="r" b="b"/>
              <a:pathLst>
                <a:path w="23335362" h="7095363">
                  <a:moveTo>
                    <a:pt x="0" y="0"/>
                  </a:moveTo>
                  <a:lnTo>
                    <a:pt x="23335362" y="0"/>
                  </a:lnTo>
                  <a:lnTo>
                    <a:pt x="23335362" y="7095363"/>
                  </a:lnTo>
                  <a:lnTo>
                    <a:pt x="0" y="7095363"/>
                  </a:lnTo>
                  <a:close/>
                </a:path>
              </a:pathLst>
            </a:custGeom>
            <a:solidFill>
              <a:srgbClr val="90FCE9"/>
            </a:solidFill>
          </p:spPr>
          <p:txBody>
            <a:bodyPr/>
            <a:lstStyle/>
            <a:p>
              <a:endParaRPr lang="en-US"/>
            </a:p>
          </p:txBody>
        </p:sp>
      </p:grpSp>
      <p:sp>
        <p:nvSpPr>
          <p:cNvPr id="6" name="TextBox 6"/>
          <p:cNvSpPr txBox="1"/>
          <p:nvPr/>
        </p:nvSpPr>
        <p:spPr>
          <a:xfrm>
            <a:off x="4220502" y="3539838"/>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1 Bold"/>
              </a:rPr>
              <a:t>Think-Pair-Share</a:t>
            </a:r>
          </a:p>
        </p:txBody>
      </p:sp>
      <p:sp>
        <p:nvSpPr>
          <p:cNvPr id="7" name="TextBox 7"/>
          <p:cNvSpPr txBox="1"/>
          <p:nvPr/>
        </p:nvSpPr>
        <p:spPr>
          <a:xfrm>
            <a:off x="3136355" y="4800481"/>
            <a:ext cx="12009119" cy="2905125"/>
          </a:xfrm>
          <a:prstGeom prst="rect">
            <a:avLst/>
          </a:prstGeom>
        </p:spPr>
        <p:txBody>
          <a:bodyPr lIns="0" tIns="0" rIns="0" bIns="0" rtlCol="0" anchor="t">
            <a:spAutoFit/>
          </a:bodyPr>
          <a:lstStyle/>
          <a:p>
            <a:pPr algn="l">
              <a:lnSpc>
                <a:spcPts val="5759"/>
              </a:lnSpc>
            </a:pPr>
            <a:r>
              <a:rPr lang="en-US" sz="4800">
                <a:solidFill>
                  <a:srgbClr val="000000"/>
                </a:solidFill>
                <a:latin typeface="Rubik 1"/>
              </a:rPr>
              <a:t>How has your relationship changed with:</a:t>
            </a:r>
          </a:p>
          <a:p>
            <a:pPr marL="868680" lvl="1" indent="-434340" algn="l">
              <a:lnSpc>
                <a:spcPts val="5759"/>
              </a:lnSpc>
              <a:buFont typeface="Arial"/>
              <a:buChar char="•"/>
            </a:pPr>
            <a:r>
              <a:rPr lang="en-US" sz="4800">
                <a:solidFill>
                  <a:srgbClr val="000000"/>
                </a:solidFill>
                <a:latin typeface="Rubik 1"/>
              </a:rPr>
              <a:t>your parents</a:t>
            </a:r>
          </a:p>
          <a:p>
            <a:pPr marL="868680" lvl="1" indent="-434340" algn="l">
              <a:lnSpc>
                <a:spcPts val="5759"/>
              </a:lnSpc>
              <a:buFont typeface="Arial"/>
              <a:buChar char="•"/>
            </a:pPr>
            <a:r>
              <a:rPr lang="en-US" sz="4800">
                <a:solidFill>
                  <a:srgbClr val="000000"/>
                </a:solidFill>
                <a:latin typeface="Rubik 1"/>
              </a:rPr>
              <a:t>your siblings</a:t>
            </a:r>
          </a:p>
          <a:p>
            <a:pPr marL="868680" lvl="1" indent="-434340" algn="l">
              <a:lnSpc>
                <a:spcPts val="5759"/>
              </a:lnSpc>
              <a:buFont typeface="Arial"/>
              <a:buChar char="•"/>
            </a:pPr>
            <a:r>
              <a:rPr lang="en-US" sz="4800">
                <a:solidFill>
                  <a:srgbClr val="000000"/>
                </a:solidFill>
                <a:latin typeface="Rubik 1"/>
              </a:rPr>
              <a:t>your close friends</a:t>
            </a:r>
          </a:p>
        </p:txBody>
      </p:sp>
      <p:sp>
        <p:nvSpPr>
          <p:cNvPr id="8" name="TextBox 8"/>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Changing Relationships</a:t>
            </a:r>
          </a:p>
        </p:txBody>
      </p:sp>
      <p:sp>
        <p:nvSpPr>
          <p:cNvPr id="10" name="AutoShape 10"/>
          <p:cNvSpPr/>
          <p:nvPr/>
        </p:nvSpPr>
        <p:spPr>
          <a:xfrm rot="-26733">
            <a:off x="140576" y="1007465"/>
            <a:ext cx="13671830" cy="0"/>
          </a:xfrm>
          <a:prstGeom prst="line">
            <a:avLst/>
          </a:prstGeom>
          <a:ln w="47625" cap="rnd">
            <a:solidFill>
              <a:srgbClr val="71FFE4"/>
            </a:solidFill>
            <a:prstDash val="solid"/>
            <a:headEnd type="none" w="sm" len="sm"/>
            <a:tailEnd type="none" w="sm" len="sm"/>
          </a:ln>
        </p:spPr>
        <p:txBody>
          <a:bodyPr/>
          <a:lstStyle/>
          <a:p>
            <a:endParaRPr lang="en-US"/>
          </a:p>
        </p:txBody>
      </p:sp>
      <p:sp>
        <p:nvSpPr>
          <p:cNvPr id="11" name="TextBox 11"/>
          <p:cNvSpPr txBox="1"/>
          <p:nvPr/>
        </p:nvSpPr>
        <p:spPr>
          <a:xfrm>
            <a:off x="366380" y="1422969"/>
            <a:ext cx="18105118"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a:rPr>
              <a:t>Relationships change over the course of your life.</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CE254381-EE2A-C533-DE4C-EBA42D17C8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91496" y="-18644"/>
            <a:ext cx="1403262" cy="1403262"/>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195101"/>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Healthy Relationships</a:t>
            </a:r>
          </a:p>
        </p:txBody>
      </p:sp>
      <p:sp>
        <p:nvSpPr>
          <p:cNvPr id="4" name="AutoShape 4"/>
          <p:cNvSpPr/>
          <p:nvPr/>
        </p:nvSpPr>
        <p:spPr>
          <a:xfrm rot="-45405">
            <a:off x="140431" y="1028059"/>
            <a:ext cx="8049795" cy="0"/>
          </a:xfrm>
          <a:prstGeom prst="line">
            <a:avLst/>
          </a:prstGeom>
          <a:ln w="47625" cap="rnd">
            <a:solidFill>
              <a:srgbClr val="71FFE4"/>
            </a:solidFill>
            <a:prstDash val="solid"/>
            <a:headEnd type="none" w="sm" len="sm"/>
            <a:tailEnd type="none" w="sm" len="sm"/>
          </a:ln>
        </p:spPr>
        <p:txBody>
          <a:bodyPr/>
          <a:lstStyle/>
          <a:p>
            <a:endParaRPr lang="en-US"/>
          </a:p>
        </p:txBody>
      </p:sp>
      <p:sp>
        <p:nvSpPr>
          <p:cNvPr id="5" name="TextBox 5"/>
          <p:cNvSpPr txBox="1"/>
          <p:nvPr/>
        </p:nvSpPr>
        <p:spPr>
          <a:xfrm>
            <a:off x="279534" y="1531417"/>
            <a:ext cx="8982710" cy="2562225"/>
          </a:xfrm>
          <a:prstGeom prst="rect">
            <a:avLst/>
          </a:prstGeom>
        </p:spPr>
        <p:txBody>
          <a:bodyPr lIns="0" tIns="0" rIns="0" bIns="0" rtlCol="0" anchor="t">
            <a:spAutoFit/>
          </a:bodyPr>
          <a:lstStyle/>
          <a:p>
            <a:pPr algn="l">
              <a:lnSpc>
                <a:spcPts val="5040"/>
              </a:lnSpc>
            </a:pPr>
            <a:r>
              <a:rPr lang="en-US" sz="4200">
                <a:solidFill>
                  <a:srgbClr val="000000"/>
                </a:solidFill>
                <a:latin typeface="Rubik 1"/>
              </a:rPr>
              <a:t>Who are you as an individual?            </a:t>
            </a:r>
          </a:p>
          <a:p>
            <a:pPr algn="l">
              <a:lnSpc>
                <a:spcPts val="5040"/>
              </a:lnSpc>
            </a:pPr>
            <a:r>
              <a:rPr lang="en-US" sz="4200">
                <a:solidFill>
                  <a:srgbClr val="000000"/>
                </a:solidFill>
                <a:latin typeface="Rubik 1"/>
              </a:rPr>
              <a:t>What role do you want to play in the relationships you have in your life?</a:t>
            </a:r>
          </a:p>
          <a:p>
            <a:pPr algn="l">
              <a:lnSpc>
                <a:spcPts val="5040"/>
              </a:lnSpc>
            </a:pPr>
            <a:endParaRPr lang="en-US" sz="4200">
              <a:solidFill>
                <a:srgbClr val="000000"/>
              </a:solidFill>
              <a:latin typeface="Rubik 1"/>
            </a:endParaRPr>
          </a:p>
        </p:txBody>
      </p:sp>
      <p:grpSp>
        <p:nvGrpSpPr>
          <p:cNvPr id="6" name="Group 6"/>
          <p:cNvGrpSpPr/>
          <p:nvPr/>
        </p:nvGrpSpPr>
        <p:grpSpPr>
          <a:xfrm>
            <a:off x="9834267" y="494863"/>
            <a:ext cx="6938088" cy="9493750"/>
            <a:chOff x="0" y="0"/>
            <a:chExt cx="9250784" cy="12658334"/>
          </a:xfrm>
        </p:grpSpPr>
        <p:sp>
          <p:nvSpPr>
            <p:cNvPr id="7" name="Freeform 7"/>
            <p:cNvSpPr/>
            <p:nvPr/>
          </p:nvSpPr>
          <p:spPr>
            <a:xfrm>
              <a:off x="0" y="0"/>
              <a:ext cx="9250807" cy="12658344"/>
            </a:xfrm>
            <a:custGeom>
              <a:avLst/>
              <a:gdLst/>
              <a:ahLst/>
              <a:cxnLst/>
              <a:rect l="l" t="t" r="r" b="b"/>
              <a:pathLst>
                <a:path w="9250807" h="12658344">
                  <a:moveTo>
                    <a:pt x="0" y="0"/>
                  </a:moveTo>
                  <a:lnTo>
                    <a:pt x="9250807" y="0"/>
                  </a:lnTo>
                  <a:lnTo>
                    <a:pt x="9250807" y="12658344"/>
                  </a:lnTo>
                  <a:lnTo>
                    <a:pt x="0" y="12658344"/>
                  </a:lnTo>
                  <a:close/>
                </a:path>
              </a:pathLst>
            </a:custGeom>
            <a:solidFill>
              <a:srgbClr val="71FFE4"/>
            </a:solidFill>
          </p:spPr>
          <p:txBody>
            <a:bodyPr/>
            <a:lstStyle/>
            <a:p>
              <a:endParaRPr lang="en-US"/>
            </a:p>
          </p:txBody>
        </p:sp>
      </p:grpSp>
      <p:grpSp>
        <p:nvGrpSpPr>
          <p:cNvPr id="8" name="Group 8"/>
          <p:cNvGrpSpPr/>
          <p:nvPr/>
        </p:nvGrpSpPr>
        <p:grpSpPr>
          <a:xfrm rot="-5400000">
            <a:off x="1287507" y="3470782"/>
            <a:ext cx="5764198" cy="7568157"/>
            <a:chOff x="0" y="0"/>
            <a:chExt cx="7685598" cy="10090876"/>
          </a:xfrm>
        </p:grpSpPr>
        <p:sp>
          <p:nvSpPr>
            <p:cNvPr id="9" name="Freeform 9"/>
            <p:cNvSpPr/>
            <p:nvPr/>
          </p:nvSpPr>
          <p:spPr>
            <a:xfrm>
              <a:off x="0" y="0"/>
              <a:ext cx="7685659" cy="10090912"/>
            </a:xfrm>
            <a:custGeom>
              <a:avLst/>
              <a:gdLst/>
              <a:ahLst/>
              <a:cxnLst/>
              <a:rect l="l" t="t" r="r" b="b"/>
              <a:pathLst>
                <a:path w="7685659" h="10090912">
                  <a:moveTo>
                    <a:pt x="0" y="0"/>
                  </a:moveTo>
                  <a:lnTo>
                    <a:pt x="7685659" y="0"/>
                  </a:lnTo>
                  <a:lnTo>
                    <a:pt x="7685659" y="10090912"/>
                  </a:lnTo>
                  <a:lnTo>
                    <a:pt x="0" y="10090912"/>
                  </a:lnTo>
                  <a:close/>
                </a:path>
              </a:pathLst>
            </a:custGeom>
            <a:solidFill>
              <a:srgbClr val="71FFE4"/>
            </a:solidFill>
          </p:spPr>
          <p:txBody>
            <a:bodyPr/>
            <a:lstStyle/>
            <a:p>
              <a:endParaRPr lang="en-US"/>
            </a:p>
          </p:txBody>
        </p:sp>
      </p:grpSp>
      <p:sp>
        <p:nvSpPr>
          <p:cNvPr id="10" name="TextBox 10"/>
          <p:cNvSpPr txBox="1"/>
          <p:nvPr/>
        </p:nvSpPr>
        <p:spPr>
          <a:xfrm>
            <a:off x="1094928" y="4944400"/>
            <a:ext cx="5883225" cy="647700"/>
          </a:xfrm>
          <a:prstGeom prst="rect">
            <a:avLst/>
          </a:prstGeom>
        </p:spPr>
        <p:txBody>
          <a:bodyPr lIns="0" tIns="0" rIns="0" bIns="0" rtlCol="0" anchor="t">
            <a:spAutoFit/>
          </a:bodyPr>
          <a:lstStyle/>
          <a:p>
            <a:pPr algn="l">
              <a:lnSpc>
                <a:spcPts val="5040"/>
              </a:lnSpc>
            </a:pPr>
            <a:r>
              <a:rPr lang="en-US" sz="4200">
                <a:solidFill>
                  <a:srgbClr val="000000"/>
                </a:solidFill>
                <a:latin typeface="Rubik 1"/>
              </a:rPr>
              <a:t>Fill in the chart:</a:t>
            </a:r>
          </a:p>
        </p:txBody>
      </p:sp>
      <p:sp>
        <p:nvSpPr>
          <p:cNvPr id="11" name="TextBox 11"/>
          <p:cNvSpPr txBox="1"/>
          <p:nvPr/>
        </p:nvSpPr>
        <p:spPr>
          <a:xfrm>
            <a:off x="1094925" y="6221267"/>
            <a:ext cx="5883225" cy="3209925"/>
          </a:xfrm>
          <a:prstGeom prst="rect">
            <a:avLst/>
          </a:prstGeom>
        </p:spPr>
        <p:txBody>
          <a:bodyPr lIns="0" tIns="0" rIns="0" bIns="0" rtlCol="0" anchor="t">
            <a:spAutoFit/>
          </a:bodyPr>
          <a:lstStyle/>
          <a:p>
            <a:pPr marL="542925" lvl="1" indent="-271462" algn="l">
              <a:lnSpc>
                <a:spcPts val="3600"/>
              </a:lnSpc>
              <a:buFont typeface="Arial"/>
              <a:buChar char="•"/>
            </a:pPr>
            <a:r>
              <a:rPr lang="en-US" sz="3000">
                <a:solidFill>
                  <a:srgbClr val="000000"/>
                </a:solidFill>
                <a:latin typeface="Rubik 1"/>
              </a:rPr>
              <a:t>use words and phrases that apply to you. </a:t>
            </a:r>
          </a:p>
          <a:p>
            <a:pPr marL="542925" lvl="1" indent="-271462" algn="l">
              <a:lnSpc>
                <a:spcPts val="3600"/>
              </a:lnSpc>
            </a:pPr>
            <a:endParaRPr lang="en-US" sz="3000">
              <a:solidFill>
                <a:srgbClr val="000000"/>
              </a:solidFill>
              <a:latin typeface="Rubik 1"/>
            </a:endParaRPr>
          </a:p>
          <a:p>
            <a:pPr marL="542925" lvl="1" indent="-271462" algn="l">
              <a:lnSpc>
                <a:spcPts val="3600"/>
              </a:lnSpc>
              <a:buFont typeface="Arial"/>
              <a:buChar char="•"/>
            </a:pPr>
            <a:r>
              <a:rPr lang="en-US" sz="3000">
                <a:solidFill>
                  <a:srgbClr val="000000"/>
                </a:solidFill>
                <a:latin typeface="Rubik 1"/>
              </a:rPr>
              <a:t>Elaborate in paragraph form with details to explain your thoughts clearly</a:t>
            </a:r>
          </a:p>
          <a:p>
            <a:pPr marL="542925" lvl="1" indent="-271462" algn="l">
              <a:lnSpc>
                <a:spcPts val="3600"/>
              </a:lnSpc>
            </a:pPr>
            <a:endParaRPr lang="en-US" sz="3000">
              <a:solidFill>
                <a:srgbClr val="000000"/>
              </a:solidFill>
              <a:latin typeface="Rubik 1"/>
            </a:endParaRPr>
          </a:p>
        </p:txBody>
      </p:sp>
      <p:sp>
        <p:nvSpPr>
          <p:cNvPr id="12" name="Freeform 12" descr="A grid of blackline grid  Description automatically generated"/>
          <p:cNvSpPr/>
          <p:nvPr/>
        </p:nvSpPr>
        <p:spPr>
          <a:xfrm>
            <a:off x="10125020" y="956877"/>
            <a:ext cx="6358566" cy="8612655"/>
          </a:xfrm>
          <a:custGeom>
            <a:avLst/>
            <a:gdLst/>
            <a:ahLst/>
            <a:cxnLst/>
            <a:rect l="l" t="t" r="r" b="b"/>
            <a:pathLst>
              <a:path w="6358566" h="8612655">
                <a:moveTo>
                  <a:pt x="0" y="0"/>
                </a:moveTo>
                <a:lnTo>
                  <a:pt x="6358566" y="0"/>
                </a:lnTo>
                <a:lnTo>
                  <a:pt x="6358566" y="8612655"/>
                </a:lnTo>
                <a:lnTo>
                  <a:pt x="0" y="8612655"/>
                </a:lnTo>
                <a:lnTo>
                  <a:pt x="0" y="0"/>
                </a:lnTo>
                <a:close/>
              </a:path>
            </a:pathLst>
          </a:custGeom>
          <a:blipFill>
            <a:blip r:embed="rId3"/>
            <a:stretch>
              <a:fillRect l="-1465" r="-1465"/>
            </a:stretch>
          </a:blipFill>
        </p:spPr>
        <p:txBody>
          <a:bodyPr/>
          <a:lstStyle/>
          <a:p>
            <a:endParaRPr lang="en-US"/>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BDE71472-DC19-B52B-3DA7-2656CD3217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97848" y="0"/>
            <a:ext cx="1249370" cy="124937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75316" y="1715565"/>
            <a:ext cx="16129811" cy="5753100"/>
          </a:xfrm>
          <a:prstGeom prst="rect">
            <a:avLst/>
          </a:prstGeom>
        </p:spPr>
        <p:txBody>
          <a:bodyPr lIns="0" tIns="0" rIns="0" bIns="0" rtlCol="0" anchor="t">
            <a:spAutoFit/>
          </a:bodyPr>
          <a:lstStyle/>
          <a:p>
            <a:pPr marL="760095" lvl="1" indent="-380048" algn="l">
              <a:lnSpc>
                <a:spcPts val="5040"/>
              </a:lnSpc>
              <a:buFont typeface="Arial"/>
              <a:buChar char="•"/>
            </a:pPr>
            <a:r>
              <a:rPr lang="en-US" sz="4200">
                <a:solidFill>
                  <a:srgbClr val="000000"/>
                </a:solidFill>
                <a:latin typeface="Rubik 1"/>
              </a:rPr>
              <a:t>you have different needs and wants in relationships</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you have core values</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we have to set clear boundary goals within relationships</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there are strategies to deal with rejection</a:t>
            </a:r>
          </a:p>
          <a:p>
            <a:pPr marL="760095" lvl="1" indent="-380048" algn="l">
              <a:lnSpc>
                <a:spcPts val="5040"/>
              </a:lnSpc>
            </a:pPr>
            <a:endParaRPr lang="en-US" sz="4200">
              <a:solidFill>
                <a:srgbClr val="000000"/>
              </a:solidFill>
              <a:latin typeface="Rubik 1"/>
            </a:endParaRPr>
          </a:p>
          <a:p>
            <a:pPr marL="760095" lvl="1" indent="-380048" algn="l">
              <a:lnSpc>
                <a:spcPts val="5040"/>
              </a:lnSpc>
            </a:pPr>
            <a:endParaRPr lang="en-US" sz="4200">
              <a:solidFill>
                <a:srgbClr val="000000"/>
              </a:solidFill>
              <a:latin typeface="Rubik 1"/>
            </a:endParaRPr>
          </a:p>
        </p:txBody>
      </p:sp>
      <p:sp>
        <p:nvSpPr>
          <p:cNvPr id="3" name="Freeform 3"/>
          <p:cNvSpPr/>
          <p:nvPr/>
        </p:nvSpPr>
        <p:spPr>
          <a:xfrm>
            <a:off x="121587" y="1044937"/>
            <a:ext cx="10239186" cy="148983"/>
          </a:xfrm>
          <a:custGeom>
            <a:avLst/>
            <a:gdLst/>
            <a:ahLst/>
            <a:cxnLst/>
            <a:rect l="l" t="t" r="r" b="b"/>
            <a:pathLst>
              <a:path w="10239186" h="148983">
                <a:moveTo>
                  <a:pt x="0" y="0"/>
                </a:moveTo>
                <a:lnTo>
                  <a:pt x="10239186" y="0"/>
                </a:lnTo>
                <a:lnTo>
                  <a:pt x="10239186" y="148983"/>
                </a:lnTo>
                <a:lnTo>
                  <a:pt x="0" y="148983"/>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Let's Review</a:t>
            </a:r>
          </a:p>
        </p:txBody>
      </p:sp>
      <p:grpSp>
        <p:nvGrpSpPr>
          <p:cNvPr id="5" name="Group 5"/>
          <p:cNvGrpSpPr/>
          <p:nvPr/>
        </p:nvGrpSpPr>
        <p:grpSpPr>
          <a:xfrm>
            <a:off x="2492298" y="7157213"/>
            <a:ext cx="15402464" cy="3068240"/>
            <a:chOff x="0" y="0"/>
            <a:chExt cx="20536618" cy="4090986"/>
          </a:xfrm>
        </p:grpSpPr>
        <p:sp>
          <p:nvSpPr>
            <p:cNvPr id="6" name="Freeform 6"/>
            <p:cNvSpPr/>
            <p:nvPr/>
          </p:nvSpPr>
          <p:spPr>
            <a:xfrm>
              <a:off x="0" y="0"/>
              <a:ext cx="20536663" cy="4090924"/>
            </a:xfrm>
            <a:custGeom>
              <a:avLst/>
              <a:gdLst/>
              <a:ahLst/>
              <a:cxnLst/>
              <a:rect l="l" t="t" r="r" b="b"/>
              <a:pathLst>
                <a:path w="20536663" h="4090924">
                  <a:moveTo>
                    <a:pt x="0" y="0"/>
                  </a:moveTo>
                  <a:lnTo>
                    <a:pt x="20536663" y="0"/>
                  </a:lnTo>
                  <a:lnTo>
                    <a:pt x="20536663" y="4090924"/>
                  </a:lnTo>
                  <a:lnTo>
                    <a:pt x="0" y="4090924"/>
                  </a:lnTo>
                  <a:close/>
                </a:path>
              </a:pathLst>
            </a:custGeom>
            <a:solidFill>
              <a:srgbClr val="90FCE9"/>
            </a:solidFill>
          </p:spPr>
          <p:txBody>
            <a:bodyPr/>
            <a:lstStyle/>
            <a:p>
              <a:endParaRPr lang="en-US"/>
            </a:p>
          </p:txBody>
        </p:sp>
      </p:grpSp>
      <p:sp>
        <p:nvSpPr>
          <p:cNvPr id="9" name="TextBox 9"/>
          <p:cNvSpPr txBox="1"/>
          <p:nvPr/>
        </p:nvSpPr>
        <p:spPr>
          <a:xfrm>
            <a:off x="5110337" y="7664596"/>
            <a:ext cx="9854915" cy="733425"/>
          </a:xfrm>
          <a:prstGeom prst="rect">
            <a:avLst/>
          </a:prstGeom>
        </p:spPr>
        <p:txBody>
          <a:bodyPr lIns="0" tIns="0" rIns="0" bIns="0" rtlCol="0" anchor="t">
            <a:spAutoFit/>
          </a:bodyPr>
          <a:lstStyle/>
          <a:p>
            <a:pPr algn="ctr">
              <a:lnSpc>
                <a:spcPts val="5759"/>
              </a:lnSpc>
            </a:pPr>
            <a:r>
              <a:rPr lang="en-US" sz="4800">
                <a:solidFill>
                  <a:srgbClr val="000000"/>
                </a:solidFill>
                <a:latin typeface="Rubik 1 Bold"/>
              </a:rPr>
              <a:t>Think about it...</a:t>
            </a:r>
          </a:p>
        </p:txBody>
      </p:sp>
      <p:sp>
        <p:nvSpPr>
          <p:cNvPr id="10" name="TextBox 10"/>
          <p:cNvSpPr txBox="1"/>
          <p:nvPr/>
        </p:nvSpPr>
        <p:spPr>
          <a:xfrm>
            <a:off x="3100796" y="8468911"/>
            <a:ext cx="14185467" cy="1285875"/>
          </a:xfrm>
          <a:prstGeom prst="rect">
            <a:avLst/>
          </a:prstGeom>
        </p:spPr>
        <p:txBody>
          <a:bodyPr lIns="0" tIns="0" rIns="0" bIns="0" rtlCol="0" anchor="t">
            <a:spAutoFit/>
          </a:bodyPr>
          <a:lstStyle/>
          <a:p>
            <a:pPr algn="l">
              <a:lnSpc>
                <a:spcPts val="5040"/>
              </a:lnSpc>
            </a:pPr>
            <a:r>
              <a:rPr lang="en-US" sz="4200">
                <a:solidFill>
                  <a:srgbClr val="000000"/>
                </a:solidFill>
                <a:latin typeface="Rubik 1"/>
              </a:rPr>
              <a:t>Are you living up to your own expectations of yourself that you documented on the chart?</a:t>
            </a: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33B8B2FB-72D1-734D-F097-16B6759386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46471" y="0"/>
            <a:ext cx="1479583" cy="1479583"/>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195101"/>
            <a:ext cx="17474915" cy="695325"/>
          </a:xfrm>
          <a:prstGeom prst="rect">
            <a:avLst/>
          </a:prstGeom>
        </p:spPr>
        <p:txBody>
          <a:bodyPr lIns="0" tIns="0" rIns="0" bIns="0" rtlCol="0" anchor="t">
            <a:spAutoFit/>
          </a:bodyPr>
          <a:lstStyle/>
          <a:p>
            <a:pPr algn="l">
              <a:lnSpc>
                <a:spcPts val="5400"/>
              </a:lnSpc>
            </a:pPr>
            <a:r>
              <a:rPr lang="en-US" sz="4500">
                <a:solidFill>
                  <a:srgbClr val="000000"/>
                </a:solidFill>
                <a:latin typeface="Rubik 1 Bold"/>
              </a:rPr>
              <a:t>Engaging in More Meaningful and Authentic Relationships </a:t>
            </a:r>
          </a:p>
        </p:txBody>
      </p:sp>
      <p:sp>
        <p:nvSpPr>
          <p:cNvPr id="4" name="AutoShape 4"/>
          <p:cNvSpPr/>
          <p:nvPr/>
        </p:nvSpPr>
        <p:spPr>
          <a:xfrm rot="-40514">
            <a:off x="140376" y="985057"/>
            <a:ext cx="16319231" cy="27120"/>
          </a:xfrm>
          <a:prstGeom prst="line">
            <a:avLst/>
          </a:prstGeom>
          <a:ln w="47625" cap="rnd">
            <a:solidFill>
              <a:srgbClr val="71FFE4"/>
            </a:solidFill>
            <a:prstDash val="solid"/>
            <a:headEnd type="none" w="sm" len="sm"/>
            <a:tailEnd type="none" w="sm" len="sm"/>
          </a:ln>
        </p:spPr>
        <p:txBody>
          <a:bodyPr/>
          <a:lstStyle/>
          <a:p>
            <a:endParaRPr lang="en-US"/>
          </a:p>
        </p:txBody>
      </p:sp>
      <p:grpSp>
        <p:nvGrpSpPr>
          <p:cNvPr id="5" name="Group 5"/>
          <p:cNvGrpSpPr/>
          <p:nvPr/>
        </p:nvGrpSpPr>
        <p:grpSpPr>
          <a:xfrm>
            <a:off x="321153" y="1412835"/>
            <a:ext cx="17501524" cy="8689048"/>
            <a:chOff x="0" y="0"/>
            <a:chExt cx="23335366" cy="11585398"/>
          </a:xfrm>
        </p:grpSpPr>
        <p:sp>
          <p:nvSpPr>
            <p:cNvPr id="6" name="Freeform 6"/>
            <p:cNvSpPr/>
            <p:nvPr/>
          </p:nvSpPr>
          <p:spPr>
            <a:xfrm>
              <a:off x="0" y="0"/>
              <a:ext cx="23335362" cy="11585448"/>
            </a:xfrm>
            <a:custGeom>
              <a:avLst/>
              <a:gdLst/>
              <a:ahLst/>
              <a:cxnLst/>
              <a:rect l="l" t="t" r="r" b="b"/>
              <a:pathLst>
                <a:path w="23335362" h="11585448">
                  <a:moveTo>
                    <a:pt x="0" y="0"/>
                  </a:moveTo>
                  <a:lnTo>
                    <a:pt x="23335362" y="0"/>
                  </a:lnTo>
                  <a:lnTo>
                    <a:pt x="23335362" y="11585448"/>
                  </a:lnTo>
                  <a:lnTo>
                    <a:pt x="0" y="11585448"/>
                  </a:lnTo>
                  <a:close/>
                </a:path>
              </a:pathLst>
            </a:custGeom>
            <a:solidFill>
              <a:srgbClr val="90FCE9"/>
            </a:solidFill>
          </p:spPr>
          <p:txBody>
            <a:bodyPr/>
            <a:lstStyle/>
            <a:p>
              <a:endParaRPr lang="en-US"/>
            </a:p>
          </p:txBody>
        </p:sp>
      </p:grpSp>
      <p:sp>
        <p:nvSpPr>
          <p:cNvPr id="7" name="TextBox 7"/>
          <p:cNvSpPr txBox="1"/>
          <p:nvPr/>
        </p:nvSpPr>
        <p:spPr>
          <a:xfrm>
            <a:off x="4148576" y="1596306"/>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1 Bold"/>
              </a:rPr>
              <a:t>Talk Time </a:t>
            </a:r>
          </a:p>
        </p:txBody>
      </p:sp>
      <p:sp>
        <p:nvSpPr>
          <p:cNvPr id="10" name="TextBox 10"/>
          <p:cNvSpPr txBox="1"/>
          <p:nvPr/>
        </p:nvSpPr>
        <p:spPr>
          <a:xfrm>
            <a:off x="861202" y="5447277"/>
            <a:ext cx="16129811" cy="4895850"/>
          </a:xfrm>
          <a:prstGeom prst="rect">
            <a:avLst/>
          </a:prstGeom>
        </p:spPr>
        <p:txBody>
          <a:bodyPr lIns="0" tIns="0" rIns="0" bIns="0" rtlCol="0" anchor="t">
            <a:spAutoFit/>
          </a:bodyPr>
          <a:lstStyle/>
          <a:p>
            <a:pPr marL="651510" lvl="1" indent="-325755" algn="l">
              <a:lnSpc>
                <a:spcPts val="4320"/>
              </a:lnSpc>
              <a:buFont typeface="Arial"/>
              <a:buChar char="•"/>
            </a:pPr>
            <a:r>
              <a:rPr lang="en-US" sz="3600">
                <a:solidFill>
                  <a:srgbClr val="000000"/>
                </a:solidFill>
                <a:latin typeface="Rubik 1"/>
              </a:rPr>
              <a:t>How have your partners, family and friends reacted to your learning?</a:t>
            </a:r>
          </a:p>
          <a:p>
            <a:pPr marL="651510" lvl="1" indent="-325755" algn="l">
              <a:lnSpc>
                <a:spcPts val="4320"/>
              </a:lnSpc>
            </a:pPr>
            <a:endParaRPr lang="en-US" sz="3600">
              <a:solidFill>
                <a:srgbClr val="000000"/>
              </a:solidFill>
              <a:latin typeface="Rubik 1"/>
            </a:endParaRPr>
          </a:p>
          <a:p>
            <a:pPr marL="651510" lvl="1" indent="-325755" algn="l">
              <a:lnSpc>
                <a:spcPts val="4320"/>
              </a:lnSpc>
              <a:buFont typeface="Arial"/>
              <a:buChar char="•"/>
            </a:pPr>
            <a:r>
              <a:rPr lang="en-US" sz="3600">
                <a:solidFill>
                  <a:srgbClr val="000000"/>
                </a:solidFill>
                <a:latin typeface="Rubik 1"/>
              </a:rPr>
              <a:t>Do you think the exercises and assignments will influence the way you behave in your relationships?</a:t>
            </a:r>
          </a:p>
          <a:p>
            <a:pPr marL="651510" lvl="1" indent="-325755" algn="l">
              <a:lnSpc>
                <a:spcPts val="4320"/>
              </a:lnSpc>
            </a:pPr>
            <a:endParaRPr lang="en-US" sz="3600">
              <a:solidFill>
                <a:srgbClr val="000000"/>
              </a:solidFill>
              <a:latin typeface="Rubik 1"/>
            </a:endParaRPr>
          </a:p>
          <a:p>
            <a:pPr marL="651510" lvl="1" indent="-325755" algn="l">
              <a:lnSpc>
                <a:spcPts val="4320"/>
              </a:lnSpc>
              <a:buFont typeface="Arial"/>
              <a:buChar char="•"/>
            </a:pPr>
            <a:r>
              <a:rPr lang="en-US" sz="3600">
                <a:solidFill>
                  <a:srgbClr val="000000"/>
                </a:solidFill>
                <a:latin typeface="Rubik 1"/>
              </a:rPr>
              <a:t>How can work that involves self-assessment strengthen relationships?</a:t>
            </a:r>
          </a:p>
          <a:p>
            <a:pPr marL="651510" lvl="1" indent="-325755" algn="l">
              <a:lnSpc>
                <a:spcPts val="4320"/>
              </a:lnSpc>
            </a:pPr>
            <a:endParaRPr lang="en-US" sz="3600">
              <a:solidFill>
                <a:srgbClr val="000000"/>
              </a:solidFill>
              <a:latin typeface="Rubik 1"/>
            </a:endParaRPr>
          </a:p>
          <a:p>
            <a:pPr marL="651510" lvl="1" indent="-325755" algn="l">
              <a:lnSpc>
                <a:spcPts val="4320"/>
              </a:lnSpc>
            </a:pPr>
            <a:endParaRPr lang="en-US" sz="3600">
              <a:solidFill>
                <a:srgbClr val="000000"/>
              </a:solidFill>
              <a:latin typeface="Rubik 1"/>
            </a:endParaRPr>
          </a:p>
          <a:p>
            <a:pPr marL="651510" lvl="1" indent="-325755" algn="l">
              <a:lnSpc>
                <a:spcPts val="4320"/>
              </a:lnSpc>
            </a:pPr>
            <a:endParaRPr lang="en-US" sz="3600">
              <a:solidFill>
                <a:srgbClr val="000000"/>
              </a:solidFill>
              <a:latin typeface="Rubik 1"/>
            </a:endParaRPr>
          </a:p>
        </p:txBody>
      </p:sp>
      <p:sp>
        <p:nvSpPr>
          <p:cNvPr id="11" name="TextBox 11"/>
          <p:cNvSpPr txBox="1"/>
          <p:nvPr/>
        </p:nvSpPr>
        <p:spPr>
          <a:xfrm>
            <a:off x="868231" y="4162371"/>
            <a:ext cx="9854915" cy="733425"/>
          </a:xfrm>
          <a:prstGeom prst="rect">
            <a:avLst/>
          </a:prstGeom>
        </p:spPr>
        <p:txBody>
          <a:bodyPr lIns="0" tIns="0" rIns="0" bIns="0" rtlCol="0" anchor="t">
            <a:spAutoFit/>
          </a:bodyPr>
          <a:lstStyle/>
          <a:p>
            <a:pPr algn="ctr">
              <a:lnSpc>
                <a:spcPts val="5759"/>
              </a:lnSpc>
            </a:pPr>
            <a:r>
              <a:rPr lang="en-US" sz="4800">
                <a:solidFill>
                  <a:srgbClr val="000000"/>
                </a:solidFill>
                <a:latin typeface="Rubik 1 Bold"/>
              </a:rPr>
              <a:t>With your group, discuss: </a:t>
            </a:r>
          </a:p>
        </p:txBody>
      </p:sp>
      <p:pic>
        <p:nvPicPr>
          <p:cNvPr id="9" name="Picture 8" descr="A black background with a black square&#10;&#10;Description automatically generated with medium confidence">
            <a:extLst>
              <a:ext uri="{FF2B5EF4-FFF2-40B4-BE49-F238E27FC236}">
                <a16:creationId xmlns:a16="http://schemas.microsoft.com/office/drawing/2014/main" id="{F2C9D355-C663-CDFB-2B4B-97552E8E16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59974" y="0"/>
            <a:ext cx="1387244" cy="1387244"/>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33957">
            <a:off x="140469" y="1017762"/>
            <a:ext cx="12848260" cy="0"/>
          </a:xfrm>
          <a:prstGeom prst="line">
            <a:avLst/>
          </a:prstGeom>
          <a:ln w="47625" cap="rnd">
            <a:solidFill>
              <a:srgbClr val="71FFE4"/>
            </a:solidFill>
            <a:prstDash val="solid"/>
            <a:headEnd type="none" w="sm" len="sm"/>
            <a:tailEnd type="none" w="sm" len="sm"/>
          </a:ln>
        </p:spPr>
        <p:txBody>
          <a:bodyPr/>
          <a:lstStyle/>
          <a:p>
            <a:endParaRPr lang="en-US"/>
          </a:p>
        </p:txBody>
      </p:sp>
      <p:grpSp>
        <p:nvGrpSpPr>
          <p:cNvPr id="4" name="Group 4"/>
          <p:cNvGrpSpPr/>
          <p:nvPr/>
        </p:nvGrpSpPr>
        <p:grpSpPr>
          <a:xfrm>
            <a:off x="393236" y="1546698"/>
            <a:ext cx="17501524" cy="7751996"/>
            <a:chOff x="0" y="0"/>
            <a:chExt cx="23335366" cy="10335994"/>
          </a:xfrm>
        </p:grpSpPr>
        <p:sp>
          <p:nvSpPr>
            <p:cNvPr id="5" name="Freeform 5"/>
            <p:cNvSpPr/>
            <p:nvPr/>
          </p:nvSpPr>
          <p:spPr>
            <a:xfrm>
              <a:off x="0" y="0"/>
              <a:ext cx="23335362" cy="10336022"/>
            </a:xfrm>
            <a:custGeom>
              <a:avLst/>
              <a:gdLst/>
              <a:ahLst/>
              <a:cxnLst/>
              <a:rect l="l" t="t" r="r" b="b"/>
              <a:pathLst>
                <a:path w="23335362" h="10336022">
                  <a:moveTo>
                    <a:pt x="0" y="0"/>
                  </a:moveTo>
                  <a:lnTo>
                    <a:pt x="23335362" y="0"/>
                  </a:lnTo>
                  <a:lnTo>
                    <a:pt x="23335362" y="10336022"/>
                  </a:lnTo>
                  <a:lnTo>
                    <a:pt x="0" y="10336022"/>
                  </a:lnTo>
                  <a:close/>
                </a:path>
              </a:pathLst>
            </a:custGeom>
            <a:solidFill>
              <a:srgbClr val="90FCE9"/>
            </a:solidFill>
          </p:spPr>
          <p:txBody>
            <a:bodyPr/>
            <a:lstStyle/>
            <a:p>
              <a:endParaRPr lang="en-US"/>
            </a:p>
          </p:txBody>
        </p:sp>
      </p:grpSp>
      <p:sp>
        <p:nvSpPr>
          <p:cNvPr id="6" name="TextBox 6"/>
          <p:cNvSpPr txBox="1"/>
          <p:nvPr/>
        </p:nvSpPr>
        <p:spPr>
          <a:xfrm>
            <a:off x="4220656" y="1853739"/>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1 Bold"/>
              </a:rPr>
              <a:t>Get Creative </a:t>
            </a:r>
          </a:p>
        </p:txBody>
      </p:sp>
      <p:sp>
        <p:nvSpPr>
          <p:cNvPr id="9" name="TextBox 9"/>
          <p:cNvSpPr txBox="1"/>
          <p:nvPr/>
        </p:nvSpPr>
        <p:spPr>
          <a:xfrm>
            <a:off x="1033141" y="3183561"/>
            <a:ext cx="12452902" cy="5114925"/>
          </a:xfrm>
          <a:prstGeom prst="rect">
            <a:avLst/>
          </a:prstGeom>
        </p:spPr>
        <p:txBody>
          <a:bodyPr lIns="0" tIns="0" rIns="0" bIns="0" rtlCol="0" anchor="t">
            <a:spAutoFit/>
          </a:bodyPr>
          <a:lstStyle/>
          <a:p>
            <a:pPr algn="l">
              <a:lnSpc>
                <a:spcPts val="5040"/>
              </a:lnSpc>
            </a:pPr>
            <a:r>
              <a:rPr lang="en-US" sz="4200">
                <a:solidFill>
                  <a:srgbClr val="000000"/>
                </a:solidFill>
                <a:latin typeface="Rubik 1"/>
              </a:rPr>
              <a:t>With your group:</a:t>
            </a:r>
          </a:p>
          <a:p>
            <a:pPr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Create a PSA focusing on healthy relationships.</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Include elements from the lessons to create projects that are authentic and speak to your peers and the community.</a:t>
            </a:r>
          </a:p>
        </p:txBody>
      </p:sp>
      <p:sp>
        <p:nvSpPr>
          <p:cNvPr id="10" name="Freeform 10"/>
          <p:cNvSpPr/>
          <p:nvPr/>
        </p:nvSpPr>
        <p:spPr>
          <a:xfrm>
            <a:off x="13229810" y="5143500"/>
            <a:ext cx="5069323" cy="5069323"/>
          </a:xfrm>
          <a:custGeom>
            <a:avLst/>
            <a:gdLst/>
            <a:ahLst/>
            <a:cxnLst/>
            <a:rect l="l" t="t" r="r" b="b"/>
            <a:pathLst>
              <a:path w="5069323" h="5069323">
                <a:moveTo>
                  <a:pt x="0" y="0"/>
                </a:moveTo>
                <a:lnTo>
                  <a:pt x="5069323" y="0"/>
                </a:lnTo>
                <a:lnTo>
                  <a:pt x="5069323" y="5069323"/>
                </a:lnTo>
                <a:lnTo>
                  <a:pt x="0" y="5069323"/>
                </a:lnTo>
                <a:lnTo>
                  <a:pt x="0" y="0"/>
                </a:lnTo>
                <a:close/>
              </a:path>
            </a:pathLst>
          </a:custGeom>
          <a:blipFill>
            <a:blip r:embed="rId3"/>
            <a:stretch>
              <a:fillRect/>
            </a:stretch>
          </a:blipFill>
        </p:spPr>
        <p:txBody>
          <a:bodyPr/>
          <a:lstStyle/>
          <a:p>
            <a:endParaRPr lang="en-US"/>
          </a:p>
        </p:txBody>
      </p:sp>
      <p:sp>
        <p:nvSpPr>
          <p:cNvPr id="11" name="TextBox 11"/>
          <p:cNvSpPr txBox="1"/>
          <p:nvPr/>
        </p:nvSpPr>
        <p:spPr>
          <a:xfrm>
            <a:off x="91440" y="195101"/>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Public Service Announcement</a:t>
            </a: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8951D63F-66B8-A8BB-9EB6-9A40082ECB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30833" y="74513"/>
            <a:ext cx="1263924" cy="1263924"/>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3744" y="7113508"/>
            <a:ext cx="1749198" cy="3173492"/>
          </a:xfrm>
          <a:custGeom>
            <a:avLst/>
            <a:gdLst/>
            <a:ahLst/>
            <a:cxnLst/>
            <a:rect l="l" t="t" r="r" b="b"/>
            <a:pathLst>
              <a:path w="1749198" h="3173492">
                <a:moveTo>
                  <a:pt x="0" y="0"/>
                </a:moveTo>
                <a:lnTo>
                  <a:pt x="1749198" y="0"/>
                </a:lnTo>
                <a:lnTo>
                  <a:pt x="1749198" y="3173492"/>
                </a:lnTo>
                <a:lnTo>
                  <a:pt x="0" y="3173492"/>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948618" y="2314080"/>
            <a:ext cx="16119515" cy="7667625"/>
          </a:xfrm>
          <a:prstGeom prst="rect">
            <a:avLst/>
          </a:prstGeom>
        </p:spPr>
        <p:txBody>
          <a:bodyPr lIns="0" tIns="0" rIns="0" bIns="0" rtlCol="0" anchor="t">
            <a:spAutoFit/>
          </a:bodyPr>
          <a:lstStyle/>
          <a:p>
            <a:pPr marL="760095" lvl="1" indent="-380048" algn="l">
              <a:lnSpc>
                <a:spcPts val="5040"/>
              </a:lnSpc>
              <a:buFont typeface="Arial"/>
              <a:buChar char="•"/>
            </a:pPr>
            <a:r>
              <a:rPr lang="en-US" sz="4200">
                <a:solidFill>
                  <a:srgbClr val="000000"/>
                </a:solidFill>
                <a:latin typeface="Rubik 1"/>
              </a:rPr>
              <a:t>Why is it important to be aware of how to establish and maintain a healthy relationship?</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Why is it important to understand the signs of an unhealthy relationship?</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How can you share this knowledge with other people in the community?</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Why is awareness important?</a:t>
            </a:r>
          </a:p>
          <a:p>
            <a:pPr marL="760095" lvl="1" indent="-380048" algn="l">
              <a:lnSpc>
                <a:spcPts val="5040"/>
              </a:lnSpc>
            </a:pPr>
            <a:endParaRPr lang="en-US" sz="4200">
              <a:solidFill>
                <a:srgbClr val="000000"/>
              </a:solidFill>
              <a:latin typeface="Rubik 1"/>
            </a:endParaRPr>
          </a:p>
          <a:p>
            <a:pPr marL="760095" lvl="1" indent="-380048" algn="l">
              <a:lnSpc>
                <a:spcPts val="5040"/>
              </a:lnSpc>
            </a:pPr>
            <a:endParaRPr lang="en-US" sz="4200">
              <a:solidFill>
                <a:srgbClr val="000000"/>
              </a:solidFill>
              <a:latin typeface="Rubik 1"/>
            </a:endParaRPr>
          </a:p>
        </p:txBody>
      </p:sp>
      <p:sp>
        <p:nvSpPr>
          <p:cNvPr id="4" name="TextBox 4"/>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Action Plan</a:t>
            </a:r>
          </a:p>
        </p:txBody>
      </p:sp>
      <p:sp>
        <p:nvSpPr>
          <p:cNvPr id="6" name="AutoShape 6"/>
          <p:cNvSpPr/>
          <p:nvPr/>
        </p:nvSpPr>
        <p:spPr>
          <a:xfrm rot="-42913">
            <a:off x="140258" y="1007464"/>
            <a:ext cx="13466521" cy="0"/>
          </a:xfrm>
          <a:prstGeom prst="line">
            <a:avLst/>
          </a:prstGeom>
          <a:ln w="47625" cap="rnd">
            <a:solidFill>
              <a:srgbClr val="71FFE4"/>
            </a:solidFill>
            <a:prstDash val="solid"/>
            <a:headEnd type="none" w="sm" len="sm"/>
            <a:tailEnd type="none" w="sm" len="sm"/>
          </a:ln>
        </p:spPr>
        <p:txBody>
          <a:bodyPr/>
          <a:lstStyle/>
          <a:p>
            <a:endParaRPr lang="en-US"/>
          </a:p>
        </p:txBody>
      </p:sp>
      <p:pic>
        <p:nvPicPr>
          <p:cNvPr id="8" name="Picture 7" descr="A black background with a black square&#10;&#10;Description automatically generated with medium confidence">
            <a:extLst>
              <a:ext uri="{FF2B5EF4-FFF2-40B4-BE49-F238E27FC236}">
                <a16:creationId xmlns:a16="http://schemas.microsoft.com/office/drawing/2014/main" id="{0AD1EAFE-F46C-96EC-24F8-4C6D9FC265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35084" y="0"/>
            <a:ext cx="1333049" cy="1333049"/>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22627">
            <a:off x="148768" y="990100"/>
            <a:ext cx="14588188" cy="0"/>
          </a:xfrm>
          <a:prstGeom prst="line">
            <a:avLst/>
          </a:prstGeom>
          <a:ln w="47625" cap="rnd">
            <a:solidFill>
              <a:srgbClr val="71FFE4"/>
            </a:solidFill>
            <a:prstDash val="solid"/>
            <a:headEnd type="none" w="sm" len="sm"/>
            <a:tailEnd type="none" w="sm" len="sm"/>
          </a:ln>
        </p:spPr>
        <p:txBody>
          <a:bodyPr/>
          <a:lstStyle/>
          <a:p>
            <a:endParaRPr lang="en-US"/>
          </a:p>
        </p:txBody>
      </p:sp>
      <p:grpSp>
        <p:nvGrpSpPr>
          <p:cNvPr id="4" name="Group 4"/>
          <p:cNvGrpSpPr/>
          <p:nvPr/>
        </p:nvGrpSpPr>
        <p:grpSpPr>
          <a:xfrm>
            <a:off x="405009" y="4091848"/>
            <a:ext cx="4807531" cy="4948821"/>
            <a:chOff x="0" y="0"/>
            <a:chExt cx="6410042" cy="6598428"/>
          </a:xfrm>
        </p:grpSpPr>
        <p:sp>
          <p:nvSpPr>
            <p:cNvPr id="5" name="Freeform 5"/>
            <p:cNvSpPr/>
            <p:nvPr/>
          </p:nvSpPr>
          <p:spPr>
            <a:xfrm>
              <a:off x="12700" y="12700"/>
              <a:ext cx="6384671" cy="6573012"/>
            </a:xfrm>
            <a:custGeom>
              <a:avLst/>
              <a:gdLst/>
              <a:ahLst/>
              <a:cxnLst/>
              <a:rect l="l" t="t" r="r" b="b"/>
              <a:pathLst>
                <a:path w="6384671" h="6573012">
                  <a:moveTo>
                    <a:pt x="0" y="1064260"/>
                  </a:moveTo>
                  <a:cubicBezTo>
                    <a:pt x="0" y="476504"/>
                    <a:pt x="476377" y="0"/>
                    <a:pt x="1064133" y="0"/>
                  </a:cubicBezTo>
                  <a:lnTo>
                    <a:pt x="5320538" y="0"/>
                  </a:lnTo>
                  <a:cubicBezTo>
                    <a:pt x="5908294" y="0"/>
                    <a:pt x="6384671" y="476504"/>
                    <a:pt x="6384671" y="1064260"/>
                  </a:cubicBezTo>
                  <a:lnTo>
                    <a:pt x="6384671" y="5508752"/>
                  </a:lnTo>
                  <a:cubicBezTo>
                    <a:pt x="6384671" y="6096508"/>
                    <a:pt x="5908294" y="6573012"/>
                    <a:pt x="5320538" y="6573012"/>
                  </a:cubicBezTo>
                  <a:lnTo>
                    <a:pt x="1064133" y="6573012"/>
                  </a:lnTo>
                  <a:cubicBezTo>
                    <a:pt x="476377" y="6573012"/>
                    <a:pt x="0" y="6096508"/>
                    <a:pt x="0" y="5508752"/>
                  </a:cubicBezTo>
                  <a:close/>
                </a:path>
              </a:pathLst>
            </a:custGeom>
            <a:solidFill>
              <a:srgbClr val="90FCE9"/>
            </a:solidFill>
          </p:spPr>
          <p:txBody>
            <a:bodyPr/>
            <a:lstStyle/>
            <a:p>
              <a:endParaRPr lang="en-US"/>
            </a:p>
          </p:txBody>
        </p:sp>
        <p:sp>
          <p:nvSpPr>
            <p:cNvPr id="6" name="Freeform 6"/>
            <p:cNvSpPr/>
            <p:nvPr/>
          </p:nvSpPr>
          <p:spPr>
            <a:xfrm>
              <a:off x="0" y="0"/>
              <a:ext cx="6410071" cy="6598412"/>
            </a:xfrm>
            <a:custGeom>
              <a:avLst/>
              <a:gdLst/>
              <a:ahLst/>
              <a:cxnLst/>
              <a:rect l="l" t="t" r="r" b="b"/>
              <a:pathLst>
                <a:path w="6410071" h="6598412">
                  <a:moveTo>
                    <a:pt x="0" y="1076960"/>
                  </a:moveTo>
                  <a:cubicBezTo>
                    <a:pt x="0" y="482219"/>
                    <a:pt x="482092" y="0"/>
                    <a:pt x="1076833" y="0"/>
                  </a:cubicBezTo>
                  <a:lnTo>
                    <a:pt x="5333238" y="0"/>
                  </a:lnTo>
                  <a:lnTo>
                    <a:pt x="5333238" y="12700"/>
                  </a:lnTo>
                  <a:lnTo>
                    <a:pt x="5333238" y="0"/>
                  </a:lnTo>
                  <a:cubicBezTo>
                    <a:pt x="5927979" y="0"/>
                    <a:pt x="6410071" y="482219"/>
                    <a:pt x="6410071" y="1076960"/>
                  </a:cubicBezTo>
                  <a:lnTo>
                    <a:pt x="6397371" y="1076960"/>
                  </a:lnTo>
                  <a:lnTo>
                    <a:pt x="6410071" y="1076960"/>
                  </a:lnTo>
                  <a:lnTo>
                    <a:pt x="6410071" y="5521452"/>
                  </a:lnTo>
                  <a:lnTo>
                    <a:pt x="6397371" y="5521452"/>
                  </a:lnTo>
                  <a:lnTo>
                    <a:pt x="6410071" y="5521452"/>
                  </a:lnTo>
                  <a:cubicBezTo>
                    <a:pt x="6410071" y="6116193"/>
                    <a:pt x="5927979" y="6598412"/>
                    <a:pt x="5333238" y="6598412"/>
                  </a:cubicBezTo>
                  <a:lnTo>
                    <a:pt x="5333238" y="6585712"/>
                  </a:lnTo>
                  <a:lnTo>
                    <a:pt x="5333238" y="6598412"/>
                  </a:lnTo>
                  <a:lnTo>
                    <a:pt x="1076833" y="6598412"/>
                  </a:lnTo>
                  <a:lnTo>
                    <a:pt x="1076833" y="6585712"/>
                  </a:lnTo>
                  <a:lnTo>
                    <a:pt x="1076833" y="6598412"/>
                  </a:lnTo>
                  <a:cubicBezTo>
                    <a:pt x="482092" y="6598412"/>
                    <a:pt x="0" y="6116320"/>
                    <a:pt x="0" y="5521452"/>
                  </a:cubicBezTo>
                  <a:lnTo>
                    <a:pt x="0" y="1076960"/>
                  </a:lnTo>
                  <a:lnTo>
                    <a:pt x="12700" y="1076960"/>
                  </a:lnTo>
                  <a:lnTo>
                    <a:pt x="0" y="1076960"/>
                  </a:lnTo>
                  <a:moveTo>
                    <a:pt x="25400" y="1076960"/>
                  </a:moveTo>
                  <a:lnTo>
                    <a:pt x="25400" y="5521452"/>
                  </a:lnTo>
                  <a:lnTo>
                    <a:pt x="12700" y="5521452"/>
                  </a:lnTo>
                  <a:lnTo>
                    <a:pt x="25400" y="5521452"/>
                  </a:lnTo>
                  <a:cubicBezTo>
                    <a:pt x="25400" y="6102223"/>
                    <a:pt x="496189" y="6573012"/>
                    <a:pt x="1076833" y="6573012"/>
                  </a:cubicBezTo>
                  <a:lnTo>
                    <a:pt x="5333238" y="6573012"/>
                  </a:lnTo>
                  <a:cubicBezTo>
                    <a:pt x="5913882" y="6573012"/>
                    <a:pt x="6384671" y="6102223"/>
                    <a:pt x="6384671" y="5521452"/>
                  </a:cubicBezTo>
                  <a:lnTo>
                    <a:pt x="6384671" y="1076960"/>
                  </a:lnTo>
                  <a:cubicBezTo>
                    <a:pt x="6384671" y="496189"/>
                    <a:pt x="5913882" y="25400"/>
                    <a:pt x="5333238" y="25400"/>
                  </a:cubicBezTo>
                  <a:lnTo>
                    <a:pt x="1076833" y="25400"/>
                  </a:lnTo>
                  <a:lnTo>
                    <a:pt x="1076833" y="12700"/>
                  </a:lnTo>
                  <a:lnTo>
                    <a:pt x="1076833" y="25400"/>
                  </a:lnTo>
                  <a:cubicBezTo>
                    <a:pt x="496189" y="25400"/>
                    <a:pt x="25400" y="496189"/>
                    <a:pt x="25400" y="1076960"/>
                  </a:cubicBezTo>
                  <a:close/>
                </a:path>
              </a:pathLst>
            </a:custGeom>
            <a:solidFill>
              <a:srgbClr val="172C51"/>
            </a:solidFill>
          </p:spPr>
          <p:txBody>
            <a:bodyPr/>
            <a:lstStyle/>
            <a:p>
              <a:endParaRPr lang="en-US"/>
            </a:p>
          </p:txBody>
        </p:sp>
      </p:grpSp>
      <p:sp>
        <p:nvSpPr>
          <p:cNvPr id="7" name="TextBox 7"/>
          <p:cNvSpPr txBox="1"/>
          <p:nvPr/>
        </p:nvSpPr>
        <p:spPr>
          <a:xfrm>
            <a:off x="1991751" y="4423371"/>
            <a:ext cx="1529434" cy="419100"/>
          </a:xfrm>
          <a:prstGeom prst="rect">
            <a:avLst/>
          </a:prstGeom>
        </p:spPr>
        <p:txBody>
          <a:bodyPr lIns="0" tIns="0" rIns="0" bIns="0" rtlCol="0" anchor="t">
            <a:spAutoFit/>
          </a:bodyPr>
          <a:lstStyle/>
          <a:p>
            <a:pPr algn="l">
              <a:lnSpc>
                <a:spcPts val="3240"/>
              </a:lnSpc>
            </a:pPr>
            <a:r>
              <a:rPr lang="en-US" sz="2700">
                <a:solidFill>
                  <a:srgbClr val="000000"/>
                </a:solidFill>
                <a:latin typeface="Rubik 1"/>
              </a:rPr>
              <a:t>Family</a:t>
            </a:r>
          </a:p>
        </p:txBody>
      </p:sp>
      <p:sp>
        <p:nvSpPr>
          <p:cNvPr id="8" name="TextBox 8"/>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Action Plan Continued</a:t>
            </a:r>
          </a:p>
        </p:txBody>
      </p:sp>
      <p:sp>
        <p:nvSpPr>
          <p:cNvPr id="9" name="TextBox 9"/>
          <p:cNvSpPr txBox="1"/>
          <p:nvPr/>
        </p:nvSpPr>
        <p:spPr>
          <a:xfrm>
            <a:off x="280675" y="1347591"/>
            <a:ext cx="16159931" cy="2295525"/>
          </a:xfrm>
          <a:prstGeom prst="rect">
            <a:avLst/>
          </a:prstGeom>
        </p:spPr>
        <p:txBody>
          <a:bodyPr lIns="0" tIns="0" rIns="0" bIns="0" rtlCol="0" anchor="t">
            <a:spAutoFit/>
          </a:bodyPr>
          <a:lstStyle/>
          <a:p>
            <a:pPr algn="l">
              <a:lnSpc>
                <a:spcPts val="3600"/>
              </a:lnSpc>
            </a:pPr>
            <a:endParaRPr/>
          </a:p>
          <a:p>
            <a:pPr marL="542925" lvl="1" indent="-271462" algn="l">
              <a:lnSpc>
                <a:spcPts val="3600"/>
              </a:lnSpc>
              <a:buFont typeface="Arial"/>
              <a:buChar char="•"/>
            </a:pPr>
            <a:r>
              <a:rPr lang="en-US" sz="3000">
                <a:solidFill>
                  <a:srgbClr val="000000"/>
                </a:solidFill>
                <a:latin typeface="Rubik 1"/>
              </a:rPr>
              <a:t>How can we help people in our family and community raise awareness about healthy relationships?</a:t>
            </a:r>
          </a:p>
          <a:p>
            <a:pPr marL="542925" lvl="1" indent="-271462" algn="l">
              <a:lnSpc>
                <a:spcPts val="3600"/>
              </a:lnSpc>
            </a:pPr>
            <a:endParaRPr lang="en-US" sz="3000">
              <a:solidFill>
                <a:srgbClr val="000000"/>
              </a:solidFill>
              <a:latin typeface="Rubik 1"/>
            </a:endParaRPr>
          </a:p>
          <a:p>
            <a:pPr marL="542925" lvl="1" indent="-271462" algn="l">
              <a:lnSpc>
                <a:spcPts val="3600"/>
              </a:lnSpc>
              <a:buFont typeface="Arial"/>
              <a:buChar char="•"/>
            </a:pPr>
            <a:r>
              <a:rPr lang="en-US" sz="3000">
                <a:solidFill>
                  <a:srgbClr val="000000"/>
                </a:solidFill>
                <a:latin typeface="Rubik 1"/>
              </a:rPr>
              <a:t>What actions can we take to raise awareness in our:</a:t>
            </a:r>
          </a:p>
        </p:txBody>
      </p:sp>
      <p:grpSp>
        <p:nvGrpSpPr>
          <p:cNvPr id="10" name="Group 10"/>
          <p:cNvGrpSpPr/>
          <p:nvPr/>
        </p:nvGrpSpPr>
        <p:grpSpPr>
          <a:xfrm>
            <a:off x="6400704" y="4086510"/>
            <a:ext cx="4807532" cy="4948821"/>
            <a:chOff x="0" y="0"/>
            <a:chExt cx="6410042" cy="6598428"/>
          </a:xfrm>
        </p:grpSpPr>
        <p:sp>
          <p:nvSpPr>
            <p:cNvPr id="11" name="Freeform 11"/>
            <p:cNvSpPr/>
            <p:nvPr/>
          </p:nvSpPr>
          <p:spPr>
            <a:xfrm>
              <a:off x="12700" y="12700"/>
              <a:ext cx="6384671" cy="6573012"/>
            </a:xfrm>
            <a:custGeom>
              <a:avLst/>
              <a:gdLst/>
              <a:ahLst/>
              <a:cxnLst/>
              <a:rect l="l" t="t" r="r" b="b"/>
              <a:pathLst>
                <a:path w="6384671" h="6573012">
                  <a:moveTo>
                    <a:pt x="0" y="1064260"/>
                  </a:moveTo>
                  <a:cubicBezTo>
                    <a:pt x="0" y="476504"/>
                    <a:pt x="476377" y="0"/>
                    <a:pt x="1064133" y="0"/>
                  </a:cubicBezTo>
                  <a:lnTo>
                    <a:pt x="5320538" y="0"/>
                  </a:lnTo>
                  <a:cubicBezTo>
                    <a:pt x="5908294" y="0"/>
                    <a:pt x="6384671" y="476504"/>
                    <a:pt x="6384671" y="1064260"/>
                  </a:cubicBezTo>
                  <a:lnTo>
                    <a:pt x="6384671" y="5508752"/>
                  </a:lnTo>
                  <a:cubicBezTo>
                    <a:pt x="6384671" y="6096508"/>
                    <a:pt x="5908294" y="6573012"/>
                    <a:pt x="5320538" y="6573012"/>
                  </a:cubicBezTo>
                  <a:lnTo>
                    <a:pt x="1064133" y="6573012"/>
                  </a:lnTo>
                  <a:cubicBezTo>
                    <a:pt x="476377" y="6573012"/>
                    <a:pt x="0" y="6096508"/>
                    <a:pt x="0" y="5508752"/>
                  </a:cubicBezTo>
                  <a:close/>
                </a:path>
              </a:pathLst>
            </a:custGeom>
            <a:solidFill>
              <a:srgbClr val="90FCE9"/>
            </a:solidFill>
          </p:spPr>
          <p:txBody>
            <a:bodyPr/>
            <a:lstStyle/>
            <a:p>
              <a:endParaRPr lang="en-US"/>
            </a:p>
          </p:txBody>
        </p:sp>
        <p:sp>
          <p:nvSpPr>
            <p:cNvPr id="12" name="Freeform 12"/>
            <p:cNvSpPr/>
            <p:nvPr/>
          </p:nvSpPr>
          <p:spPr>
            <a:xfrm>
              <a:off x="0" y="0"/>
              <a:ext cx="6410071" cy="6598412"/>
            </a:xfrm>
            <a:custGeom>
              <a:avLst/>
              <a:gdLst/>
              <a:ahLst/>
              <a:cxnLst/>
              <a:rect l="l" t="t" r="r" b="b"/>
              <a:pathLst>
                <a:path w="6410071" h="6598412">
                  <a:moveTo>
                    <a:pt x="0" y="1076960"/>
                  </a:moveTo>
                  <a:cubicBezTo>
                    <a:pt x="0" y="482219"/>
                    <a:pt x="482092" y="0"/>
                    <a:pt x="1076833" y="0"/>
                  </a:cubicBezTo>
                  <a:lnTo>
                    <a:pt x="5333238" y="0"/>
                  </a:lnTo>
                  <a:lnTo>
                    <a:pt x="5333238" y="12700"/>
                  </a:lnTo>
                  <a:lnTo>
                    <a:pt x="5333238" y="0"/>
                  </a:lnTo>
                  <a:cubicBezTo>
                    <a:pt x="5927979" y="0"/>
                    <a:pt x="6410071" y="482219"/>
                    <a:pt x="6410071" y="1076960"/>
                  </a:cubicBezTo>
                  <a:lnTo>
                    <a:pt x="6397371" y="1076960"/>
                  </a:lnTo>
                  <a:lnTo>
                    <a:pt x="6410071" y="1076960"/>
                  </a:lnTo>
                  <a:lnTo>
                    <a:pt x="6410071" y="5521452"/>
                  </a:lnTo>
                  <a:lnTo>
                    <a:pt x="6397371" y="5521452"/>
                  </a:lnTo>
                  <a:lnTo>
                    <a:pt x="6410071" y="5521452"/>
                  </a:lnTo>
                  <a:cubicBezTo>
                    <a:pt x="6410071" y="6116193"/>
                    <a:pt x="5927979" y="6598412"/>
                    <a:pt x="5333238" y="6598412"/>
                  </a:cubicBezTo>
                  <a:lnTo>
                    <a:pt x="5333238" y="6585712"/>
                  </a:lnTo>
                  <a:lnTo>
                    <a:pt x="5333238" y="6598412"/>
                  </a:lnTo>
                  <a:lnTo>
                    <a:pt x="1076833" y="6598412"/>
                  </a:lnTo>
                  <a:lnTo>
                    <a:pt x="1076833" y="6585712"/>
                  </a:lnTo>
                  <a:lnTo>
                    <a:pt x="1076833" y="6598412"/>
                  </a:lnTo>
                  <a:cubicBezTo>
                    <a:pt x="482092" y="6598412"/>
                    <a:pt x="0" y="6116320"/>
                    <a:pt x="0" y="5521452"/>
                  </a:cubicBezTo>
                  <a:lnTo>
                    <a:pt x="0" y="1076960"/>
                  </a:lnTo>
                  <a:lnTo>
                    <a:pt x="12700" y="1076960"/>
                  </a:lnTo>
                  <a:lnTo>
                    <a:pt x="0" y="1076960"/>
                  </a:lnTo>
                  <a:moveTo>
                    <a:pt x="25400" y="1076960"/>
                  </a:moveTo>
                  <a:lnTo>
                    <a:pt x="25400" y="5521452"/>
                  </a:lnTo>
                  <a:lnTo>
                    <a:pt x="12700" y="5521452"/>
                  </a:lnTo>
                  <a:lnTo>
                    <a:pt x="25400" y="5521452"/>
                  </a:lnTo>
                  <a:cubicBezTo>
                    <a:pt x="25400" y="6102223"/>
                    <a:pt x="496189" y="6573012"/>
                    <a:pt x="1076833" y="6573012"/>
                  </a:cubicBezTo>
                  <a:lnTo>
                    <a:pt x="5333238" y="6573012"/>
                  </a:lnTo>
                  <a:cubicBezTo>
                    <a:pt x="5913882" y="6573012"/>
                    <a:pt x="6384671" y="6102223"/>
                    <a:pt x="6384671" y="5521452"/>
                  </a:cubicBezTo>
                  <a:lnTo>
                    <a:pt x="6384671" y="1076960"/>
                  </a:lnTo>
                  <a:cubicBezTo>
                    <a:pt x="6384671" y="496189"/>
                    <a:pt x="5913882" y="25400"/>
                    <a:pt x="5333238" y="25400"/>
                  </a:cubicBezTo>
                  <a:lnTo>
                    <a:pt x="1076833" y="25400"/>
                  </a:lnTo>
                  <a:lnTo>
                    <a:pt x="1076833" y="12700"/>
                  </a:lnTo>
                  <a:lnTo>
                    <a:pt x="1076833" y="25400"/>
                  </a:lnTo>
                  <a:cubicBezTo>
                    <a:pt x="496189" y="25400"/>
                    <a:pt x="25400" y="496189"/>
                    <a:pt x="25400" y="1076960"/>
                  </a:cubicBezTo>
                  <a:close/>
                </a:path>
              </a:pathLst>
            </a:custGeom>
            <a:solidFill>
              <a:srgbClr val="172C51"/>
            </a:solidFill>
          </p:spPr>
          <p:txBody>
            <a:bodyPr/>
            <a:lstStyle/>
            <a:p>
              <a:endParaRPr lang="en-US"/>
            </a:p>
          </p:txBody>
        </p:sp>
      </p:grpSp>
      <p:grpSp>
        <p:nvGrpSpPr>
          <p:cNvPr id="13" name="Group 13"/>
          <p:cNvGrpSpPr/>
          <p:nvPr/>
        </p:nvGrpSpPr>
        <p:grpSpPr>
          <a:xfrm>
            <a:off x="12757186" y="4086509"/>
            <a:ext cx="4807532" cy="4948821"/>
            <a:chOff x="0" y="0"/>
            <a:chExt cx="6410042" cy="6598428"/>
          </a:xfrm>
        </p:grpSpPr>
        <p:sp>
          <p:nvSpPr>
            <p:cNvPr id="14" name="Freeform 14"/>
            <p:cNvSpPr/>
            <p:nvPr/>
          </p:nvSpPr>
          <p:spPr>
            <a:xfrm>
              <a:off x="12700" y="12700"/>
              <a:ext cx="6384671" cy="6573012"/>
            </a:xfrm>
            <a:custGeom>
              <a:avLst/>
              <a:gdLst/>
              <a:ahLst/>
              <a:cxnLst/>
              <a:rect l="l" t="t" r="r" b="b"/>
              <a:pathLst>
                <a:path w="6384671" h="6573012">
                  <a:moveTo>
                    <a:pt x="0" y="1064260"/>
                  </a:moveTo>
                  <a:cubicBezTo>
                    <a:pt x="0" y="476504"/>
                    <a:pt x="476377" y="0"/>
                    <a:pt x="1064133" y="0"/>
                  </a:cubicBezTo>
                  <a:lnTo>
                    <a:pt x="5320538" y="0"/>
                  </a:lnTo>
                  <a:cubicBezTo>
                    <a:pt x="5908294" y="0"/>
                    <a:pt x="6384671" y="476504"/>
                    <a:pt x="6384671" y="1064260"/>
                  </a:cubicBezTo>
                  <a:lnTo>
                    <a:pt x="6384671" y="5508752"/>
                  </a:lnTo>
                  <a:cubicBezTo>
                    <a:pt x="6384671" y="6096508"/>
                    <a:pt x="5908294" y="6573012"/>
                    <a:pt x="5320538" y="6573012"/>
                  </a:cubicBezTo>
                  <a:lnTo>
                    <a:pt x="1064133" y="6573012"/>
                  </a:lnTo>
                  <a:cubicBezTo>
                    <a:pt x="476377" y="6573012"/>
                    <a:pt x="0" y="6096508"/>
                    <a:pt x="0" y="5508752"/>
                  </a:cubicBezTo>
                  <a:close/>
                </a:path>
              </a:pathLst>
            </a:custGeom>
            <a:solidFill>
              <a:srgbClr val="90FCE9"/>
            </a:solidFill>
          </p:spPr>
          <p:txBody>
            <a:bodyPr/>
            <a:lstStyle/>
            <a:p>
              <a:endParaRPr lang="en-US"/>
            </a:p>
          </p:txBody>
        </p:sp>
        <p:sp>
          <p:nvSpPr>
            <p:cNvPr id="15" name="Freeform 15"/>
            <p:cNvSpPr/>
            <p:nvPr/>
          </p:nvSpPr>
          <p:spPr>
            <a:xfrm>
              <a:off x="0" y="0"/>
              <a:ext cx="6410071" cy="6598412"/>
            </a:xfrm>
            <a:custGeom>
              <a:avLst/>
              <a:gdLst/>
              <a:ahLst/>
              <a:cxnLst/>
              <a:rect l="l" t="t" r="r" b="b"/>
              <a:pathLst>
                <a:path w="6410071" h="6598412">
                  <a:moveTo>
                    <a:pt x="0" y="1076960"/>
                  </a:moveTo>
                  <a:cubicBezTo>
                    <a:pt x="0" y="482219"/>
                    <a:pt x="482092" y="0"/>
                    <a:pt x="1076833" y="0"/>
                  </a:cubicBezTo>
                  <a:lnTo>
                    <a:pt x="5333238" y="0"/>
                  </a:lnTo>
                  <a:lnTo>
                    <a:pt x="5333238" y="12700"/>
                  </a:lnTo>
                  <a:lnTo>
                    <a:pt x="5333238" y="0"/>
                  </a:lnTo>
                  <a:cubicBezTo>
                    <a:pt x="5927979" y="0"/>
                    <a:pt x="6410071" y="482219"/>
                    <a:pt x="6410071" y="1076960"/>
                  </a:cubicBezTo>
                  <a:lnTo>
                    <a:pt x="6397371" y="1076960"/>
                  </a:lnTo>
                  <a:lnTo>
                    <a:pt x="6410071" y="1076960"/>
                  </a:lnTo>
                  <a:lnTo>
                    <a:pt x="6410071" y="5521452"/>
                  </a:lnTo>
                  <a:lnTo>
                    <a:pt x="6397371" y="5521452"/>
                  </a:lnTo>
                  <a:lnTo>
                    <a:pt x="6410071" y="5521452"/>
                  </a:lnTo>
                  <a:cubicBezTo>
                    <a:pt x="6410071" y="6116193"/>
                    <a:pt x="5927979" y="6598412"/>
                    <a:pt x="5333238" y="6598412"/>
                  </a:cubicBezTo>
                  <a:lnTo>
                    <a:pt x="5333238" y="6585712"/>
                  </a:lnTo>
                  <a:lnTo>
                    <a:pt x="5333238" y="6598412"/>
                  </a:lnTo>
                  <a:lnTo>
                    <a:pt x="1076833" y="6598412"/>
                  </a:lnTo>
                  <a:lnTo>
                    <a:pt x="1076833" y="6585712"/>
                  </a:lnTo>
                  <a:lnTo>
                    <a:pt x="1076833" y="6598412"/>
                  </a:lnTo>
                  <a:cubicBezTo>
                    <a:pt x="482092" y="6598412"/>
                    <a:pt x="0" y="6116320"/>
                    <a:pt x="0" y="5521452"/>
                  </a:cubicBezTo>
                  <a:lnTo>
                    <a:pt x="0" y="1076960"/>
                  </a:lnTo>
                  <a:lnTo>
                    <a:pt x="12700" y="1076960"/>
                  </a:lnTo>
                  <a:lnTo>
                    <a:pt x="0" y="1076960"/>
                  </a:lnTo>
                  <a:moveTo>
                    <a:pt x="25400" y="1076960"/>
                  </a:moveTo>
                  <a:lnTo>
                    <a:pt x="25400" y="5521452"/>
                  </a:lnTo>
                  <a:lnTo>
                    <a:pt x="12700" y="5521452"/>
                  </a:lnTo>
                  <a:lnTo>
                    <a:pt x="25400" y="5521452"/>
                  </a:lnTo>
                  <a:cubicBezTo>
                    <a:pt x="25400" y="6102223"/>
                    <a:pt x="496189" y="6573012"/>
                    <a:pt x="1076833" y="6573012"/>
                  </a:cubicBezTo>
                  <a:lnTo>
                    <a:pt x="5333238" y="6573012"/>
                  </a:lnTo>
                  <a:cubicBezTo>
                    <a:pt x="5913882" y="6573012"/>
                    <a:pt x="6384671" y="6102223"/>
                    <a:pt x="6384671" y="5521452"/>
                  </a:cubicBezTo>
                  <a:lnTo>
                    <a:pt x="6384671" y="1076960"/>
                  </a:lnTo>
                  <a:cubicBezTo>
                    <a:pt x="6384671" y="496189"/>
                    <a:pt x="5913882" y="25400"/>
                    <a:pt x="5333238" y="25400"/>
                  </a:cubicBezTo>
                  <a:lnTo>
                    <a:pt x="1076833" y="25400"/>
                  </a:lnTo>
                  <a:lnTo>
                    <a:pt x="1076833" y="12700"/>
                  </a:lnTo>
                  <a:lnTo>
                    <a:pt x="1076833" y="25400"/>
                  </a:lnTo>
                  <a:cubicBezTo>
                    <a:pt x="496189" y="25400"/>
                    <a:pt x="25400" y="496189"/>
                    <a:pt x="25400" y="1076960"/>
                  </a:cubicBezTo>
                  <a:close/>
                </a:path>
              </a:pathLst>
            </a:custGeom>
            <a:solidFill>
              <a:srgbClr val="172C51"/>
            </a:solidFill>
          </p:spPr>
          <p:txBody>
            <a:bodyPr/>
            <a:lstStyle/>
            <a:p>
              <a:endParaRPr lang="en-US"/>
            </a:p>
          </p:txBody>
        </p:sp>
      </p:grpSp>
      <p:sp>
        <p:nvSpPr>
          <p:cNvPr id="16" name="TextBox 16"/>
          <p:cNvSpPr txBox="1"/>
          <p:nvPr/>
        </p:nvSpPr>
        <p:spPr>
          <a:xfrm>
            <a:off x="6961476" y="4358154"/>
            <a:ext cx="3469875" cy="419100"/>
          </a:xfrm>
          <a:prstGeom prst="rect">
            <a:avLst/>
          </a:prstGeom>
        </p:spPr>
        <p:txBody>
          <a:bodyPr lIns="0" tIns="0" rIns="0" bIns="0" rtlCol="0" anchor="t">
            <a:spAutoFit/>
          </a:bodyPr>
          <a:lstStyle/>
          <a:p>
            <a:pPr algn="ctr">
              <a:lnSpc>
                <a:spcPts val="3240"/>
              </a:lnSpc>
            </a:pPr>
            <a:r>
              <a:rPr lang="en-US" sz="2700">
                <a:solidFill>
                  <a:srgbClr val="000000"/>
                </a:solidFill>
                <a:latin typeface="Rubik 1"/>
              </a:rPr>
              <a:t>School </a:t>
            </a:r>
          </a:p>
        </p:txBody>
      </p:sp>
      <p:sp>
        <p:nvSpPr>
          <p:cNvPr id="17" name="TextBox 17"/>
          <p:cNvSpPr txBox="1"/>
          <p:nvPr/>
        </p:nvSpPr>
        <p:spPr>
          <a:xfrm>
            <a:off x="14224558" y="4423371"/>
            <a:ext cx="1961920" cy="419100"/>
          </a:xfrm>
          <a:prstGeom prst="rect">
            <a:avLst/>
          </a:prstGeom>
        </p:spPr>
        <p:txBody>
          <a:bodyPr lIns="0" tIns="0" rIns="0" bIns="0" rtlCol="0" anchor="t">
            <a:spAutoFit/>
          </a:bodyPr>
          <a:lstStyle/>
          <a:p>
            <a:pPr algn="l">
              <a:lnSpc>
                <a:spcPts val="3240"/>
              </a:lnSpc>
            </a:pPr>
            <a:r>
              <a:rPr lang="en-US" sz="2700">
                <a:solidFill>
                  <a:srgbClr val="000000"/>
                </a:solidFill>
                <a:latin typeface="Rubik 1"/>
              </a:rPr>
              <a:t>Community</a:t>
            </a:r>
          </a:p>
        </p:txBody>
      </p:sp>
      <p:pic>
        <p:nvPicPr>
          <p:cNvPr id="19" name="Picture 18" descr="A black background with a black square&#10;&#10;Description automatically generated with medium confidence">
            <a:extLst>
              <a:ext uri="{FF2B5EF4-FFF2-40B4-BE49-F238E27FC236}">
                <a16:creationId xmlns:a16="http://schemas.microsoft.com/office/drawing/2014/main" id="{945C6F20-EE1B-BC6D-D7F5-B52BC10B8A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94803" y="0"/>
            <a:ext cx="1400490" cy="14004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81831"/>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Definitions</a:t>
            </a:r>
          </a:p>
        </p:txBody>
      </p:sp>
      <p:sp>
        <p:nvSpPr>
          <p:cNvPr id="4" name="AutoShape 4"/>
          <p:cNvSpPr/>
          <p:nvPr/>
        </p:nvSpPr>
        <p:spPr>
          <a:xfrm rot="27368">
            <a:off x="47936" y="863302"/>
            <a:ext cx="10767920" cy="0"/>
          </a:xfrm>
          <a:prstGeom prst="line">
            <a:avLst/>
          </a:prstGeom>
          <a:ln w="47625" cap="rnd">
            <a:solidFill>
              <a:srgbClr val="71FFE4"/>
            </a:solidFill>
            <a:prstDash val="solid"/>
            <a:headEnd type="none" w="sm" len="sm"/>
            <a:tailEnd type="none" w="sm" len="sm"/>
          </a:ln>
        </p:spPr>
        <p:txBody>
          <a:bodyPr/>
          <a:lstStyle/>
          <a:p>
            <a:endParaRPr lang="en-US"/>
          </a:p>
        </p:txBody>
      </p:sp>
      <p:graphicFrame>
        <p:nvGraphicFramePr>
          <p:cNvPr id="5" name="Table 5"/>
          <p:cNvGraphicFramePr>
            <a:graphicFrameLocks noGrp="1"/>
          </p:cNvGraphicFramePr>
          <p:nvPr/>
        </p:nvGraphicFramePr>
        <p:xfrm>
          <a:off x="957648" y="1101810"/>
          <a:ext cx="16344900" cy="8534594"/>
        </p:xfrm>
        <a:graphic>
          <a:graphicData uri="http://schemas.openxmlformats.org/drawingml/2006/table">
            <a:tbl>
              <a:tblPr/>
              <a:tblGrid>
                <a:gridCol w="5448300">
                  <a:extLst>
                    <a:ext uri="{9D8B030D-6E8A-4147-A177-3AD203B41FA5}">
                      <a16:colId xmlns:a16="http://schemas.microsoft.com/office/drawing/2014/main" val="20000"/>
                    </a:ext>
                  </a:extLst>
                </a:gridCol>
                <a:gridCol w="5448300">
                  <a:extLst>
                    <a:ext uri="{9D8B030D-6E8A-4147-A177-3AD203B41FA5}">
                      <a16:colId xmlns:a16="http://schemas.microsoft.com/office/drawing/2014/main" val="20001"/>
                    </a:ext>
                  </a:extLst>
                </a:gridCol>
                <a:gridCol w="5448300">
                  <a:extLst>
                    <a:ext uri="{9D8B030D-6E8A-4147-A177-3AD203B41FA5}">
                      <a16:colId xmlns:a16="http://schemas.microsoft.com/office/drawing/2014/main" val="20002"/>
                    </a:ext>
                  </a:extLst>
                </a:gridCol>
              </a:tblGrid>
              <a:tr h="3869204">
                <a:tc>
                  <a:txBody>
                    <a:bodyPr/>
                    <a:lstStyle/>
                    <a:p>
                      <a:pPr algn="l">
                        <a:lnSpc>
                          <a:spcPts val="3060"/>
                        </a:lnSpc>
                        <a:defRPr/>
                      </a:pPr>
                      <a:r>
                        <a:rPr lang="en-US" sz="2550" spc="23">
                          <a:solidFill>
                            <a:srgbClr val="000000"/>
                          </a:solidFill>
                          <a:latin typeface="TT Rounds Condensed Bold"/>
                        </a:rPr>
                        <a:t>Mutual Respect: </a:t>
                      </a:r>
                      <a:endParaRPr lang="en-US" sz="1100"/>
                    </a:p>
                    <a:p>
                      <a:pPr algn="l">
                        <a:lnSpc>
                          <a:spcPts val="3060"/>
                        </a:lnSpc>
                      </a:pPr>
                      <a:endParaRPr lang="en-US" sz="1100"/>
                    </a:p>
                    <a:p>
                      <a:pPr algn="l">
                        <a:lnSpc>
                          <a:spcPts val="3060"/>
                        </a:lnSpc>
                      </a:pPr>
                      <a:r>
                        <a:rPr lang="en-US" sz="2550" spc="23">
                          <a:solidFill>
                            <a:srgbClr val="000000"/>
                          </a:solidFill>
                          <a:latin typeface="TT Rounds Condensed"/>
                        </a:rPr>
                        <a:t>Seeing both individuals as valuable and contributors of the relationship, understanding each other with effort and patience, keeping each other in mind when making decisions, understanding and being considerate of each other’s wants and needs, etc.</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FFE4"/>
                    </a:solidFill>
                  </a:tcPr>
                </a:tc>
                <a:tc>
                  <a:txBody>
                    <a:bodyPr/>
                    <a:lstStyle/>
                    <a:p>
                      <a:pPr algn="l">
                        <a:lnSpc>
                          <a:spcPts val="3060"/>
                        </a:lnSpc>
                        <a:defRPr/>
                      </a:pPr>
                      <a:r>
                        <a:rPr lang="en-US" sz="2550" spc="23">
                          <a:solidFill>
                            <a:srgbClr val="000000"/>
                          </a:solidFill>
                          <a:latin typeface="TT Rounds Condensed Bold"/>
                        </a:rPr>
                        <a:t>Admiration:</a:t>
                      </a:r>
                      <a:r>
                        <a:rPr lang="en-US" sz="2550" spc="23">
                          <a:solidFill>
                            <a:srgbClr val="000000"/>
                          </a:solidFill>
                          <a:latin typeface="TT Rounds Condensed"/>
                        </a:rPr>
                        <a:t> </a:t>
                      </a:r>
                      <a:endParaRPr lang="en-US" sz="1100"/>
                    </a:p>
                    <a:p>
                      <a:pPr algn="l">
                        <a:lnSpc>
                          <a:spcPts val="3060"/>
                        </a:lnSpc>
                      </a:pPr>
                      <a:endParaRPr lang="en-US" sz="1100"/>
                    </a:p>
                    <a:p>
                      <a:pPr algn="l">
                        <a:lnSpc>
                          <a:spcPts val="3060"/>
                        </a:lnSpc>
                      </a:pPr>
                      <a:r>
                        <a:rPr lang="en-US" sz="2550" spc="23">
                          <a:solidFill>
                            <a:srgbClr val="000000"/>
                          </a:solidFill>
                          <a:latin typeface="TT Rounds Condensed"/>
                        </a:rPr>
                        <a:t>Respecting each other’s interests, strengths and uniqueness, allowing room for growth and support, expressing your admiration, respecting how the other person interacts with their loved ones and their community, respecting what they stand for, etc.</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3060"/>
                        </a:lnSpc>
                        <a:defRPr/>
                      </a:pPr>
                      <a:r>
                        <a:rPr lang="en-US" sz="2550" spc="23">
                          <a:solidFill>
                            <a:srgbClr val="000000"/>
                          </a:solidFill>
                          <a:latin typeface="TT Rounds Condensed Bold"/>
                        </a:rPr>
                        <a:t>Trust in Turning Towards Each Other: </a:t>
                      </a:r>
                      <a:endParaRPr lang="en-US" sz="1100"/>
                    </a:p>
                    <a:p>
                      <a:pPr algn="l">
                        <a:lnSpc>
                          <a:spcPts val="3060"/>
                        </a:lnSpc>
                      </a:pPr>
                      <a:endParaRPr lang="en-US" sz="1100"/>
                    </a:p>
                    <a:p>
                      <a:pPr algn="l">
                        <a:lnSpc>
                          <a:spcPts val="3060"/>
                        </a:lnSpc>
                      </a:pPr>
                      <a:r>
                        <a:rPr lang="en-US" sz="2550" spc="23">
                          <a:solidFill>
                            <a:srgbClr val="000000"/>
                          </a:solidFill>
                          <a:latin typeface="TT Rounds Condensed"/>
                        </a:rPr>
                        <a:t>Understanding that disagreements or misunderstandings are natural in every relationship, seeking clarification and a goal to understand each other better, feeling safe and respected in sharing one’s feelings and thoughts, etc.</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FFE4"/>
                    </a:solidFill>
                  </a:tcPr>
                </a:tc>
                <a:extLst>
                  <a:ext uri="{0D108BD9-81ED-4DB2-BD59-A6C34878D82A}">
                    <a16:rowId xmlns:a16="http://schemas.microsoft.com/office/drawing/2014/main" val="10000"/>
                  </a:ext>
                </a:extLst>
              </a:tr>
              <a:tr h="4665390">
                <a:tc>
                  <a:txBody>
                    <a:bodyPr/>
                    <a:lstStyle/>
                    <a:p>
                      <a:pPr algn="l">
                        <a:lnSpc>
                          <a:spcPts val="3060"/>
                        </a:lnSpc>
                        <a:defRPr/>
                      </a:pPr>
                      <a:r>
                        <a:rPr lang="en-US" sz="2550" spc="23">
                          <a:solidFill>
                            <a:srgbClr val="000000"/>
                          </a:solidFill>
                          <a:latin typeface="TT Rounds Condensed Bold"/>
                        </a:rPr>
                        <a:t>Balance of Power: </a:t>
                      </a:r>
                      <a:endParaRPr lang="en-US" sz="1100"/>
                    </a:p>
                    <a:p>
                      <a:pPr algn="l">
                        <a:lnSpc>
                          <a:spcPts val="3060"/>
                        </a:lnSpc>
                      </a:pPr>
                      <a:endParaRPr lang="en-US" sz="1100"/>
                    </a:p>
                    <a:p>
                      <a:pPr algn="l">
                        <a:lnSpc>
                          <a:spcPts val="3060"/>
                        </a:lnSpc>
                      </a:pPr>
                      <a:r>
                        <a:rPr lang="en-US" sz="2550" spc="23">
                          <a:solidFill>
                            <a:srgbClr val="000000"/>
                          </a:solidFill>
                          <a:latin typeface="TT Rounds Condensed"/>
                        </a:rPr>
                        <a:t>Having a fair and shared sense of support, feeling safe and comfortable in making good decisions together, being able to discuss any imbalances, feeling safe to end a relationship as a compassionate choice, being able to have healthy financial discussions, etc.</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3060"/>
                        </a:lnSpc>
                        <a:defRPr/>
                      </a:pPr>
                      <a:r>
                        <a:rPr lang="en-US" sz="2550" spc="23">
                          <a:solidFill>
                            <a:srgbClr val="000000"/>
                          </a:solidFill>
                          <a:latin typeface="TT Rounds Condensed Bold"/>
                        </a:rPr>
                        <a:t>Team Problem Solving:</a:t>
                      </a:r>
                      <a:r>
                        <a:rPr lang="en-US" sz="2550" spc="23">
                          <a:solidFill>
                            <a:srgbClr val="000000"/>
                          </a:solidFill>
                          <a:latin typeface="TT Rounds Condensed"/>
                        </a:rPr>
                        <a:t> </a:t>
                      </a:r>
                      <a:endParaRPr lang="en-US" sz="1100"/>
                    </a:p>
                    <a:p>
                      <a:pPr algn="l">
                        <a:lnSpc>
                          <a:spcPts val="3060"/>
                        </a:lnSpc>
                      </a:pPr>
                      <a:endParaRPr lang="en-US" sz="1100"/>
                    </a:p>
                    <a:p>
                      <a:pPr algn="l">
                        <a:lnSpc>
                          <a:spcPts val="3060"/>
                        </a:lnSpc>
                      </a:pPr>
                      <a:r>
                        <a:rPr lang="en-US" sz="2550" spc="23">
                          <a:solidFill>
                            <a:srgbClr val="000000"/>
                          </a:solidFill>
                          <a:latin typeface="TT Rounds Condensed"/>
                        </a:rPr>
                        <a:t>Understanding that every relationship has challenges, working together to find solutions to challenges, finding ways to better understand each other’s emotions, feelings and thoughts, finding solutions that both individuals feel comfortable and safe with, being able to rely on each other when facing a challenge, etc.</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FFE4"/>
                    </a:solidFill>
                  </a:tcPr>
                </a:tc>
                <a:tc>
                  <a:txBody>
                    <a:bodyPr/>
                    <a:lstStyle/>
                    <a:p>
                      <a:pPr algn="l">
                        <a:lnSpc>
                          <a:spcPts val="3060"/>
                        </a:lnSpc>
                        <a:defRPr/>
                      </a:pPr>
                      <a:r>
                        <a:rPr lang="en-US" sz="2550" spc="23">
                          <a:solidFill>
                            <a:srgbClr val="000000"/>
                          </a:solidFill>
                          <a:latin typeface="TT Rounds Condensed Bold"/>
                        </a:rPr>
                        <a:t>Safe and Open Communication:</a:t>
                      </a:r>
                      <a:endParaRPr lang="en-US" sz="1100"/>
                    </a:p>
                    <a:p>
                      <a:pPr algn="l">
                        <a:lnSpc>
                          <a:spcPts val="3060"/>
                        </a:lnSpc>
                      </a:pPr>
                      <a:endParaRPr lang="en-US" sz="1100"/>
                    </a:p>
                    <a:p>
                      <a:pPr algn="l">
                        <a:lnSpc>
                          <a:spcPts val="3060"/>
                        </a:lnSpc>
                      </a:pPr>
                      <a:r>
                        <a:rPr lang="en-US" sz="2550" spc="23">
                          <a:solidFill>
                            <a:srgbClr val="000000"/>
                          </a:solidFill>
                          <a:latin typeface="TT Rounds Condensed"/>
                        </a:rPr>
                        <a:t>Understanding and continuously developing our communication skills, feeling safe in expressing thoughts, feelings and emotions to one another, being respected when communicating, actively listening, being nonjudgmental, etc.</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6" name="TextBox 6"/>
          <p:cNvSpPr txBox="1"/>
          <p:nvPr/>
        </p:nvSpPr>
        <p:spPr>
          <a:xfrm>
            <a:off x="3998382" y="9636404"/>
            <a:ext cx="12087378" cy="601058"/>
          </a:xfrm>
          <a:prstGeom prst="rect">
            <a:avLst/>
          </a:prstGeom>
        </p:spPr>
        <p:txBody>
          <a:bodyPr lIns="0" tIns="0" rIns="0" bIns="0" rtlCol="0" anchor="t">
            <a:spAutoFit/>
          </a:bodyPr>
          <a:lstStyle/>
          <a:p>
            <a:pPr algn="l">
              <a:lnSpc>
                <a:spcPts val="4320"/>
              </a:lnSpc>
            </a:pPr>
            <a:r>
              <a:rPr lang="en-US" sz="3600" spc="33">
                <a:solidFill>
                  <a:srgbClr val="000000"/>
                </a:solidFill>
                <a:latin typeface="TT Rounds Condensed Bold"/>
              </a:rPr>
              <a:t>Now rank the order of importance of each quality.</a:t>
            </a: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49366372-7FA8-E98A-3C8D-872B0298F4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3526" y="-167976"/>
            <a:ext cx="1337456" cy="1337456"/>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Take Action</a:t>
            </a:r>
          </a:p>
        </p:txBody>
      </p:sp>
      <p:sp>
        <p:nvSpPr>
          <p:cNvPr id="4" name="AutoShape 4"/>
          <p:cNvSpPr/>
          <p:nvPr/>
        </p:nvSpPr>
        <p:spPr>
          <a:xfrm rot="-42913">
            <a:off x="140258" y="1007464"/>
            <a:ext cx="13466521" cy="0"/>
          </a:xfrm>
          <a:prstGeom prst="line">
            <a:avLst/>
          </a:prstGeom>
          <a:ln w="47625" cap="rnd">
            <a:solidFill>
              <a:srgbClr val="71FFE4"/>
            </a:solidFill>
            <a:prstDash val="solid"/>
            <a:headEnd type="none" w="sm" len="sm"/>
            <a:tailEnd type="none" w="sm" len="sm"/>
          </a:ln>
        </p:spPr>
        <p:txBody>
          <a:bodyPr/>
          <a:lstStyle/>
          <a:p>
            <a:endParaRPr lang="en-US"/>
          </a:p>
        </p:txBody>
      </p:sp>
      <p:sp>
        <p:nvSpPr>
          <p:cNvPr id="5" name="TextBox 5"/>
          <p:cNvSpPr txBox="1"/>
          <p:nvPr/>
        </p:nvSpPr>
        <p:spPr>
          <a:xfrm>
            <a:off x="641961" y="793547"/>
            <a:ext cx="10703507" cy="10325100"/>
          </a:xfrm>
          <a:prstGeom prst="rect">
            <a:avLst/>
          </a:prstGeom>
        </p:spPr>
        <p:txBody>
          <a:bodyPr lIns="0" tIns="0" rIns="0" bIns="0" rtlCol="0" anchor="t">
            <a:spAutoFit/>
          </a:bodyPr>
          <a:lstStyle/>
          <a:p>
            <a:pPr algn="l">
              <a:lnSpc>
                <a:spcPts val="4320"/>
              </a:lnSpc>
            </a:pPr>
            <a:endParaRPr/>
          </a:p>
          <a:p>
            <a:pPr algn="l">
              <a:lnSpc>
                <a:spcPts val="4320"/>
              </a:lnSpc>
            </a:pPr>
            <a:r>
              <a:rPr lang="en-US" sz="3600">
                <a:solidFill>
                  <a:srgbClr val="000000"/>
                </a:solidFill>
                <a:latin typeface="Rubik 1"/>
              </a:rPr>
              <a:t>Let's choose an action to raise awareness!</a:t>
            </a:r>
          </a:p>
          <a:p>
            <a:pPr algn="l">
              <a:lnSpc>
                <a:spcPts val="4320"/>
              </a:lnSpc>
            </a:pPr>
            <a:endParaRPr lang="en-US" sz="3600">
              <a:solidFill>
                <a:srgbClr val="000000"/>
              </a:solidFill>
              <a:latin typeface="Rubik 1"/>
            </a:endParaRPr>
          </a:p>
          <a:p>
            <a:pPr marL="651510" lvl="1" indent="-325755" algn="l">
              <a:lnSpc>
                <a:spcPts val="4320"/>
              </a:lnSpc>
              <a:buFont typeface="Arial"/>
              <a:buChar char="•"/>
            </a:pPr>
            <a:r>
              <a:rPr lang="en-US" sz="3600">
                <a:solidFill>
                  <a:srgbClr val="000000"/>
                </a:solidFill>
                <a:latin typeface="Rubik 1"/>
              </a:rPr>
              <a:t>What will be our cause?    </a:t>
            </a:r>
          </a:p>
          <a:p>
            <a:pPr marL="651510" lvl="1" indent="-325755" algn="l">
              <a:lnSpc>
                <a:spcPts val="4320"/>
              </a:lnSpc>
            </a:pPr>
            <a:r>
              <a:rPr lang="en-US" sz="3600">
                <a:solidFill>
                  <a:srgbClr val="000000"/>
                </a:solidFill>
                <a:latin typeface="Rubik 1"/>
              </a:rPr>
              <a:t>              </a:t>
            </a:r>
          </a:p>
          <a:p>
            <a:pPr marL="651510" lvl="1" indent="-325755" algn="l">
              <a:lnSpc>
                <a:spcPts val="4320"/>
              </a:lnSpc>
              <a:buFont typeface="Arial"/>
              <a:buChar char="•"/>
            </a:pPr>
            <a:r>
              <a:rPr lang="en-US" sz="3600">
                <a:solidFill>
                  <a:srgbClr val="000000"/>
                </a:solidFill>
                <a:latin typeface="Rubik 1"/>
              </a:rPr>
              <a:t>Who will be our audience?   </a:t>
            </a:r>
          </a:p>
          <a:p>
            <a:pPr marL="651510" lvl="1" indent="-325755" algn="l">
              <a:lnSpc>
                <a:spcPts val="4320"/>
              </a:lnSpc>
            </a:pPr>
            <a:r>
              <a:rPr lang="en-US" sz="3600">
                <a:solidFill>
                  <a:srgbClr val="000000"/>
                </a:solidFill>
                <a:latin typeface="Rubik 1"/>
              </a:rPr>
              <a:t>             </a:t>
            </a:r>
          </a:p>
          <a:p>
            <a:pPr marL="651510" lvl="1" indent="-325755" algn="l">
              <a:lnSpc>
                <a:spcPts val="4320"/>
              </a:lnSpc>
              <a:buFont typeface="Arial"/>
              <a:buChar char="•"/>
            </a:pPr>
            <a:r>
              <a:rPr lang="en-US" sz="3600">
                <a:solidFill>
                  <a:srgbClr val="000000"/>
                </a:solidFill>
                <a:latin typeface="Rubik 1"/>
              </a:rPr>
              <a:t>How will we be organized – as a class, small groups, as a school?   </a:t>
            </a:r>
          </a:p>
          <a:p>
            <a:pPr marL="651510" lvl="1" indent="-325755" algn="l">
              <a:lnSpc>
                <a:spcPts val="4320"/>
              </a:lnSpc>
            </a:pPr>
            <a:r>
              <a:rPr lang="en-US" sz="3600">
                <a:solidFill>
                  <a:srgbClr val="000000"/>
                </a:solidFill>
                <a:latin typeface="Rubik 1"/>
              </a:rPr>
              <a:t>       </a:t>
            </a:r>
          </a:p>
          <a:p>
            <a:pPr marL="651510" lvl="1" indent="-325755" algn="l">
              <a:lnSpc>
                <a:spcPts val="4320"/>
              </a:lnSpc>
              <a:buFont typeface="Arial"/>
              <a:buChar char="•"/>
            </a:pPr>
            <a:r>
              <a:rPr lang="en-US" sz="3600">
                <a:solidFill>
                  <a:srgbClr val="000000"/>
                </a:solidFill>
                <a:latin typeface="Rubik 1"/>
              </a:rPr>
              <a:t>What materials to do we need?  </a:t>
            </a:r>
          </a:p>
          <a:p>
            <a:pPr marL="651510" lvl="1" indent="-325755" algn="l">
              <a:lnSpc>
                <a:spcPts val="4320"/>
              </a:lnSpc>
            </a:pPr>
            <a:r>
              <a:rPr lang="en-US" sz="3600">
                <a:solidFill>
                  <a:srgbClr val="000000"/>
                </a:solidFill>
                <a:latin typeface="Rubik 1"/>
              </a:rPr>
              <a:t>  </a:t>
            </a:r>
          </a:p>
          <a:p>
            <a:pPr marL="651510" lvl="1" indent="-325755" algn="l">
              <a:lnSpc>
                <a:spcPts val="4320"/>
              </a:lnSpc>
              <a:buFont typeface="Arial"/>
              <a:buChar char="•"/>
            </a:pPr>
            <a:r>
              <a:rPr lang="en-US" sz="3600">
                <a:solidFill>
                  <a:srgbClr val="000000"/>
                </a:solidFill>
                <a:latin typeface="Rubik 1"/>
              </a:rPr>
              <a:t>Do we need outside help – volunteers, speakers?</a:t>
            </a:r>
          </a:p>
          <a:p>
            <a:pPr marL="651510" lvl="1" indent="-325755" algn="l">
              <a:lnSpc>
                <a:spcPts val="4320"/>
              </a:lnSpc>
            </a:pPr>
            <a:endParaRPr lang="en-US" sz="3600">
              <a:solidFill>
                <a:srgbClr val="000000"/>
              </a:solidFill>
              <a:latin typeface="Rubik 1"/>
            </a:endParaRPr>
          </a:p>
          <a:p>
            <a:pPr marL="651510" lvl="1" indent="-325755" algn="l">
              <a:lnSpc>
                <a:spcPts val="4320"/>
              </a:lnSpc>
            </a:pPr>
            <a:endParaRPr lang="en-US" sz="3600">
              <a:solidFill>
                <a:srgbClr val="000000"/>
              </a:solidFill>
              <a:latin typeface="Rubik 1"/>
            </a:endParaRPr>
          </a:p>
          <a:p>
            <a:pPr marL="651510" lvl="1" indent="-325755" algn="l">
              <a:lnSpc>
                <a:spcPts val="4320"/>
              </a:lnSpc>
            </a:pPr>
            <a:endParaRPr lang="en-US" sz="3600">
              <a:solidFill>
                <a:srgbClr val="000000"/>
              </a:solidFill>
              <a:latin typeface="Rubik 1"/>
            </a:endParaRPr>
          </a:p>
          <a:p>
            <a:pPr marL="651510" lvl="1" indent="-325755" algn="l">
              <a:lnSpc>
                <a:spcPts val="4320"/>
              </a:lnSpc>
            </a:pPr>
            <a:endParaRPr lang="en-US" sz="3600">
              <a:solidFill>
                <a:srgbClr val="000000"/>
              </a:solidFill>
              <a:latin typeface="Rubik 1"/>
            </a:endParaRPr>
          </a:p>
          <a:p>
            <a:pPr marL="651510" lvl="1" indent="-325755" algn="l">
              <a:lnSpc>
                <a:spcPts val="4320"/>
              </a:lnSpc>
            </a:pPr>
            <a:endParaRPr lang="en-US" sz="3600">
              <a:solidFill>
                <a:srgbClr val="000000"/>
              </a:solidFill>
              <a:latin typeface="Rubik 1"/>
            </a:endParaRPr>
          </a:p>
        </p:txBody>
      </p:sp>
      <p:sp>
        <p:nvSpPr>
          <p:cNvPr id="6" name="Freeform 6" descr="A yellow hands making a heart shape with a face  Description automatically generated"/>
          <p:cNvSpPr/>
          <p:nvPr/>
        </p:nvSpPr>
        <p:spPr>
          <a:xfrm>
            <a:off x="12375754" y="2748238"/>
            <a:ext cx="3600444" cy="4475553"/>
          </a:xfrm>
          <a:custGeom>
            <a:avLst/>
            <a:gdLst/>
            <a:ahLst/>
            <a:cxnLst/>
            <a:rect l="l" t="t" r="r" b="b"/>
            <a:pathLst>
              <a:path w="3600444" h="4475553">
                <a:moveTo>
                  <a:pt x="0" y="0"/>
                </a:moveTo>
                <a:lnTo>
                  <a:pt x="3600445" y="0"/>
                </a:lnTo>
                <a:lnTo>
                  <a:pt x="3600445" y="4475553"/>
                </a:lnTo>
                <a:lnTo>
                  <a:pt x="0" y="4475553"/>
                </a:lnTo>
                <a:lnTo>
                  <a:pt x="0" y="0"/>
                </a:lnTo>
                <a:close/>
              </a:path>
            </a:pathLst>
          </a:custGeom>
          <a:blipFill>
            <a:blip r:embed="rId3"/>
            <a:stretch>
              <a:fillRect/>
            </a:stretch>
          </a:blipFill>
        </p:spPr>
        <p:txBody>
          <a:bodyPr/>
          <a:lstStyle/>
          <a:p>
            <a:endParaRPr lang="en-US"/>
          </a:p>
        </p:txBody>
      </p:sp>
      <p:grpSp>
        <p:nvGrpSpPr>
          <p:cNvPr id="7" name="Group 7"/>
          <p:cNvGrpSpPr/>
          <p:nvPr/>
        </p:nvGrpSpPr>
        <p:grpSpPr>
          <a:xfrm>
            <a:off x="0" y="8588536"/>
            <a:ext cx="18299133" cy="1698464"/>
            <a:chOff x="0" y="0"/>
            <a:chExt cx="24398844" cy="2264618"/>
          </a:xfrm>
        </p:grpSpPr>
        <p:sp>
          <p:nvSpPr>
            <p:cNvPr id="8" name="Freeform 8"/>
            <p:cNvSpPr/>
            <p:nvPr/>
          </p:nvSpPr>
          <p:spPr>
            <a:xfrm>
              <a:off x="0" y="0"/>
              <a:ext cx="24398835" cy="2264613"/>
            </a:xfrm>
            <a:custGeom>
              <a:avLst/>
              <a:gdLst/>
              <a:ahLst/>
              <a:cxnLst/>
              <a:rect l="l" t="t" r="r" b="b"/>
              <a:pathLst>
                <a:path w="24398835" h="2264613">
                  <a:moveTo>
                    <a:pt x="0" y="0"/>
                  </a:moveTo>
                  <a:lnTo>
                    <a:pt x="24398835" y="0"/>
                  </a:lnTo>
                  <a:lnTo>
                    <a:pt x="24398835" y="2264613"/>
                  </a:lnTo>
                  <a:lnTo>
                    <a:pt x="0" y="2264613"/>
                  </a:lnTo>
                  <a:close/>
                </a:path>
              </a:pathLst>
            </a:custGeom>
            <a:solidFill>
              <a:srgbClr val="71FFE4"/>
            </a:solidFill>
          </p:spPr>
          <p:txBody>
            <a:bodyPr/>
            <a:lstStyle/>
            <a:p>
              <a:endParaRPr lang="en-US"/>
            </a:p>
          </p:txBody>
        </p:sp>
      </p:grpSp>
      <p:pic>
        <p:nvPicPr>
          <p:cNvPr id="10" name="Picture 9" descr="A black background with a black square&#10;&#10;Description automatically generated with medium confidence">
            <a:extLst>
              <a:ext uri="{FF2B5EF4-FFF2-40B4-BE49-F238E27FC236}">
                <a16:creationId xmlns:a16="http://schemas.microsoft.com/office/drawing/2014/main" id="{5BE2B328-4D49-5061-71B3-2680BC3D65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11600" y="0"/>
            <a:ext cx="1347094" cy="1347094"/>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Celebrate</a:t>
            </a:r>
          </a:p>
        </p:txBody>
      </p:sp>
      <p:sp>
        <p:nvSpPr>
          <p:cNvPr id="4" name="AutoShape 4"/>
          <p:cNvSpPr/>
          <p:nvPr/>
        </p:nvSpPr>
        <p:spPr>
          <a:xfrm rot="-42913">
            <a:off x="140258" y="1007464"/>
            <a:ext cx="13466521" cy="0"/>
          </a:xfrm>
          <a:prstGeom prst="line">
            <a:avLst/>
          </a:prstGeom>
          <a:ln w="47625" cap="rnd">
            <a:solidFill>
              <a:srgbClr val="71FFE4"/>
            </a:solidFill>
            <a:prstDash val="solid"/>
            <a:headEnd type="none" w="sm" len="sm"/>
            <a:tailEnd type="none" w="sm" len="sm"/>
          </a:ln>
        </p:spPr>
        <p:txBody>
          <a:bodyPr/>
          <a:lstStyle/>
          <a:p>
            <a:endParaRPr lang="en-US"/>
          </a:p>
        </p:txBody>
      </p:sp>
      <p:sp>
        <p:nvSpPr>
          <p:cNvPr id="5" name="TextBox 5"/>
          <p:cNvSpPr txBox="1"/>
          <p:nvPr/>
        </p:nvSpPr>
        <p:spPr>
          <a:xfrm>
            <a:off x="693332" y="1474209"/>
            <a:ext cx="8756174" cy="7610475"/>
          </a:xfrm>
          <a:prstGeom prst="rect">
            <a:avLst/>
          </a:prstGeom>
        </p:spPr>
        <p:txBody>
          <a:bodyPr lIns="0" tIns="0" rIns="0" bIns="0" rtlCol="0" anchor="t">
            <a:spAutoFit/>
          </a:bodyPr>
          <a:lstStyle/>
          <a:p>
            <a:pPr algn="l">
              <a:lnSpc>
                <a:spcPts val="4320"/>
              </a:lnSpc>
            </a:pPr>
            <a:endParaRPr/>
          </a:p>
          <a:p>
            <a:pPr algn="l">
              <a:lnSpc>
                <a:spcPts val="4320"/>
              </a:lnSpc>
            </a:pPr>
            <a:r>
              <a:rPr lang="en-US" sz="3600">
                <a:solidFill>
                  <a:srgbClr val="000000"/>
                </a:solidFill>
                <a:latin typeface="Rubik 1"/>
              </a:rPr>
              <a:t>It's time to share what we have learned and the actions we have taken!</a:t>
            </a:r>
          </a:p>
          <a:p>
            <a:pPr algn="l">
              <a:lnSpc>
                <a:spcPts val="4320"/>
              </a:lnSpc>
            </a:pPr>
            <a:endParaRPr lang="en-US" sz="3600">
              <a:solidFill>
                <a:srgbClr val="000000"/>
              </a:solidFill>
              <a:latin typeface="Rubik 1"/>
            </a:endParaRPr>
          </a:p>
          <a:p>
            <a:pPr algn="l">
              <a:lnSpc>
                <a:spcPts val="4320"/>
              </a:lnSpc>
            </a:pPr>
            <a:r>
              <a:rPr lang="en-US" sz="3600">
                <a:solidFill>
                  <a:srgbClr val="000000"/>
                </a:solidFill>
                <a:latin typeface="Rubik 1"/>
              </a:rPr>
              <a:t>How can we continue to raise awareness about the importance of healthy relationships for everyone?</a:t>
            </a:r>
          </a:p>
          <a:p>
            <a:pPr algn="l">
              <a:lnSpc>
                <a:spcPts val="4320"/>
              </a:lnSpc>
            </a:pPr>
            <a:endParaRPr lang="en-US" sz="3600">
              <a:solidFill>
                <a:srgbClr val="000000"/>
              </a:solidFill>
              <a:latin typeface="Rubik 1"/>
            </a:endParaRPr>
          </a:p>
          <a:p>
            <a:pPr algn="l">
              <a:lnSpc>
                <a:spcPts val="4320"/>
              </a:lnSpc>
            </a:pPr>
            <a:endParaRPr lang="en-US" sz="3600">
              <a:solidFill>
                <a:srgbClr val="000000"/>
              </a:solidFill>
              <a:latin typeface="Rubik 1"/>
            </a:endParaRPr>
          </a:p>
          <a:p>
            <a:pPr algn="l">
              <a:lnSpc>
                <a:spcPts val="4320"/>
              </a:lnSpc>
            </a:pPr>
            <a:endParaRPr lang="en-US" sz="3600">
              <a:solidFill>
                <a:srgbClr val="000000"/>
              </a:solidFill>
              <a:latin typeface="Rubik 1"/>
            </a:endParaRPr>
          </a:p>
          <a:p>
            <a:pPr algn="l">
              <a:lnSpc>
                <a:spcPts val="4320"/>
              </a:lnSpc>
            </a:pPr>
            <a:endParaRPr lang="en-US" sz="3600">
              <a:solidFill>
                <a:srgbClr val="000000"/>
              </a:solidFill>
              <a:latin typeface="Rubik 1"/>
            </a:endParaRPr>
          </a:p>
          <a:p>
            <a:pPr algn="l">
              <a:lnSpc>
                <a:spcPts val="4320"/>
              </a:lnSpc>
            </a:pPr>
            <a:endParaRPr lang="en-US" sz="3600">
              <a:solidFill>
                <a:srgbClr val="000000"/>
              </a:solidFill>
              <a:latin typeface="Rubik 1"/>
            </a:endParaRPr>
          </a:p>
          <a:p>
            <a:pPr algn="l">
              <a:lnSpc>
                <a:spcPts val="4320"/>
              </a:lnSpc>
            </a:pPr>
            <a:endParaRPr lang="en-US" sz="3600">
              <a:solidFill>
                <a:srgbClr val="000000"/>
              </a:solidFill>
              <a:latin typeface="Rubik 1"/>
            </a:endParaRPr>
          </a:p>
          <a:p>
            <a:pPr algn="l">
              <a:lnSpc>
                <a:spcPts val="4320"/>
              </a:lnSpc>
            </a:pPr>
            <a:endParaRPr lang="en-US" sz="3600">
              <a:solidFill>
                <a:srgbClr val="000000"/>
              </a:solidFill>
              <a:latin typeface="Rubik 1"/>
            </a:endParaRPr>
          </a:p>
        </p:txBody>
      </p:sp>
      <p:grpSp>
        <p:nvGrpSpPr>
          <p:cNvPr id="6" name="Group 6"/>
          <p:cNvGrpSpPr/>
          <p:nvPr/>
        </p:nvGrpSpPr>
        <p:grpSpPr>
          <a:xfrm>
            <a:off x="0" y="8588536"/>
            <a:ext cx="18299133" cy="1698464"/>
            <a:chOff x="0" y="0"/>
            <a:chExt cx="24398844" cy="2264618"/>
          </a:xfrm>
        </p:grpSpPr>
        <p:sp>
          <p:nvSpPr>
            <p:cNvPr id="7" name="Freeform 7"/>
            <p:cNvSpPr/>
            <p:nvPr/>
          </p:nvSpPr>
          <p:spPr>
            <a:xfrm>
              <a:off x="0" y="0"/>
              <a:ext cx="24398835" cy="2264613"/>
            </a:xfrm>
            <a:custGeom>
              <a:avLst/>
              <a:gdLst/>
              <a:ahLst/>
              <a:cxnLst/>
              <a:rect l="l" t="t" r="r" b="b"/>
              <a:pathLst>
                <a:path w="24398835" h="2264613">
                  <a:moveTo>
                    <a:pt x="0" y="0"/>
                  </a:moveTo>
                  <a:lnTo>
                    <a:pt x="24398835" y="0"/>
                  </a:lnTo>
                  <a:lnTo>
                    <a:pt x="24398835" y="2264613"/>
                  </a:lnTo>
                  <a:lnTo>
                    <a:pt x="0" y="2264613"/>
                  </a:lnTo>
                  <a:close/>
                </a:path>
              </a:pathLst>
            </a:custGeom>
            <a:solidFill>
              <a:srgbClr val="71FFE4"/>
            </a:solidFill>
          </p:spPr>
          <p:txBody>
            <a:bodyPr/>
            <a:lstStyle/>
            <a:p>
              <a:endParaRPr lang="en-US"/>
            </a:p>
          </p:txBody>
        </p:sp>
      </p:grpSp>
      <p:sp>
        <p:nvSpPr>
          <p:cNvPr id="8" name="Freeform 8" descr="A cartoon of a person holding up stars  Description automatically generated"/>
          <p:cNvSpPr/>
          <p:nvPr/>
        </p:nvSpPr>
        <p:spPr>
          <a:xfrm>
            <a:off x="10916640" y="2011320"/>
            <a:ext cx="5034816" cy="6172200"/>
          </a:xfrm>
          <a:custGeom>
            <a:avLst/>
            <a:gdLst/>
            <a:ahLst/>
            <a:cxnLst/>
            <a:rect l="l" t="t" r="r" b="b"/>
            <a:pathLst>
              <a:path w="5034816" h="6172200">
                <a:moveTo>
                  <a:pt x="0" y="0"/>
                </a:moveTo>
                <a:lnTo>
                  <a:pt x="5034816" y="0"/>
                </a:lnTo>
                <a:lnTo>
                  <a:pt x="5034816" y="6172200"/>
                </a:lnTo>
                <a:lnTo>
                  <a:pt x="0" y="6172200"/>
                </a:lnTo>
                <a:lnTo>
                  <a:pt x="0" y="0"/>
                </a:lnTo>
                <a:close/>
              </a:path>
            </a:pathLst>
          </a:custGeom>
          <a:blipFill>
            <a:blip r:embed="rId3"/>
            <a:stretch>
              <a:fillRect/>
            </a:stretch>
          </a:blipFill>
        </p:spPr>
        <p:txBody>
          <a:bodyPr/>
          <a:lstStyle/>
          <a:p>
            <a:endParaRPr lang="en-US"/>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BD7CD8C1-8902-45D2-5B12-B058A0A64B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83000" y="-17256"/>
            <a:ext cx="1485387" cy="1485387"/>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child throwing leaves up in the air  Description automatically generated"/>
          <p:cNvSpPr/>
          <p:nvPr/>
        </p:nvSpPr>
        <p:spPr>
          <a:xfrm>
            <a:off x="30" y="1923"/>
            <a:ext cx="18287970" cy="10285077"/>
          </a:xfrm>
          <a:custGeom>
            <a:avLst/>
            <a:gdLst/>
            <a:ahLst/>
            <a:cxnLst/>
            <a:rect l="l" t="t" r="r" b="b"/>
            <a:pathLst>
              <a:path w="18287970" h="10285077">
                <a:moveTo>
                  <a:pt x="0" y="0"/>
                </a:moveTo>
                <a:lnTo>
                  <a:pt x="18287970" y="0"/>
                </a:lnTo>
                <a:lnTo>
                  <a:pt x="18287970" y="10285077"/>
                </a:lnTo>
                <a:lnTo>
                  <a:pt x="0" y="10285077"/>
                </a:lnTo>
                <a:lnTo>
                  <a:pt x="0" y="0"/>
                </a:lnTo>
                <a:close/>
              </a:path>
            </a:pathLst>
          </a:custGeom>
          <a:blipFill>
            <a:blip r:embed="rId2"/>
            <a:stretch>
              <a:fillRect t="-20012" r="-109" b="-48018"/>
            </a:stretch>
          </a:blipFill>
        </p:spPr>
        <p:txBody>
          <a:bodyPr/>
          <a:lstStyle/>
          <a:p>
            <a:endParaRPr lang="en-US"/>
          </a:p>
        </p:txBody>
      </p:sp>
      <p:sp>
        <p:nvSpPr>
          <p:cNvPr id="3" name="TextBox 3"/>
          <p:cNvSpPr txBox="1"/>
          <p:nvPr/>
        </p:nvSpPr>
        <p:spPr>
          <a:xfrm>
            <a:off x="653415" y="7147233"/>
            <a:ext cx="5656269" cy="1095375"/>
          </a:xfrm>
          <a:prstGeom prst="rect">
            <a:avLst/>
          </a:prstGeom>
        </p:spPr>
        <p:txBody>
          <a:bodyPr lIns="0" tIns="0" rIns="0" bIns="0" rtlCol="0" anchor="t">
            <a:spAutoFit/>
          </a:bodyPr>
          <a:lstStyle/>
          <a:p>
            <a:pPr algn="l">
              <a:lnSpc>
                <a:spcPts val="8640"/>
              </a:lnSpc>
            </a:pPr>
            <a:r>
              <a:rPr lang="en-US" sz="7200">
                <a:solidFill>
                  <a:srgbClr val="000000"/>
                </a:solidFill>
                <a:latin typeface="Rubik 1 Bold"/>
              </a:rPr>
              <a:t> Thank you!</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A49704C1-4978-79FE-6A7D-F7127BA96F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2200" y="6743700"/>
            <a:ext cx="4161016" cy="41610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220058" y="1501521"/>
            <a:ext cx="8361591" cy="1466850"/>
          </a:xfrm>
          <a:prstGeom prst="rect">
            <a:avLst/>
          </a:prstGeom>
        </p:spPr>
        <p:txBody>
          <a:bodyPr lIns="0" tIns="0" rIns="0" bIns="0" rtlCol="0" anchor="t">
            <a:spAutoFit/>
          </a:bodyPr>
          <a:lstStyle/>
          <a:p>
            <a:pPr algn="ctr">
              <a:lnSpc>
                <a:spcPts val="4320"/>
              </a:lnSpc>
            </a:pPr>
            <a:r>
              <a:rPr lang="en-US" sz="3600">
                <a:solidFill>
                  <a:srgbClr val="000000"/>
                </a:solidFill>
                <a:latin typeface="Rubik 1 Bold"/>
              </a:rPr>
              <a:t>Brainstorm:</a:t>
            </a:r>
          </a:p>
          <a:p>
            <a:pPr algn="ctr">
              <a:lnSpc>
                <a:spcPts val="3600"/>
              </a:lnSpc>
            </a:pPr>
            <a:r>
              <a:rPr lang="en-US" sz="3000">
                <a:solidFill>
                  <a:srgbClr val="000000"/>
                </a:solidFill>
                <a:latin typeface="Rubik 1"/>
              </a:rPr>
              <a:t>Write down as many names of people you know.</a:t>
            </a:r>
          </a:p>
        </p:txBody>
      </p:sp>
      <p:sp>
        <p:nvSpPr>
          <p:cNvPr id="3" name="TextBox 3"/>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People We Know</a:t>
            </a:r>
          </a:p>
        </p:txBody>
      </p:sp>
      <p:grpSp>
        <p:nvGrpSpPr>
          <p:cNvPr id="4" name="Group 4"/>
          <p:cNvGrpSpPr/>
          <p:nvPr/>
        </p:nvGrpSpPr>
        <p:grpSpPr>
          <a:xfrm>
            <a:off x="3684782" y="1436751"/>
            <a:ext cx="11448120" cy="8552763"/>
            <a:chOff x="0" y="0"/>
            <a:chExt cx="15264160" cy="11403684"/>
          </a:xfrm>
        </p:grpSpPr>
        <p:sp>
          <p:nvSpPr>
            <p:cNvPr id="5" name="Freeform 5"/>
            <p:cNvSpPr/>
            <p:nvPr/>
          </p:nvSpPr>
          <p:spPr>
            <a:xfrm>
              <a:off x="0" y="0"/>
              <a:ext cx="15264130" cy="11403711"/>
            </a:xfrm>
            <a:custGeom>
              <a:avLst/>
              <a:gdLst/>
              <a:ahLst/>
              <a:cxnLst/>
              <a:rect l="l" t="t" r="r" b="b"/>
              <a:pathLst>
                <a:path w="15264130" h="11403711">
                  <a:moveTo>
                    <a:pt x="38100" y="0"/>
                  </a:moveTo>
                  <a:lnTo>
                    <a:pt x="15226030" y="0"/>
                  </a:lnTo>
                  <a:cubicBezTo>
                    <a:pt x="15247113" y="0"/>
                    <a:pt x="15264130" y="17018"/>
                    <a:pt x="15264130" y="38100"/>
                  </a:cubicBezTo>
                  <a:lnTo>
                    <a:pt x="15264130" y="11365611"/>
                  </a:lnTo>
                  <a:cubicBezTo>
                    <a:pt x="15264130" y="11386693"/>
                    <a:pt x="15247113" y="11403711"/>
                    <a:pt x="15226030" y="11403711"/>
                  </a:cubicBezTo>
                  <a:lnTo>
                    <a:pt x="38100" y="11403711"/>
                  </a:lnTo>
                  <a:cubicBezTo>
                    <a:pt x="17018" y="11403711"/>
                    <a:pt x="0" y="11386693"/>
                    <a:pt x="0" y="11365611"/>
                  </a:cubicBezTo>
                  <a:lnTo>
                    <a:pt x="0" y="38100"/>
                  </a:lnTo>
                  <a:cubicBezTo>
                    <a:pt x="0" y="17018"/>
                    <a:pt x="17018" y="0"/>
                    <a:pt x="38100" y="0"/>
                  </a:cubicBezTo>
                  <a:moveTo>
                    <a:pt x="38100" y="76200"/>
                  </a:moveTo>
                  <a:lnTo>
                    <a:pt x="38100" y="38100"/>
                  </a:lnTo>
                  <a:lnTo>
                    <a:pt x="76200" y="38100"/>
                  </a:lnTo>
                  <a:lnTo>
                    <a:pt x="76200" y="11365611"/>
                  </a:lnTo>
                  <a:lnTo>
                    <a:pt x="38100" y="11365611"/>
                  </a:lnTo>
                  <a:lnTo>
                    <a:pt x="38100" y="11327511"/>
                  </a:lnTo>
                  <a:lnTo>
                    <a:pt x="15226030" y="11327511"/>
                  </a:lnTo>
                  <a:lnTo>
                    <a:pt x="15226030" y="11365611"/>
                  </a:lnTo>
                  <a:lnTo>
                    <a:pt x="15187930" y="11365611"/>
                  </a:lnTo>
                  <a:lnTo>
                    <a:pt x="15187930" y="38100"/>
                  </a:lnTo>
                  <a:lnTo>
                    <a:pt x="15226030" y="38100"/>
                  </a:lnTo>
                  <a:lnTo>
                    <a:pt x="15226030" y="76200"/>
                  </a:lnTo>
                  <a:lnTo>
                    <a:pt x="38100" y="76200"/>
                  </a:lnTo>
                  <a:close/>
                </a:path>
              </a:pathLst>
            </a:custGeom>
            <a:solidFill>
              <a:srgbClr val="71FFE4"/>
            </a:solidFill>
          </p:spPr>
          <p:txBody>
            <a:bodyPr/>
            <a:lstStyle/>
            <a:p>
              <a:endParaRPr lang="en-US"/>
            </a:p>
          </p:txBody>
        </p:sp>
      </p:grpSp>
      <p:sp>
        <p:nvSpPr>
          <p:cNvPr id="7" name="AutoShape 7"/>
          <p:cNvSpPr/>
          <p:nvPr/>
        </p:nvSpPr>
        <p:spPr>
          <a:xfrm rot="27368">
            <a:off x="140612" y="894194"/>
            <a:ext cx="10767920" cy="0"/>
          </a:xfrm>
          <a:prstGeom prst="line">
            <a:avLst/>
          </a:prstGeom>
          <a:ln w="47625" cap="rnd">
            <a:solidFill>
              <a:srgbClr val="71FFE4"/>
            </a:solidFill>
            <a:prstDash val="solid"/>
            <a:headEnd type="none" w="sm" len="sm"/>
            <a:tailEnd type="none" w="sm" len="sm"/>
          </a:ln>
        </p:spPr>
        <p:txBody>
          <a:bodyPr/>
          <a:lstStyle/>
          <a:p>
            <a:endParaRPr lang="en-US"/>
          </a:p>
        </p:txBody>
      </p:sp>
      <p:sp>
        <p:nvSpPr>
          <p:cNvPr id="8" name="Freeform 8"/>
          <p:cNvSpPr/>
          <p:nvPr/>
        </p:nvSpPr>
        <p:spPr>
          <a:xfrm>
            <a:off x="12659692" y="7497902"/>
            <a:ext cx="4891215" cy="2149713"/>
          </a:xfrm>
          <a:custGeom>
            <a:avLst/>
            <a:gdLst/>
            <a:ahLst/>
            <a:cxnLst/>
            <a:rect l="l" t="t" r="r" b="b"/>
            <a:pathLst>
              <a:path w="4891215" h="2149713">
                <a:moveTo>
                  <a:pt x="0" y="0"/>
                </a:moveTo>
                <a:lnTo>
                  <a:pt x="4891216" y="0"/>
                </a:lnTo>
                <a:lnTo>
                  <a:pt x="4891216" y="2149713"/>
                </a:lnTo>
                <a:lnTo>
                  <a:pt x="0" y="2149713"/>
                </a:lnTo>
                <a:lnTo>
                  <a:pt x="0" y="0"/>
                </a:lnTo>
                <a:close/>
              </a:path>
            </a:pathLst>
          </a:custGeom>
          <a:blipFill>
            <a:blip r:embed="rId3"/>
            <a:stretch>
              <a:fillRect t="-190" b="-190"/>
            </a:stretch>
          </a:blipFill>
        </p:spPr>
        <p:txBody>
          <a:bodyPr/>
          <a:lstStyle/>
          <a:p>
            <a:endParaRPr lang="en-US"/>
          </a:p>
        </p:txBody>
      </p:sp>
      <p:sp>
        <p:nvSpPr>
          <p:cNvPr id="9" name="TextBox 9"/>
          <p:cNvSpPr txBox="1"/>
          <p:nvPr/>
        </p:nvSpPr>
        <p:spPr>
          <a:xfrm>
            <a:off x="12849790" y="6873600"/>
            <a:ext cx="2580914" cy="472083"/>
          </a:xfrm>
          <a:prstGeom prst="rect">
            <a:avLst/>
          </a:prstGeom>
        </p:spPr>
        <p:txBody>
          <a:bodyPr lIns="0" tIns="0" rIns="0" bIns="0" rtlCol="0" anchor="t">
            <a:spAutoFit/>
          </a:bodyPr>
          <a:lstStyle/>
          <a:p>
            <a:pPr algn="l">
              <a:lnSpc>
                <a:spcPts val="3240"/>
              </a:lnSpc>
            </a:pPr>
            <a:r>
              <a:rPr lang="en-US" sz="2700" u="sng" spc="25">
                <a:solidFill>
                  <a:srgbClr val="0563C1"/>
                </a:solidFill>
                <a:latin typeface="TT Rounds Condensed"/>
                <a:hlinkClick r:id="rId4" tooltip="https://www.youtube.com/watch?v=4xG2aJa6UyY"/>
              </a:rPr>
              <a:t>Timer</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BD05C26C-1E0F-BF5D-9311-B91159C360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11600" y="0"/>
            <a:ext cx="1398298" cy="139829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71740" y="9381501"/>
            <a:ext cx="16419195" cy="552450"/>
          </a:xfrm>
          <a:prstGeom prst="rect">
            <a:avLst/>
          </a:prstGeom>
        </p:spPr>
        <p:txBody>
          <a:bodyPr lIns="0" tIns="0" rIns="0" bIns="0" rtlCol="0" anchor="t">
            <a:spAutoFit/>
          </a:bodyPr>
          <a:lstStyle/>
          <a:p>
            <a:pPr algn="l">
              <a:lnSpc>
                <a:spcPts val="4320"/>
              </a:lnSpc>
            </a:pPr>
            <a:r>
              <a:rPr lang="en-US" sz="3600">
                <a:solidFill>
                  <a:srgbClr val="000000"/>
                </a:solidFill>
                <a:latin typeface="Rubik 1"/>
              </a:rPr>
              <a:t>How are they similar?                                       How are they different?</a:t>
            </a:r>
          </a:p>
        </p:txBody>
      </p:sp>
      <p:sp>
        <p:nvSpPr>
          <p:cNvPr id="3" name="TextBox 3"/>
          <p:cNvSpPr txBox="1"/>
          <p:nvPr/>
        </p:nvSpPr>
        <p:spPr>
          <a:xfrm>
            <a:off x="91440" y="77150"/>
            <a:ext cx="11286239"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Categorizing Groups In Your Life</a:t>
            </a:r>
          </a:p>
        </p:txBody>
      </p:sp>
      <p:sp>
        <p:nvSpPr>
          <p:cNvPr id="5" name="AutoShape 5"/>
          <p:cNvSpPr/>
          <p:nvPr/>
        </p:nvSpPr>
        <p:spPr>
          <a:xfrm rot="27368">
            <a:off x="140612" y="894194"/>
            <a:ext cx="10767920" cy="0"/>
          </a:xfrm>
          <a:prstGeom prst="line">
            <a:avLst/>
          </a:prstGeom>
          <a:ln w="47625" cap="rnd">
            <a:solidFill>
              <a:srgbClr val="71FFE4"/>
            </a:solidFill>
            <a:prstDash val="solid"/>
            <a:headEnd type="none" w="sm" len="sm"/>
            <a:tailEnd type="none" w="sm" len="sm"/>
          </a:ln>
        </p:spPr>
        <p:txBody>
          <a:bodyPr/>
          <a:lstStyle/>
          <a:p>
            <a:endParaRPr lang="en-US"/>
          </a:p>
        </p:txBody>
      </p:sp>
      <p:sp>
        <p:nvSpPr>
          <p:cNvPr id="6" name="Freeform 6" descr="A drawing of a diagram  Description automatically generated"/>
          <p:cNvSpPr/>
          <p:nvPr/>
        </p:nvSpPr>
        <p:spPr>
          <a:xfrm>
            <a:off x="540570" y="1447028"/>
            <a:ext cx="5497161" cy="3999471"/>
          </a:xfrm>
          <a:custGeom>
            <a:avLst/>
            <a:gdLst/>
            <a:ahLst/>
            <a:cxnLst/>
            <a:rect l="l" t="t" r="r" b="b"/>
            <a:pathLst>
              <a:path w="5497161" h="3999471">
                <a:moveTo>
                  <a:pt x="0" y="0"/>
                </a:moveTo>
                <a:lnTo>
                  <a:pt x="5497161" y="0"/>
                </a:lnTo>
                <a:lnTo>
                  <a:pt x="5497161" y="3999470"/>
                </a:lnTo>
                <a:lnTo>
                  <a:pt x="0" y="3999470"/>
                </a:lnTo>
                <a:lnTo>
                  <a:pt x="0" y="0"/>
                </a:lnTo>
                <a:close/>
              </a:path>
            </a:pathLst>
          </a:custGeom>
          <a:blipFill>
            <a:blip r:embed="rId3"/>
            <a:stretch>
              <a:fillRect/>
            </a:stretch>
          </a:blipFill>
        </p:spPr>
        <p:txBody>
          <a:bodyPr/>
          <a:lstStyle/>
          <a:p>
            <a:endParaRPr lang="en-US"/>
          </a:p>
        </p:txBody>
      </p:sp>
      <p:sp>
        <p:nvSpPr>
          <p:cNvPr id="7" name="Freeform 7" descr="A drawing of a diagram  Description automatically generated"/>
          <p:cNvSpPr/>
          <p:nvPr/>
        </p:nvSpPr>
        <p:spPr>
          <a:xfrm>
            <a:off x="3403218" y="5143757"/>
            <a:ext cx="5497161" cy="3999471"/>
          </a:xfrm>
          <a:custGeom>
            <a:avLst/>
            <a:gdLst/>
            <a:ahLst/>
            <a:cxnLst/>
            <a:rect l="l" t="t" r="r" b="b"/>
            <a:pathLst>
              <a:path w="5497161" h="3999471">
                <a:moveTo>
                  <a:pt x="0" y="0"/>
                </a:moveTo>
                <a:lnTo>
                  <a:pt x="5497161" y="0"/>
                </a:lnTo>
                <a:lnTo>
                  <a:pt x="5497161" y="3999471"/>
                </a:lnTo>
                <a:lnTo>
                  <a:pt x="0" y="3999471"/>
                </a:lnTo>
                <a:lnTo>
                  <a:pt x="0" y="0"/>
                </a:lnTo>
                <a:close/>
              </a:path>
            </a:pathLst>
          </a:custGeom>
          <a:blipFill>
            <a:blip r:embed="rId3"/>
            <a:stretch>
              <a:fillRect/>
            </a:stretch>
          </a:blipFill>
        </p:spPr>
        <p:txBody>
          <a:bodyPr/>
          <a:lstStyle/>
          <a:p>
            <a:endParaRPr lang="en-US"/>
          </a:p>
        </p:txBody>
      </p:sp>
      <p:sp>
        <p:nvSpPr>
          <p:cNvPr id="8" name="Freeform 8" descr="A drawing of a diagram  Description automatically generated"/>
          <p:cNvSpPr/>
          <p:nvPr/>
        </p:nvSpPr>
        <p:spPr>
          <a:xfrm>
            <a:off x="6399732" y="1447028"/>
            <a:ext cx="5497161" cy="3999471"/>
          </a:xfrm>
          <a:custGeom>
            <a:avLst/>
            <a:gdLst/>
            <a:ahLst/>
            <a:cxnLst/>
            <a:rect l="l" t="t" r="r" b="b"/>
            <a:pathLst>
              <a:path w="5497161" h="3999471">
                <a:moveTo>
                  <a:pt x="0" y="0"/>
                </a:moveTo>
                <a:lnTo>
                  <a:pt x="5497161" y="0"/>
                </a:lnTo>
                <a:lnTo>
                  <a:pt x="5497161" y="3999470"/>
                </a:lnTo>
                <a:lnTo>
                  <a:pt x="0" y="3999470"/>
                </a:lnTo>
                <a:lnTo>
                  <a:pt x="0" y="0"/>
                </a:lnTo>
                <a:close/>
              </a:path>
            </a:pathLst>
          </a:custGeom>
          <a:blipFill>
            <a:blip r:embed="rId3"/>
            <a:stretch>
              <a:fillRect/>
            </a:stretch>
          </a:blipFill>
        </p:spPr>
        <p:txBody>
          <a:bodyPr/>
          <a:lstStyle/>
          <a:p>
            <a:endParaRPr lang="en-US"/>
          </a:p>
        </p:txBody>
      </p:sp>
      <p:sp>
        <p:nvSpPr>
          <p:cNvPr id="9" name="Freeform 9" descr="A drawing of a diagram  Description automatically generated"/>
          <p:cNvSpPr/>
          <p:nvPr/>
        </p:nvSpPr>
        <p:spPr>
          <a:xfrm>
            <a:off x="12248596" y="1447028"/>
            <a:ext cx="5497161" cy="3999471"/>
          </a:xfrm>
          <a:custGeom>
            <a:avLst/>
            <a:gdLst/>
            <a:ahLst/>
            <a:cxnLst/>
            <a:rect l="l" t="t" r="r" b="b"/>
            <a:pathLst>
              <a:path w="5497161" h="3999471">
                <a:moveTo>
                  <a:pt x="0" y="0"/>
                </a:moveTo>
                <a:lnTo>
                  <a:pt x="5497162" y="0"/>
                </a:lnTo>
                <a:lnTo>
                  <a:pt x="5497162" y="3999470"/>
                </a:lnTo>
                <a:lnTo>
                  <a:pt x="0" y="3999470"/>
                </a:lnTo>
                <a:lnTo>
                  <a:pt x="0" y="0"/>
                </a:lnTo>
                <a:close/>
              </a:path>
            </a:pathLst>
          </a:custGeom>
          <a:blipFill>
            <a:blip r:embed="rId3"/>
            <a:stretch>
              <a:fillRect/>
            </a:stretch>
          </a:blipFill>
        </p:spPr>
        <p:txBody>
          <a:bodyPr/>
          <a:lstStyle/>
          <a:p>
            <a:endParaRPr lang="en-US"/>
          </a:p>
        </p:txBody>
      </p:sp>
      <p:sp>
        <p:nvSpPr>
          <p:cNvPr id="10" name="Freeform 10" descr="A drawing of a diagram  Description automatically generated"/>
          <p:cNvSpPr/>
          <p:nvPr/>
        </p:nvSpPr>
        <p:spPr>
          <a:xfrm>
            <a:off x="9385948" y="5143757"/>
            <a:ext cx="5497161" cy="3999471"/>
          </a:xfrm>
          <a:custGeom>
            <a:avLst/>
            <a:gdLst/>
            <a:ahLst/>
            <a:cxnLst/>
            <a:rect l="l" t="t" r="r" b="b"/>
            <a:pathLst>
              <a:path w="5497161" h="3999471">
                <a:moveTo>
                  <a:pt x="0" y="0"/>
                </a:moveTo>
                <a:lnTo>
                  <a:pt x="5497161" y="0"/>
                </a:lnTo>
                <a:lnTo>
                  <a:pt x="5497161" y="3999471"/>
                </a:lnTo>
                <a:lnTo>
                  <a:pt x="0" y="3999471"/>
                </a:lnTo>
                <a:lnTo>
                  <a:pt x="0" y="0"/>
                </a:lnTo>
                <a:close/>
              </a:path>
            </a:pathLst>
          </a:custGeom>
          <a:blipFill>
            <a:blip r:embed="rId3"/>
            <a:stretch>
              <a:fillRect/>
            </a:stretch>
          </a:blipFill>
        </p:spPr>
        <p:txBody>
          <a:bodyPr/>
          <a:lstStyle/>
          <a:p>
            <a:endParaRPr lang="en-US"/>
          </a:p>
        </p:txBody>
      </p:sp>
      <p:sp>
        <p:nvSpPr>
          <p:cNvPr id="11" name="TextBox 11"/>
          <p:cNvSpPr txBox="1"/>
          <p:nvPr/>
        </p:nvSpPr>
        <p:spPr>
          <a:xfrm>
            <a:off x="2369202" y="3288081"/>
            <a:ext cx="1736535" cy="472083"/>
          </a:xfrm>
          <a:prstGeom prst="rect">
            <a:avLst/>
          </a:prstGeom>
        </p:spPr>
        <p:txBody>
          <a:bodyPr lIns="0" tIns="0" rIns="0" bIns="0" rtlCol="0" anchor="t">
            <a:spAutoFit/>
          </a:bodyPr>
          <a:lstStyle/>
          <a:p>
            <a:pPr algn="l">
              <a:lnSpc>
                <a:spcPts val="3240"/>
              </a:lnSpc>
            </a:pPr>
            <a:r>
              <a:rPr lang="en-US" sz="2700" spc="25">
                <a:solidFill>
                  <a:srgbClr val="0070C0"/>
                </a:solidFill>
                <a:latin typeface="TT Rounds Condensed"/>
              </a:rPr>
              <a:t>classmates</a:t>
            </a:r>
          </a:p>
        </p:txBody>
      </p:sp>
      <p:sp>
        <p:nvSpPr>
          <p:cNvPr id="12" name="TextBox 12"/>
          <p:cNvSpPr txBox="1"/>
          <p:nvPr/>
        </p:nvSpPr>
        <p:spPr>
          <a:xfrm>
            <a:off x="5108283" y="6964215"/>
            <a:ext cx="1736535" cy="472083"/>
          </a:xfrm>
          <a:prstGeom prst="rect">
            <a:avLst/>
          </a:prstGeom>
        </p:spPr>
        <p:txBody>
          <a:bodyPr lIns="0" tIns="0" rIns="0" bIns="0" rtlCol="0" anchor="t">
            <a:spAutoFit/>
          </a:bodyPr>
          <a:lstStyle/>
          <a:p>
            <a:pPr algn="l">
              <a:lnSpc>
                <a:spcPts val="3240"/>
              </a:lnSpc>
            </a:pPr>
            <a:r>
              <a:rPr lang="en-US" sz="2700" spc="25">
                <a:solidFill>
                  <a:srgbClr val="0070C0"/>
                </a:solidFill>
                <a:latin typeface="TT Rounds Condensed"/>
              </a:rPr>
              <a:t>  mentors</a:t>
            </a:r>
          </a:p>
        </p:txBody>
      </p:sp>
      <p:sp>
        <p:nvSpPr>
          <p:cNvPr id="13" name="TextBox 13"/>
          <p:cNvSpPr txBox="1"/>
          <p:nvPr/>
        </p:nvSpPr>
        <p:spPr>
          <a:xfrm>
            <a:off x="8279850" y="3288081"/>
            <a:ext cx="1736535" cy="472083"/>
          </a:xfrm>
          <a:prstGeom prst="rect">
            <a:avLst/>
          </a:prstGeom>
        </p:spPr>
        <p:txBody>
          <a:bodyPr lIns="0" tIns="0" rIns="0" bIns="0" rtlCol="0" anchor="t">
            <a:spAutoFit/>
          </a:bodyPr>
          <a:lstStyle/>
          <a:p>
            <a:pPr algn="ctr">
              <a:lnSpc>
                <a:spcPts val="3240"/>
              </a:lnSpc>
            </a:pPr>
            <a:r>
              <a:rPr lang="en-US" sz="2700" spc="25">
                <a:solidFill>
                  <a:srgbClr val="0070C0"/>
                </a:solidFill>
                <a:latin typeface="TT Rounds Condensed"/>
              </a:rPr>
              <a:t>friends</a:t>
            </a:r>
          </a:p>
        </p:txBody>
      </p:sp>
      <p:sp>
        <p:nvSpPr>
          <p:cNvPr id="14" name="TextBox 14"/>
          <p:cNvSpPr txBox="1"/>
          <p:nvPr/>
        </p:nvSpPr>
        <p:spPr>
          <a:xfrm>
            <a:off x="14128714" y="3288081"/>
            <a:ext cx="1736535" cy="472083"/>
          </a:xfrm>
          <a:prstGeom prst="rect">
            <a:avLst/>
          </a:prstGeom>
        </p:spPr>
        <p:txBody>
          <a:bodyPr lIns="0" tIns="0" rIns="0" bIns="0" rtlCol="0" anchor="t">
            <a:spAutoFit/>
          </a:bodyPr>
          <a:lstStyle/>
          <a:p>
            <a:pPr algn="l">
              <a:lnSpc>
                <a:spcPts val="3240"/>
              </a:lnSpc>
            </a:pPr>
            <a:r>
              <a:rPr lang="en-US" sz="2700" spc="25">
                <a:solidFill>
                  <a:srgbClr val="0070C0"/>
                </a:solidFill>
                <a:latin typeface="TT Rounds Condensed"/>
              </a:rPr>
              <a:t>     family</a:t>
            </a:r>
          </a:p>
        </p:txBody>
      </p:sp>
      <p:sp>
        <p:nvSpPr>
          <p:cNvPr id="15" name="TextBox 15"/>
          <p:cNvSpPr txBox="1"/>
          <p:nvPr/>
        </p:nvSpPr>
        <p:spPr>
          <a:xfrm>
            <a:off x="11307254" y="6964215"/>
            <a:ext cx="1736535" cy="472083"/>
          </a:xfrm>
          <a:prstGeom prst="rect">
            <a:avLst/>
          </a:prstGeom>
        </p:spPr>
        <p:txBody>
          <a:bodyPr lIns="0" tIns="0" rIns="0" bIns="0" rtlCol="0" anchor="t">
            <a:spAutoFit/>
          </a:bodyPr>
          <a:lstStyle/>
          <a:p>
            <a:pPr algn="l">
              <a:lnSpc>
                <a:spcPts val="3240"/>
              </a:lnSpc>
            </a:pPr>
            <a:r>
              <a:rPr lang="en-US" sz="2700" spc="25">
                <a:solidFill>
                  <a:srgbClr val="0070C0"/>
                </a:solidFill>
                <a:latin typeface="TT Rounds Condensed"/>
              </a:rPr>
              <a:t>   teachers</a:t>
            </a:r>
          </a:p>
        </p:txBody>
      </p:sp>
      <p:pic>
        <p:nvPicPr>
          <p:cNvPr id="17" name="Picture 16" descr="A black background with a black square&#10;&#10;Description automatically generated with medium confidence">
            <a:extLst>
              <a:ext uri="{FF2B5EF4-FFF2-40B4-BE49-F238E27FC236}">
                <a16:creationId xmlns:a16="http://schemas.microsoft.com/office/drawing/2014/main" id="{2F80A713-28FC-0916-CAA9-3045F3D2F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35400" y="-70688"/>
            <a:ext cx="1445893" cy="144589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195101"/>
            <a:ext cx="9762240"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Changing Relationships </a:t>
            </a:r>
          </a:p>
        </p:txBody>
      </p:sp>
      <p:sp>
        <p:nvSpPr>
          <p:cNvPr id="4" name="AutoShape 4"/>
          <p:cNvSpPr/>
          <p:nvPr/>
        </p:nvSpPr>
        <p:spPr>
          <a:xfrm rot="-45405">
            <a:off x="140431" y="1028059"/>
            <a:ext cx="8049795" cy="0"/>
          </a:xfrm>
          <a:prstGeom prst="line">
            <a:avLst/>
          </a:prstGeom>
          <a:ln w="47625" cap="rnd">
            <a:solidFill>
              <a:srgbClr val="71FFE4"/>
            </a:solidFill>
            <a:prstDash val="solid"/>
            <a:headEnd type="none" w="sm" len="sm"/>
            <a:tailEnd type="none" w="sm" len="sm"/>
          </a:ln>
        </p:spPr>
        <p:txBody>
          <a:bodyPr/>
          <a:lstStyle/>
          <a:p>
            <a:endParaRPr lang="en-US"/>
          </a:p>
        </p:txBody>
      </p:sp>
      <p:grpSp>
        <p:nvGrpSpPr>
          <p:cNvPr id="5" name="Group 5"/>
          <p:cNvGrpSpPr/>
          <p:nvPr/>
        </p:nvGrpSpPr>
        <p:grpSpPr>
          <a:xfrm>
            <a:off x="393234" y="1732052"/>
            <a:ext cx="17501524" cy="7751996"/>
            <a:chOff x="0" y="0"/>
            <a:chExt cx="23335366" cy="10335994"/>
          </a:xfrm>
        </p:grpSpPr>
        <p:sp>
          <p:nvSpPr>
            <p:cNvPr id="6" name="Freeform 6"/>
            <p:cNvSpPr/>
            <p:nvPr/>
          </p:nvSpPr>
          <p:spPr>
            <a:xfrm>
              <a:off x="0" y="0"/>
              <a:ext cx="23335362" cy="10336022"/>
            </a:xfrm>
            <a:custGeom>
              <a:avLst/>
              <a:gdLst/>
              <a:ahLst/>
              <a:cxnLst/>
              <a:rect l="l" t="t" r="r" b="b"/>
              <a:pathLst>
                <a:path w="23335362" h="10336022">
                  <a:moveTo>
                    <a:pt x="0" y="0"/>
                  </a:moveTo>
                  <a:lnTo>
                    <a:pt x="23335362" y="0"/>
                  </a:lnTo>
                  <a:lnTo>
                    <a:pt x="23335362" y="10336022"/>
                  </a:lnTo>
                  <a:lnTo>
                    <a:pt x="0" y="10336022"/>
                  </a:lnTo>
                  <a:close/>
                </a:path>
              </a:pathLst>
            </a:custGeom>
            <a:solidFill>
              <a:srgbClr val="90FCE9"/>
            </a:solidFill>
          </p:spPr>
          <p:txBody>
            <a:bodyPr/>
            <a:lstStyle/>
            <a:p>
              <a:endParaRPr lang="en-US"/>
            </a:p>
          </p:txBody>
        </p:sp>
      </p:grpSp>
      <p:sp>
        <p:nvSpPr>
          <p:cNvPr id="7" name="TextBox 7"/>
          <p:cNvSpPr txBox="1"/>
          <p:nvPr/>
        </p:nvSpPr>
        <p:spPr>
          <a:xfrm>
            <a:off x="1247237" y="4266323"/>
            <a:ext cx="16058235" cy="6572250"/>
          </a:xfrm>
          <a:prstGeom prst="rect">
            <a:avLst/>
          </a:prstGeom>
        </p:spPr>
        <p:txBody>
          <a:bodyPr lIns="0" tIns="0" rIns="0" bIns="0" rtlCol="0" anchor="t">
            <a:spAutoFit/>
          </a:bodyPr>
          <a:lstStyle/>
          <a:p>
            <a:pPr algn="l">
              <a:lnSpc>
                <a:spcPts val="6480"/>
              </a:lnSpc>
            </a:pPr>
            <a:r>
              <a:rPr lang="en-US" sz="5400" spc="50">
                <a:solidFill>
                  <a:srgbClr val="000000"/>
                </a:solidFill>
                <a:latin typeface="Rubik 2"/>
              </a:rPr>
              <a:t>With your group discuss:</a:t>
            </a:r>
          </a:p>
          <a:p>
            <a:pPr algn="l">
              <a:lnSpc>
                <a:spcPts val="5040"/>
              </a:lnSpc>
            </a:pPr>
            <a:endParaRPr lang="en-US" sz="5400" spc="50">
              <a:solidFill>
                <a:srgbClr val="000000"/>
              </a:solidFill>
              <a:latin typeface="Rubik 2"/>
            </a:endParaRPr>
          </a:p>
          <a:p>
            <a:pPr marL="760095" lvl="1" indent="-380048" algn="l">
              <a:lnSpc>
                <a:spcPts val="5040"/>
              </a:lnSpc>
              <a:buFont typeface="Arial"/>
              <a:buChar char="•"/>
            </a:pPr>
            <a:r>
              <a:rPr lang="en-US" sz="4200" spc="39">
                <a:solidFill>
                  <a:srgbClr val="000000"/>
                </a:solidFill>
                <a:latin typeface="Rubik 2"/>
              </a:rPr>
              <a:t>How do relationships change over time?  </a:t>
            </a:r>
          </a:p>
          <a:p>
            <a:pPr marL="760095" lvl="1" indent="-380048" algn="l">
              <a:lnSpc>
                <a:spcPts val="5040"/>
              </a:lnSpc>
            </a:pPr>
            <a:endParaRPr lang="en-US" sz="4200" spc="39">
              <a:solidFill>
                <a:srgbClr val="000000"/>
              </a:solidFill>
              <a:latin typeface="Rubik 2"/>
            </a:endParaRPr>
          </a:p>
          <a:p>
            <a:pPr marL="760095" lvl="1" indent="-380048" algn="l">
              <a:lnSpc>
                <a:spcPts val="5040"/>
              </a:lnSpc>
              <a:buFont typeface="Arial"/>
              <a:buChar char="•"/>
            </a:pPr>
            <a:r>
              <a:rPr lang="en-US" sz="4200" spc="39">
                <a:solidFill>
                  <a:srgbClr val="000000"/>
                </a:solidFill>
                <a:latin typeface="Rubik 2"/>
              </a:rPr>
              <a:t>What factors may change relationships after middle school, high school and graduation?</a:t>
            </a:r>
          </a:p>
          <a:p>
            <a:pPr marL="760095" lvl="1" indent="-380048" algn="l">
              <a:lnSpc>
                <a:spcPts val="5040"/>
              </a:lnSpc>
            </a:pPr>
            <a:endParaRPr lang="en-US" sz="4200" spc="39">
              <a:solidFill>
                <a:srgbClr val="000000"/>
              </a:solidFill>
              <a:latin typeface="Rubik 2"/>
            </a:endParaRPr>
          </a:p>
          <a:p>
            <a:pPr marL="760095" lvl="1" indent="-380048" algn="l">
              <a:lnSpc>
                <a:spcPts val="5040"/>
              </a:lnSpc>
            </a:pPr>
            <a:endParaRPr lang="en-US" sz="4200" spc="39">
              <a:solidFill>
                <a:srgbClr val="000000"/>
              </a:solidFill>
              <a:latin typeface="Rubik 2"/>
            </a:endParaRPr>
          </a:p>
          <a:p>
            <a:pPr marL="760095" lvl="1" indent="-380048" algn="l">
              <a:lnSpc>
                <a:spcPts val="5040"/>
              </a:lnSpc>
            </a:pPr>
            <a:endParaRPr lang="en-US" sz="4200" spc="39">
              <a:solidFill>
                <a:srgbClr val="000000"/>
              </a:solidFill>
              <a:latin typeface="Rubik 2"/>
            </a:endParaRPr>
          </a:p>
          <a:p>
            <a:pPr marL="760095" lvl="1" indent="-380048" algn="l">
              <a:lnSpc>
                <a:spcPts val="5040"/>
              </a:lnSpc>
            </a:pPr>
            <a:endParaRPr lang="en-US" sz="4200" spc="39">
              <a:solidFill>
                <a:srgbClr val="000000"/>
              </a:solidFill>
              <a:latin typeface="Rubik 2"/>
            </a:endParaRPr>
          </a:p>
        </p:txBody>
      </p:sp>
      <p:sp>
        <p:nvSpPr>
          <p:cNvPr id="8" name="TextBox 8"/>
          <p:cNvSpPr txBox="1"/>
          <p:nvPr/>
        </p:nvSpPr>
        <p:spPr>
          <a:xfrm>
            <a:off x="4220656" y="2595144"/>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1 Bold"/>
              </a:rPr>
              <a:t>Talk Time </a:t>
            </a:r>
          </a:p>
        </p:txBody>
      </p:sp>
      <p:sp>
        <p:nvSpPr>
          <p:cNvPr id="11" name="AutoShape 11"/>
          <p:cNvSpPr/>
          <p:nvPr/>
        </p:nvSpPr>
        <p:spPr>
          <a:xfrm rot="44001">
            <a:off x="7034673" y="3670233"/>
            <a:ext cx="4465129" cy="0"/>
          </a:xfrm>
          <a:prstGeom prst="line">
            <a:avLst/>
          </a:prstGeom>
          <a:ln w="28575" cap="rnd">
            <a:solidFill>
              <a:srgbClr val="FFE705"/>
            </a:solidFill>
            <a:prstDash val="solid"/>
            <a:headEnd type="none" w="sm" len="sm"/>
            <a:tailEnd type="triangle" w="lg" len="med"/>
          </a:ln>
        </p:spPr>
        <p:txBody>
          <a:bodyPr/>
          <a:lstStyle/>
          <a:p>
            <a:endParaRPr lang="en-US"/>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7013B7B4-0CA3-0992-6252-8DF1FE245E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59044" y="-44561"/>
            <a:ext cx="1492855" cy="149285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3241</Words>
  <Application>Microsoft Office PowerPoint</Application>
  <PresentationFormat>Custom</PresentationFormat>
  <Paragraphs>611</Paragraphs>
  <Slides>62</Slides>
  <Notes>49</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Well-being USA 4-6 - PowerPoint Lessons 1-4 Understanding Healthy Relationships</dc:title>
  <cp:lastModifiedBy>Runa Knudsen</cp:lastModifiedBy>
  <cp:revision>4</cp:revision>
  <dcterms:created xsi:type="dcterms:W3CDTF">2006-08-16T00:00:00Z</dcterms:created>
  <dcterms:modified xsi:type="dcterms:W3CDTF">2024-04-29T17:11:08Z</dcterms:modified>
  <dc:identifier>DAF-A3AWubw</dc:identifier>
</cp:coreProperties>
</file>