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18288000" cy="10287000"/>
  <p:notesSz cx="6858000" cy="9144000"/>
  <p:embeddedFontLst>
    <p:embeddedFont>
      <p:font typeface="Rubik" panose="020B0604020202020204" charset="-79"/>
      <p:regular r:id="rId65"/>
    </p:embeddedFont>
    <p:embeddedFont>
      <p:font typeface="Rubik Bold" panose="020B0604020202020204" charset="-79"/>
      <p:regular r:id="rId66"/>
    </p:embeddedFont>
    <p:embeddedFont>
      <p:font typeface="TT Rounds Condensed" panose="020B0604020202020204" charset="0"/>
      <p:regular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06FB8F-B6AA-F922-1F4C-14FF073D261B}" v="94" dt="2024-04-12T04:36:47.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freethechildren/review/315295446/66953468ad"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9.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8.sv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9.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8.sv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6.sv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https://vimeo.com/freethechildren/review/315532913/5f9f25d3b5"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jEHwB1PG_-Q"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Niy54VJWPFE"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HE-YTvscTMY"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lolETRV7HBc"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rj0UdA28INk"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275909"/>
            <a:chOff x="0" y="0"/>
            <a:chExt cx="24384000" cy="1701212"/>
          </a:xfrm>
        </p:grpSpPr>
        <p:sp>
          <p:nvSpPr>
            <p:cNvPr id="4" name="Freeform 4"/>
            <p:cNvSpPr/>
            <p:nvPr/>
          </p:nvSpPr>
          <p:spPr>
            <a:xfrm>
              <a:off x="0" y="0"/>
              <a:ext cx="24384000" cy="1701162"/>
            </a:xfrm>
            <a:custGeom>
              <a:avLst/>
              <a:gdLst/>
              <a:ahLst/>
              <a:cxnLst/>
              <a:rect l="l" t="t" r="r" b="b"/>
              <a:pathLst>
                <a:path w="24384000" h="1701162">
                  <a:moveTo>
                    <a:pt x="0" y="0"/>
                  </a:moveTo>
                  <a:lnTo>
                    <a:pt x="24384000" y="0"/>
                  </a:lnTo>
                  <a:lnTo>
                    <a:pt x="24384000" y="1701162"/>
                  </a:lnTo>
                  <a:lnTo>
                    <a:pt x="0" y="1701162"/>
                  </a:lnTo>
                  <a:close/>
                </a:path>
              </a:pathLst>
            </a:custGeom>
            <a:solidFill>
              <a:srgbClr val="FF6021"/>
            </a:solidFill>
          </p:spPr>
          <p:txBody>
            <a:bodyPr/>
            <a:lstStyle/>
            <a:p>
              <a:endParaRPr lang="en-US"/>
            </a:p>
          </p:txBody>
        </p:sp>
      </p:grpSp>
      <p:sp>
        <p:nvSpPr>
          <p:cNvPr id="6" name="TextBox 6"/>
          <p:cNvSpPr txBox="1"/>
          <p:nvPr/>
        </p:nvSpPr>
        <p:spPr>
          <a:xfrm>
            <a:off x="6626878" y="272086"/>
            <a:ext cx="5025222" cy="800476"/>
          </a:xfrm>
          <a:prstGeom prst="rect">
            <a:avLst/>
          </a:prstGeom>
        </p:spPr>
        <p:txBody>
          <a:bodyPr lIns="0" tIns="0" rIns="0" bIns="0" rtlCol="0" anchor="t">
            <a:spAutoFit/>
          </a:bodyPr>
          <a:lstStyle/>
          <a:p>
            <a:pPr algn="l">
              <a:lnSpc>
                <a:spcPts val="6480"/>
              </a:lnSpc>
            </a:pPr>
            <a:r>
              <a:rPr lang="en-US" sz="5400">
                <a:solidFill>
                  <a:srgbClr val="000000"/>
                </a:solidFill>
                <a:latin typeface="Rubik Bold"/>
              </a:rPr>
              <a:t>GRADES 9-12</a:t>
            </a:r>
          </a:p>
        </p:txBody>
      </p:sp>
      <p:sp>
        <p:nvSpPr>
          <p:cNvPr id="7" name="Freeform 7" descr="A cartoon of a flower on a face  Description automatically generated"/>
          <p:cNvSpPr/>
          <p:nvPr/>
        </p:nvSpPr>
        <p:spPr>
          <a:xfrm>
            <a:off x="6756116" y="2970580"/>
            <a:ext cx="4754601" cy="6172200"/>
          </a:xfrm>
          <a:custGeom>
            <a:avLst/>
            <a:gdLst/>
            <a:ahLst/>
            <a:cxnLst/>
            <a:rect l="l" t="t" r="r" b="b"/>
            <a:pathLst>
              <a:path w="4754601" h="6172200">
                <a:moveTo>
                  <a:pt x="0" y="0"/>
                </a:moveTo>
                <a:lnTo>
                  <a:pt x="4754600" y="0"/>
                </a:lnTo>
                <a:lnTo>
                  <a:pt x="4754600" y="6172200"/>
                </a:lnTo>
                <a:lnTo>
                  <a:pt x="0" y="6172200"/>
                </a:lnTo>
                <a:lnTo>
                  <a:pt x="0" y="0"/>
                </a:lnTo>
                <a:close/>
              </a:path>
            </a:pathLst>
          </a:custGeom>
          <a:blipFill>
            <a:blip r:embed="rId2"/>
            <a:stretch>
              <a:fillRect/>
            </a:stretch>
          </a:blipFill>
        </p:spPr>
        <p:txBody>
          <a:bodyPr/>
          <a:lstStyle/>
          <a:p>
            <a:endParaRPr lang="en-US">
              <a:latin typeface="Rubik" panose="020B0604020202020204" charset="-79"/>
              <a:cs typeface="Rubik" panose="020B0604020202020204" charset="-79"/>
            </a:endParaRPr>
          </a:p>
        </p:txBody>
      </p:sp>
      <p:sp>
        <p:nvSpPr>
          <p:cNvPr id="8" name="Freeform 8" descr="A close up of a sign  Description automatically generated"/>
          <p:cNvSpPr/>
          <p:nvPr/>
        </p:nvSpPr>
        <p:spPr>
          <a:xfrm>
            <a:off x="3" y="9263980"/>
            <a:ext cx="18277413" cy="1019457"/>
          </a:xfrm>
          <a:custGeom>
            <a:avLst/>
            <a:gdLst/>
            <a:ahLst/>
            <a:cxnLst/>
            <a:rect l="l" t="t" r="r" b="b"/>
            <a:pathLst>
              <a:path w="18277413" h="1019457">
                <a:moveTo>
                  <a:pt x="0" y="0"/>
                </a:moveTo>
                <a:lnTo>
                  <a:pt x="18277413" y="0"/>
                </a:lnTo>
                <a:lnTo>
                  <a:pt x="18277413" y="1019458"/>
                </a:lnTo>
                <a:lnTo>
                  <a:pt x="0" y="1019458"/>
                </a:lnTo>
                <a:lnTo>
                  <a:pt x="0" y="0"/>
                </a:lnTo>
                <a:close/>
              </a:path>
            </a:pathLst>
          </a:custGeom>
          <a:blipFill>
            <a:blip r:embed="rId3"/>
            <a:stretch>
              <a:fillRect t="-3253" b="-3253"/>
            </a:stretch>
          </a:blipFill>
        </p:spPr>
        <p:txBody>
          <a:bodyPr/>
          <a:lstStyle/>
          <a:p>
            <a:endParaRPr lang="en-US"/>
          </a:p>
        </p:txBody>
      </p:sp>
      <p:pic>
        <p:nvPicPr>
          <p:cNvPr id="10" name="Picture 9" descr="A black background with a black square">
            <a:extLst>
              <a:ext uri="{FF2B5EF4-FFF2-40B4-BE49-F238E27FC236}">
                <a16:creationId xmlns:a16="http://schemas.microsoft.com/office/drawing/2014/main" id="{71267354-C05C-5BBE-1EEC-886B86240C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06800" y="-214946"/>
            <a:ext cx="1802738" cy="1802738"/>
          </a:xfrm>
          <a:prstGeom prst="rect">
            <a:avLst/>
          </a:prstGeom>
        </p:spPr>
      </p:pic>
      <p:sp>
        <p:nvSpPr>
          <p:cNvPr id="11" name="TextBox 10">
            <a:extLst>
              <a:ext uri="{FF2B5EF4-FFF2-40B4-BE49-F238E27FC236}">
                <a16:creationId xmlns:a16="http://schemas.microsoft.com/office/drawing/2014/main" id="{8D9AAD5A-4240-83CA-BB18-986FCA911A27}"/>
              </a:ext>
            </a:extLst>
          </p:cNvPr>
          <p:cNvSpPr txBox="1"/>
          <p:nvPr/>
        </p:nvSpPr>
        <p:spPr>
          <a:xfrm>
            <a:off x="3848100" y="2219972"/>
            <a:ext cx="10591800" cy="769441"/>
          </a:xfrm>
          <a:prstGeom prst="rect">
            <a:avLst/>
          </a:prstGeom>
          <a:noFill/>
        </p:spPr>
        <p:txBody>
          <a:bodyPr wrap="square" rtlCol="0">
            <a:spAutoFit/>
          </a:bodyPr>
          <a:lstStyle/>
          <a:p>
            <a:r>
              <a:rPr lang="en-US" sz="4400" b="1">
                <a:latin typeface="Rubik Bold" panose="020B0604020202020204" charset="-79"/>
                <a:cs typeface="Rubik Bold" panose="020B0604020202020204" charset="-79"/>
              </a:rPr>
              <a:t>WELL-BEING CANADA CURRICULUM</a:t>
            </a:r>
            <a:endParaRPr lang="en-CA" sz="4400" b="1">
              <a:latin typeface="Rubik Bold" panose="020B0604020202020204" charset="-79"/>
              <a:cs typeface="Rubik Bold" panose="020B0604020202020204"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Role Playing</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TextBox 5"/>
          <p:cNvSpPr txBox="1"/>
          <p:nvPr/>
        </p:nvSpPr>
        <p:spPr>
          <a:xfrm>
            <a:off x="2816940" y="1563284"/>
            <a:ext cx="12521913" cy="1013098"/>
          </a:xfrm>
          <a:prstGeom prst="rect">
            <a:avLst/>
          </a:prstGeom>
        </p:spPr>
        <p:txBody>
          <a:bodyPr lIns="0" tIns="0" rIns="0" bIns="0" rtlCol="0" anchor="t">
            <a:spAutoFit/>
          </a:bodyPr>
          <a:lstStyle/>
          <a:p>
            <a:pPr algn="ctr">
              <a:lnSpc>
                <a:spcPts val="7920"/>
              </a:lnSpc>
            </a:pPr>
            <a:r>
              <a:rPr lang="en-US" sz="6600" err="1">
                <a:solidFill>
                  <a:srgbClr val="000000"/>
                </a:solidFill>
                <a:latin typeface="Rubik Bold"/>
              </a:rPr>
              <a:t>Practise</a:t>
            </a:r>
            <a:r>
              <a:rPr lang="en-US" sz="6600">
                <a:solidFill>
                  <a:srgbClr val="000000"/>
                </a:solidFill>
                <a:latin typeface="Rubik Bold"/>
              </a:rPr>
              <a:t> what you'd say... </a:t>
            </a:r>
          </a:p>
        </p:txBody>
      </p:sp>
      <p:sp>
        <p:nvSpPr>
          <p:cNvPr id="6" name="TextBox 6"/>
          <p:cNvSpPr txBox="1"/>
          <p:nvPr/>
        </p:nvSpPr>
        <p:spPr>
          <a:xfrm>
            <a:off x="3294828" y="3030819"/>
            <a:ext cx="11680607" cy="1285875"/>
          </a:xfrm>
          <a:prstGeom prst="rect">
            <a:avLst/>
          </a:prstGeom>
        </p:spPr>
        <p:txBody>
          <a:bodyPr lIns="0" tIns="0" rIns="0" bIns="0" rtlCol="0" anchor="t">
            <a:spAutoFit/>
          </a:bodyPr>
          <a:lstStyle/>
          <a:p>
            <a:pPr algn="l">
              <a:lnSpc>
                <a:spcPts val="5040"/>
              </a:lnSpc>
            </a:pPr>
            <a:r>
              <a:rPr lang="en-US" sz="4200">
                <a:solidFill>
                  <a:srgbClr val="000000"/>
                </a:solidFill>
                <a:latin typeface="Rubik"/>
              </a:rPr>
              <a:t>With your group come up with facts, questions or conversation starters. Try some of these:</a:t>
            </a:r>
          </a:p>
        </p:txBody>
      </p:sp>
      <p:sp>
        <p:nvSpPr>
          <p:cNvPr id="7" name="TextBox 7"/>
          <p:cNvSpPr txBox="1"/>
          <p:nvPr/>
        </p:nvSpPr>
        <p:spPr>
          <a:xfrm>
            <a:off x="668712" y="4700558"/>
            <a:ext cx="7668028" cy="3200400"/>
          </a:xfrm>
          <a:prstGeom prst="rect">
            <a:avLst/>
          </a:prstGeom>
        </p:spPr>
        <p:txBody>
          <a:bodyPr lIns="0" tIns="0" rIns="0" bIns="0" rtlCol="0" anchor="t">
            <a:spAutoFit/>
          </a:bodyPr>
          <a:lstStyle/>
          <a:p>
            <a:pPr algn="l">
              <a:lnSpc>
                <a:spcPts val="5040"/>
              </a:lnSpc>
            </a:pPr>
            <a:r>
              <a:rPr lang="en-US" sz="4200">
                <a:solidFill>
                  <a:srgbClr val="FF6021"/>
                </a:solidFill>
                <a:latin typeface="Rubik"/>
              </a:rPr>
              <a:t>Did you know that in the United States that almost half of the adults will experience a mental illness during their lifetime?</a:t>
            </a:r>
          </a:p>
        </p:txBody>
      </p:sp>
      <p:sp>
        <p:nvSpPr>
          <p:cNvPr id="8" name="TextBox 8"/>
          <p:cNvSpPr txBox="1"/>
          <p:nvPr/>
        </p:nvSpPr>
        <p:spPr>
          <a:xfrm>
            <a:off x="9985893" y="4700558"/>
            <a:ext cx="7668028" cy="2562225"/>
          </a:xfrm>
          <a:prstGeom prst="rect">
            <a:avLst/>
          </a:prstGeom>
        </p:spPr>
        <p:txBody>
          <a:bodyPr lIns="0" tIns="0" rIns="0" bIns="0" rtlCol="0" anchor="t">
            <a:spAutoFit/>
          </a:bodyPr>
          <a:lstStyle/>
          <a:p>
            <a:pPr algn="l">
              <a:lnSpc>
                <a:spcPts val="5040"/>
              </a:lnSpc>
            </a:pPr>
            <a:r>
              <a:rPr lang="en-US" sz="4200">
                <a:solidFill>
                  <a:srgbClr val="FF6021"/>
                </a:solidFill>
                <a:latin typeface="Rubik"/>
              </a:rPr>
              <a:t>Compare how the topic of mental health is addressed in school now with an older family member's experience.</a:t>
            </a:r>
          </a:p>
        </p:txBody>
      </p:sp>
      <p:sp>
        <p:nvSpPr>
          <p:cNvPr id="9" name="TextBox 9"/>
          <p:cNvSpPr txBox="1"/>
          <p:nvPr/>
        </p:nvSpPr>
        <p:spPr>
          <a:xfrm>
            <a:off x="5309982" y="7875555"/>
            <a:ext cx="7668028" cy="1924050"/>
          </a:xfrm>
          <a:prstGeom prst="rect">
            <a:avLst/>
          </a:prstGeom>
        </p:spPr>
        <p:txBody>
          <a:bodyPr lIns="0" tIns="0" rIns="0" bIns="0" rtlCol="0" anchor="t">
            <a:spAutoFit/>
          </a:bodyPr>
          <a:lstStyle/>
          <a:p>
            <a:pPr algn="l">
              <a:lnSpc>
                <a:spcPts val="5040"/>
              </a:lnSpc>
            </a:pPr>
            <a:r>
              <a:rPr lang="en-US" sz="4200">
                <a:solidFill>
                  <a:srgbClr val="FF6021"/>
                </a:solidFill>
                <a:latin typeface="Rubik"/>
              </a:rPr>
              <a:t>Why do you think there is so much stigma around mental health problems?</a:t>
            </a:r>
          </a:p>
        </p:txBody>
      </p:sp>
      <p:pic>
        <p:nvPicPr>
          <p:cNvPr id="11" name="Picture 10" descr="A black background with a black square">
            <a:extLst>
              <a:ext uri="{FF2B5EF4-FFF2-40B4-BE49-F238E27FC236}">
                <a16:creationId xmlns:a16="http://schemas.microsoft.com/office/drawing/2014/main" id="{1B3BDDD6-265F-8315-3AFD-2B8F269C16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5943" y="11537"/>
            <a:ext cx="1551747" cy="155174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Action</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TextBox 5"/>
          <p:cNvSpPr txBox="1"/>
          <p:nvPr/>
        </p:nvSpPr>
        <p:spPr>
          <a:xfrm>
            <a:off x="2687732" y="1692494"/>
            <a:ext cx="3775479"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At Home</a:t>
            </a:r>
          </a:p>
        </p:txBody>
      </p:sp>
      <p:sp>
        <p:nvSpPr>
          <p:cNvPr id="6" name="TextBox 6"/>
          <p:cNvSpPr txBox="1"/>
          <p:nvPr/>
        </p:nvSpPr>
        <p:spPr>
          <a:xfrm>
            <a:off x="3255072" y="3130211"/>
            <a:ext cx="12595007" cy="7166223"/>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a:rPr>
              <a:t> Find some time this week to chat with someone about mental health literacy.</a:t>
            </a:r>
          </a:p>
          <a:p>
            <a:pPr marL="760095" lvl="1" indent="-380048" algn="l">
              <a:lnSpc>
                <a:spcPts val="5040"/>
              </a:lnSpc>
            </a:pPr>
            <a:endParaRPr lang="en-US" sz="4200">
              <a:solidFill>
                <a:srgbClr val="000000"/>
              </a:solidFill>
              <a:latin typeface="Rubik"/>
            </a:endParaRPr>
          </a:p>
          <a:p>
            <a:pPr marL="760095" lvl="1" indent="-380048" algn="l">
              <a:lnSpc>
                <a:spcPts val="5040"/>
              </a:lnSpc>
              <a:buFont typeface="Arial"/>
              <a:buChar char="•"/>
            </a:pPr>
            <a:r>
              <a:rPr lang="en-US" sz="4200">
                <a:solidFill>
                  <a:srgbClr val="000000"/>
                </a:solidFill>
                <a:latin typeface="Rubik"/>
              </a:rPr>
              <a:t>Take notes on the experience, either during or after, to note any new ideas or learnings you found, interesting opinions, misconceptions or different perspectives.</a:t>
            </a:r>
          </a:p>
          <a:p>
            <a:pPr marL="760095" lvl="1" indent="-380048" algn="l">
              <a:lnSpc>
                <a:spcPts val="5040"/>
              </a:lnSpc>
            </a:pPr>
            <a:endParaRPr lang="en-US" sz="4200">
              <a:solidFill>
                <a:srgbClr val="000000"/>
              </a:solidFill>
              <a:latin typeface="Rubik"/>
            </a:endParaRPr>
          </a:p>
          <a:p>
            <a:pPr marL="760095" lvl="1" indent="-380048" algn="l">
              <a:lnSpc>
                <a:spcPts val="5040"/>
              </a:lnSpc>
              <a:buFont typeface="Arial"/>
              <a:buChar char="•"/>
            </a:pPr>
            <a:r>
              <a:rPr lang="en-US" sz="4200">
                <a:solidFill>
                  <a:srgbClr val="000000"/>
                </a:solidFill>
                <a:latin typeface="Rubik"/>
              </a:rPr>
              <a:t>Remember age, culture or experiences with their own mental health may affect their understanding or opinion.</a:t>
            </a:r>
          </a:p>
        </p:txBody>
      </p:sp>
      <p:pic>
        <p:nvPicPr>
          <p:cNvPr id="8" name="Picture 7" descr="A black background with a black square">
            <a:extLst>
              <a:ext uri="{FF2B5EF4-FFF2-40B4-BE49-F238E27FC236}">
                <a16:creationId xmlns:a16="http://schemas.microsoft.com/office/drawing/2014/main" id="{A60A259A-C4F2-7167-2CD3-975C5EAE8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29995" y="0"/>
            <a:ext cx="1527695" cy="15276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Reflection</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0" y="7803884"/>
            <a:ext cx="18288000" cy="2483117"/>
            <a:chOff x="0" y="0"/>
            <a:chExt cx="24384000" cy="3310822"/>
          </a:xfrm>
        </p:grpSpPr>
        <p:sp>
          <p:nvSpPr>
            <p:cNvPr id="6" name="Freeform 6"/>
            <p:cNvSpPr/>
            <p:nvPr/>
          </p:nvSpPr>
          <p:spPr>
            <a:xfrm>
              <a:off x="0" y="0"/>
              <a:ext cx="24383947" cy="3310784"/>
            </a:xfrm>
            <a:custGeom>
              <a:avLst/>
              <a:gdLst/>
              <a:ahLst/>
              <a:cxnLst/>
              <a:rect l="l" t="t" r="r" b="b"/>
              <a:pathLst>
                <a:path w="24383947" h="3310784">
                  <a:moveTo>
                    <a:pt x="0" y="0"/>
                  </a:moveTo>
                  <a:lnTo>
                    <a:pt x="24383947" y="0"/>
                  </a:lnTo>
                  <a:lnTo>
                    <a:pt x="24383947" y="3310784"/>
                  </a:lnTo>
                  <a:lnTo>
                    <a:pt x="0" y="3310784"/>
                  </a:lnTo>
                  <a:close/>
                </a:path>
              </a:pathLst>
            </a:custGeom>
            <a:solidFill>
              <a:srgbClr val="FF6021"/>
            </a:solidFill>
          </p:spPr>
          <p:txBody>
            <a:bodyPr/>
            <a:lstStyle/>
            <a:p>
              <a:endParaRPr lang="en-US"/>
            </a:p>
          </p:txBody>
        </p:sp>
      </p:grpSp>
      <p:sp>
        <p:nvSpPr>
          <p:cNvPr id="7" name="Freeform 7" descr="A blue triangle with arms crossed  Description automatically generated"/>
          <p:cNvSpPr/>
          <p:nvPr/>
        </p:nvSpPr>
        <p:spPr>
          <a:xfrm>
            <a:off x="14746428" y="6998649"/>
            <a:ext cx="3541572" cy="3541572"/>
          </a:xfrm>
          <a:custGeom>
            <a:avLst/>
            <a:gdLst/>
            <a:ahLst/>
            <a:cxnLst/>
            <a:rect l="l" t="t" r="r" b="b"/>
            <a:pathLst>
              <a:path w="3541572" h="3541572">
                <a:moveTo>
                  <a:pt x="0" y="0"/>
                </a:moveTo>
                <a:lnTo>
                  <a:pt x="3541572" y="0"/>
                </a:lnTo>
                <a:lnTo>
                  <a:pt x="3541572" y="3541572"/>
                </a:lnTo>
                <a:lnTo>
                  <a:pt x="0" y="3541572"/>
                </a:lnTo>
                <a:lnTo>
                  <a:pt x="0" y="0"/>
                </a:lnTo>
                <a:close/>
              </a:path>
            </a:pathLst>
          </a:custGeom>
          <a:blipFill>
            <a:blip r:embed="rId2"/>
            <a:stretch>
              <a:fillRect/>
            </a:stretch>
          </a:blipFill>
        </p:spPr>
        <p:txBody>
          <a:bodyPr/>
          <a:lstStyle/>
          <a:p>
            <a:endParaRPr lang="en-US"/>
          </a:p>
        </p:txBody>
      </p:sp>
      <p:sp>
        <p:nvSpPr>
          <p:cNvPr id="8" name="Freeform 8" descr="A light bulb with rays of light shining through it  Description automatically generated"/>
          <p:cNvSpPr/>
          <p:nvPr/>
        </p:nvSpPr>
        <p:spPr>
          <a:xfrm>
            <a:off x="275811" y="1283390"/>
            <a:ext cx="2628900" cy="2571750"/>
          </a:xfrm>
          <a:custGeom>
            <a:avLst/>
            <a:gdLst/>
            <a:ahLst/>
            <a:cxnLst/>
            <a:rect l="l" t="t" r="r" b="b"/>
            <a:pathLst>
              <a:path w="2628900" h="2571750">
                <a:moveTo>
                  <a:pt x="0" y="0"/>
                </a:moveTo>
                <a:lnTo>
                  <a:pt x="2628900" y="0"/>
                </a:lnTo>
                <a:lnTo>
                  <a:pt x="2628900" y="2571750"/>
                </a:lnTo>
                <a:lnTo>
                  <a:pt x="0" y="2571750"/>
                </a:lnTo>
                <a:lnTo>
                  <a:pt x="0" y="0"/>
                </a:lnTo>
                <a:close/>
              </a:path>
            </a:pathLst>
          </a:custGeom>
          <a:blipFill>
            <a:blip r:embed="rId3"/>
            <a:stretch>
              <a:fillRect t="-104" b="-104"/>
            </a:stretch>
          </a:blipFill>
        </p:spPr>
        <p:txBody>
          <a:bodyPr/>
          <a:lstStyle/>
          <a:p>
            <a:endParaRPr lang="en-US"/>
          </a:p>
        </p:txBody>
      </p:sp>
      <p:sp>
        <p:nvSpPr>
          <p:cNvPr id="9" name="TextBox 9"/>
          <p:cNvSpPr txBox="1"/>
          <p:nvPr/>
        </p:nvSpPr>
        <p:spPr>
          <a:xfrm>
            <a:off x="3232206" y="1825239"/>
            <a:ext cx="11962737" cy="5495925"/>
          </a:xfrm>
          <a:prstGeom prst="rect">
            <a:avLst/>
          </a:prstGeom>
        </p:spPr>
        <p:txBody>
          <a:bodyPr lIns="0" tIns="0" rIns="0" bIns="0" rtlCol="0" anchor="t">
            <a:spAutoFit/>
          </a:bodyPr>
          <a:lstStyle/>
          <a:p>
            <a:pPr algn="l">
              <a:lnSpc>
                <a:spcPts val="3600"/>
              </a:lnSpc>
            </a:pPr>
            <a:r>
              <a:rPr lang="en-US" sz="3000">
                <a:solidFill>
                  <a:srgbClr val="000000"/>
                </a:solidFill>
                <a:latin typeface="Rubik"/>
              </a:rPr>
              <a:t>• Who did you talk to about mental health literacy?</a:t>
            </a:r>
          </a:p>
          <a:p>
            <a:pPr algn="l">
              <a:lnSpc>
                <a:spcPts val="3600"/>
              </a:lnSpc>
            </a:pPr>
            <a:endParaRPr lang="en-US" sz="3000">
              <a:solidFill>
                <a:srgbClr val="000000"/>
              </a:solidFill>
              <a:latin typeface="Rubik"/>
            </a:endParaRPr>
          </a:p>
          <a:p>
            <a:pPr algn="l">
              <a:lnSpc>
                <a:spcPts val="3600"/>
              </a:lnSpc>
            </a:pPr>
            <a:r>
              <a:rPr lang="en-US" sz="3000">
                <a:solidFill>
                  <a:srgbClr val="000000"/>
                </a:solidFill>
                <a:latin typeface="Rubik"/>
              </a:rPr>
              <a:t>• How did it feel to bring up the topic? </a:t>
            </a:r>
          </a:p>
          <a:p>
            <a:pPr algn="l">
              <a:lnSpc>
                <a:spcPts val="3600"/>
              </a:lnSpc>
            </a:pPr>
            <a:endParaRPr lang="en-US" sz="3000">
              <a:solidFill>
                <a:srgbClr val="000000"/>
              </a:solidFill>
              <a:latin typeface="Rubik"/>
            </a:endParaRPr>
          </a:p>
          <a:p>
            <a:pPr algn="l">
              <a:lnSpc>
                <a:spcPts val="3600"/>
              </a:lnSpc>
            </a:pPr>
            <a:r>
              <a:rPr lang="en-US" sz="3000">
                <a:solidFill>
                  <a:srgbClr val="000000"/>
                </a:solidFill>
                <a:latin typeface="Rubik"/>
              </a:rPr>
              <a:t>• What kinds of questions did you ask? </a:t>
            </a:r>
          </a:p>
          <a:p>
            <a:pPr algn="l">
              <a:lnSpc>
                <a:spcPts val="3600"/>
              </a:lnSpc>
            </a:pPr>
            <a:endParaRPr lang="en-US" sz="3000">
              <a:solidFill>
                <a:srgbClr val="000000"/>
              </a:solidFill>
              <a:latin typeface="Rubik"/>
            </a:endParaRPr>
          </a:p>
          <a:p>
            <a:pPr algn="l">
              <a:lnSpc>
                <a:spcPts val="3600"/>
              </a:lnSpc>
            </a:pPr>
            <a:r>
              <a:rPr lang="en-US" sz="3000">
                <a:solidFill>
                  <a:srgbClr val="000000"/>
                </a:solidFill>
                <a:latin typeface="Rubik"/>
              </a:rPr>
              <a:t>• Did your conversation partner share anything that surprised you? </a:t>
            </a:r>
          </a:p>
          <a:p>
            <a:pPr algn="l">
              <a:lnSpc>
                <a:spcPts val="3600"/>
              </a:lnSpc>
            </a:pPr>
            <a:endParaRPr lang="en-US" sz="3000">
              <a:solidFill>
                <a:srgbClr val="000000"/>
              </a:solidFill>
              <a:latin typeface="Rubik"/>
            </a:endParaRPr>
          </a:p>
          <a:p>
            <a:pPr algn="l">
              <a:lnSpc>
                <a:spcPts val="3600"/>
              </a:lnSpc>
            </a:pPr>
            <a:r>
              <a:rPr lang="en-US" sz="3000">
                <a:solidFill>
                  <a:srgbClr val="000000"/>
                </a:solidFill>
                <a:latin typeface="Rubik"/>
              </a:rPr>
              <a:t>• What did you find most interesting about the conversation? </a:t>
            </a:r>
          </a:p>
          <a:p>
            <a:pPr algn="l">
              <a:lnSpc>
                <a:spcPts val="3600"/>
              </a:lnSpc>
            </a:pPr>
            <a:endParaRPr lang="en-US" sz="3000">
              <a:solidFill>
                <a:srgbClr val="000000"/>
              </a:solidFill>
              <a:latin typeface="Rubik"/>
            </a:endParaRPr>
          </a:p>
          <a:p>
            <a:pPr algn="l">
              <a:lnSpc>
                <a:spcPts val="3600"/>
              </a:lnSpc>
            </a:pPr>
            <a:r>
              <a:rPr lang="en-US" sz="3000">
                <a:solidFill>
                  <a:srgbClr val="000000"/>
                </a:solidFill>
                <a:latin typeface="Rubik"/>
              </a:rPr>
              <a:t>• Why do you think it’s important to discuss mental health with the  </a:t>
            </a:r>
          </a:p>
          <a:p>
            <a:pPr algn="l">
              <a:lnSpc>
                <a:spcPts val="3600"/>
              </a:lnSpc>
            </a:pPr>
            <a:r>
              <a:rPr lang="en-US" sz="3000">
                <a:solidFill>
                  <a:srgbClr val="000000"/>
                </a:solidFill>
                <a:latin typeface="Rubik"/>
              </a:rPr>
              <a:t>  people in our lives?</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DD711217-3C8A-1CF1-F1E9-D19563DAF8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4923" y="68113"/>
            <a:ext cx="1487266" cy="148726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37803">
            <a:off x="3439085" y="1585301"/>
            <a:ext cx="11411368"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Freeform 4" descr="A number on a black background  Description automatically generated"/>
          <p:cNvSpPr/>
          <p:nvPr/>
        </p:nvSpPr>
        <p:spPr>
          <a:xfrm>
            <a:off x="6686550" y="475527"/>
            <a:ext cx="4914900" cy="728663"/>
          </a:xfrm>
          <a:custGeom>
            <a:avLst/>
            <a:gdLst/>
            <a:ahLst/>
            <a:cxnLst/>
            <a:rect l="l" t="t" r="r" b="b"/>
            <a:pathLst>
              <a:path w="4914900" h="728663">
                <a:moveTo>
                  <a:pt x="0" y="0"/>
                </a:moveTo>
                <a:lnTo>
                  <a:pt x="4914900" y="0"/>
                </a:lnTo>
                <a:lnTo>
                  <a:pt x="4914900" y="728663"/>
                </a:lnTo>
                <a:lnTo>
                  <a:pt x="0" y="728663"/>
                </a:lnTo>
                <a:lnTo>
                  <a:pt x="0" y="0"/>
                </a:lnTo>
                <a:close/>
              </a:path>
            </a:pathLst>
          </a:custGeom>
          <a:blipFill>
            <a:blip r:embed="rId2"/>
            <a:stretch>
              <a:fillRect l="-406" r="-406"/>
            </a:stretch>
          </a:blipFill>
        </p:spPr>
        <p:txBody>
          <a:bodyPr/>
          <a:lstStyle/>
          <a:p>
            <a:endParaRPr lang="en-US"/>
          </a:p>
        </p:txBody>
      </p:sp>
      <p:sp>
        <p:nvSpPr>
          <p:cNvPr id="5" name="Freeform 5" descr="A yellow cartoon character with arms up  Description automatically generated"/>
          <p:cNvSpPr/>
          <p:nvPr/>
        </p:nvSpPr>
        <p:spPr>
          <a:xfrm>
            <a:off x="6645628" y="1982854"/>
            <a:ext cx="5016620" cy="5178288"/>
          </a:xfrm>
          <a:custGeom>
            <a:avLst/>
            <a:gdLst/>
            <a:ahLst/>
            <a:cxnLst/>
            <a:rect l="l" t="t" r="r" b="b"/>
            <a:pathLst>
              <a:path w="5016620" h="5178288">
                <a:moveTo>
                  <a:pt x="0" y="0"/>
                </a:moveTo>
                <a:lnTo>
                  <a:pt x="5016620" y="0"/>
                </a:lnTo>
                <a:lnTo>
                  <a:pt x="5016620" y="5178288"/>
                </a:lnTo>
                <a:lnTo>
                  <a:pt x="0" y="5178288"/>
                </a:lnTo>
                <a:lnTo>
                  <a:pt x="0" y="0"/>
                </a:lnTo>
                <a:close/>
              </a:path>
            </a:pathLst>
          </a:custGeom>
          <a:blipFill>
            <a:blip r:embed="rId3"/>
            <a:stretch>
              <a:fillRect t="-73" b="-73"/>
            </a:stretch>
          </a:blipFill>
        </p:spPr>
        <p:txBody>
          <a:bodyPr/>
          <a:lstStyle/>
          <a:p>
            <a:endParaRPr lang="en-US"/>
          </a:p>
        </p:txBody>
      </p:sp>
      <p:sp>
        <p:nvSpPr>
          <p:cNvPr id="6" name="Freeform 6" descr="A black text on a white background  Description automatically generated"/>
          <p:cNvSpPr/>
          <p:nvPr/>
        </p:nvSpPr>
        <p:spPr>
          <a:xfrm>
            <a:off x="4820478" y="7826588"/>
            <a:ext cx="9144000" cy="2356530"/>
          </a:xfrm>
          <a:custGeom>
            <a:avLst/>
            <a:gdLst/>
            <a:ahLst/>
            <a:cxnLst/>
            <a:rect l="l" t="t" r="r" b="b"/>
            <a:pathLst>
              <a:path w="9144000" h="2356530">
                <a:moveTo>
                  <a:pt x="0" y="0"/>
                </a:moveTo>
                <a:lnTo>
                  <a:pt x="9144000" y="0"/>
                </a:lnTo>
                <a:lnTo>
                  <a:pt x="9144000" y="2356529"/>
                </a:lnTo>
                <a:lnTo>
                  <a:pt x="0" y="2356529"/>
                </a:lnTo>
                <a:lnTo>
                  <a:pt x="0" y="0"/>
                </a:lnTo>
                <a:close/>
              </a:path>
            </a:pathLst>
          </a:custGeom>
          <a:blipFill>
            <a:blip r:embed="rId4"/>
            <a:stretch>
              <a:fillRect/>
            </a:stretch>
          </a:blipFill>
        </p:spPr>
        <p:txBody>
          <a:bodyPr/>
          <a:lstStyle/>
          <a:p>
            <a:endParaRPr lang="en-US"/>
          </a:p>
        </p:txBody>
      </p:sp>
      <p:sp>
        <p:nvSpPr>
          <p:cNvPr id="7" name="AutoShape 7"/>
          <p:cNvSpPr/>
          <p:nvPr/>
        </p:nvSpPr>
        <p:spPr>
          <a:xfrm rot="-18772">
            <a:off x="5210087" y="7399277"/>
            <a:ext cx="7849482" cy="0"/>
          </a:xfrm>
          <a:prstGeom prst="line">
            <a:avLst/>
          </a:prstGeom>
          <a:ln w="19050" cap="rnd">
            <a:solidFill>
              <a:srgbClr val="70AD47"/>
            </a:solidFill>
            <a:prstDash val="solid"/>
            <a:headEnd type="none" w="sm" len="sm"/>
            <a:tailEnd type="none" w="sm" len="sm"/>
          </a:ln>
        </p:spPr>
        <p:txBody>
          <a:bodyPr/>
          <a:lstStyle/>
          <a:p>
            <a:endParaRPr lang="en-US"/>
          </a:p>
        </p:txBody>
      </p:sp>
      <p:pic>
        <p:nvPicPr>
          <p:cNvPr id="9" name="Picture 8" descr="A black background with a black square">
            <a:extLst>
              <a:ext uri="{FF2B5EF4-FFF2-40B4-BE49-F238E27FC236}">
                <a16:creationId xmlns:a16="http://schemas.microsoft.com/office/drawing/2014/main" id="{4C497007-85A1-3988-EEED-55C633A175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30600" y="67238"/>
            <a:ext cx="1622563" cy="162256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3234" y="1732052"/>
            <a:ext cx="17501524" cy="7751996"/>
            <a:chOff x="0" y="0"/>
            <a:chExt cx="23335366" cy="10335994"/>
          </a:xfrm>
        </p:grpSpPr>
        <p:sp>
          <p:nvSpPr>
            <p:cNvPr id="3" name="Freeform 3"/>
            <p:cNvSpPr/>
            <p:nvPr/>
          </p:nvSpPr>
          <p:spPr>
            <a:xfrm>
              <a:off x="0" y="0"/>
              <a:ext cx="23335362" cy="10336022"/>
            </a:xfrm>
            <a:custGeom>
              <a:avLst/>
              <a:gdLst/>
              <a:ahLst/>
              <a:cxnLst/>
              <a:rect l="l" t="t" r="r" b="b"/>
              <a:pathLst>
                <a:path w="23335362" h="10336022">
                  <a:moveTo>
                    <a:pt x="0" y="0"/>
                  </a:moveTo>
                  <a:lnTo>
                    <a:pt x="23335362" y="0"/>
                  </a:lnTo>
                  <a:lnTo>
                    <a:pt x="23335362" y="10336022"/>
                  </a:lnTo>
                  <a:lnTo>
                    <a:pt x="0" y="10336022"/>
                  </a:lnTo>
                  <a:close/>
                </a:path>
              </a:pathLst>
            </a:custGeom>
            <a:solidFill>
              <a:srgbClr val="FF6021"/>
            </a:solidFill>
          </p:spPr>
          <p:txBody>
            <a:bodyPr/>
            <a:lstStyle/>
            <a:p>
              <a:endParaRPr lang="en-US"/>
            </a:p>
          </p:txBody>
        </p:sp>
      </p:grpSp>
      <p:sp>
        <p:nvSpPr>
          <p:cNvPr id="5" name="AutoShape 5"/>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6" name="TextBox 6"/>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1: Investigate and Learn</a:t>
            </a:r>
          </a:p>
        </p:txBody>
      </p:sp>
      <p:sp>
        <p:nvSpPr>
          <p:cNvPr id="7" name="TextBox 7"/>
          <p:cNvSpPr txBox="1"/>
          <p:nvPr/>
        </p:nvSpPr>
        <p:spPr>
          <a:xfrm>
            <a:off x="4220656" y="2018673"/>
            <a:ext cx="9854915"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Talk Time </a:t>
            </a:r>
          </a:p>
        </p:txBody>
      </p:sp>
      <p:sp>
        <p:nvSpPr>
          <p:cNvPr id="10" name="TextBox 10"/>
          <p:cNvSpPr txBox="1"/>
          <p:nvPr/>
        </p:nvSpPr>
        <p:spPr>
          <a:xfrm>
            <a:off x="3294828" y="3458202"/>
            <a:ext cx="11680607" cy="5753100"/>
          </a:xfrm>
          <a:prstGeom prst="rect">
            <a:avLst/>
          </a:prstGeom>
        </p:spPr>
        <p:txBody>
          <a:bodyPr lIns="0" tIns="0" rIns="0" bIns="0" rtlCol="0" anchor="t">
            <a:spAutoFit/>
          </a:bodyPr>
          <a:lstStyle/>
          <a:p>
            <a:pPr algn="l">
              <a:lnSpc>
                <a:spcPts val="5040"/>
              </a:lnSpc>
            </a:pPr>
            <a:r>
              <a:rPr lang="en-US" sz="4200">
                <a:solidFill>
                  <a:srgbClr val="000000"/>
                </a:solidFill>
                <a:latin typeface="Rubik"/>
              </a:rPr>
              <a:t>With your group discuss:</a:t>
            </a:r>
          </a:p>
          <a:p>
            <a:pPr algn="l">
              <a:lnSpc>
                <a:spcPts val="5040"/>
              </a:lnSpc>
            </a:pPr>
            <a:endParaRPr lang="en-US" sz="4200">
              <a:solidFill>
                <a:srgbClr val="000000"/>
              </a:solidFill>
              <a:latin typeface="Rubik"/>
            </a:endParaRPr>
          </a:p>
          <a:p>
            <a:pPr marL="760095" lvl="1" indent="-380048" algn="l">
              <a:lnSpc>
                <a:spcPts val="5040"/>
              </a:lnSpc>
              <a:buFont typeface="Arial"/>
              <a:buChar char="•"/>
            </a:pPr>
            <a:r>
              <a:rPr lang="en-US" sz="4200">
                <a:solidFill>
                  <a:srgbClr val="000000"/>
                </a:solidFill>
                <a:latin typeface="Rubik"/>
              </a:rPr>
              <a:t>What do you think it means to "optimize our mental health?"</a:t>
            </a:r>
          </a:p>
          <a:p>
            <a:pPr marL="760095" lvl="1" indent="-380048" algn="l">
              <a:lnSpc>
                <a:spcPts val="5040"/>
              </a:lnSpc>
            </a:pPr>
            <a:endParaRPr lang="en-US" sz="4200">
              <a:solidFill>
                <a:srgbClr val="000000"/>
              </a:solidFill>
              <a:latin typeface="Rubik"/>
            </a:endParaRPr>
          </a:p>
          <a:p>
            <a:pPr marL="760095" lvl="1" indent="-380048" algn="l">
              <a:lnSpc>
                <a:spcPts val="5040"/>
              </a:lnSpc>
              <a:buFont typeface="Arial"/>
              <a:buChar char="•"/>
            </a:pPr>
            <a:r>
              <a:rPr lang="en-US" sz="4200">
                <a:solidFill>
                  <a:srgbClr val="000000"/>
                </a:solidFill>
                <a:latin typeface="Rubik"/>
              </a:rPr>
              <a:t>Why is it important?</a:t>
            </a:r>
          </a:p>
          <a:p>
            <a:pPr marL="760095" lvl="1" indent="-380048" algn="l">
              <a:lnSpc>
                <a:spcPts val="5040"/>
              </a:lnSpc>
            </a:pPr>
            <a:endParaRPr lang="en-US" sz="4200">
              <a:solidFill>
                <a:srgbClr val="000000"/>
              </a:solidFill>
              <a:latin typeface="Rubik"/>
            </a:endParaRPr>
          </a:p>
          <a:p>
            <a:pPr marL="760095" lvl="1" indent="-380048" algn="l">
              <a:lnSpc>
                <a:spcPts val="5040"/>
              </a:lnSpc>
              <a:buFont typeface="Arial"/>
              <a:buChar char="•"/>
            </a:pPr>
            <a:r>
              <a:rPr lang="en-US" sz="4200">
                <a:solidFill>
                  <a:srgbClr val="000000"/>
                </a:solidFill>
                <a:latin typeface="Rubik"/>
              </a:rPr>
              <a:t>What are some practices you believe would be helpful for optimizing mental health?</a:t>
            </a:r>
          </a:p>
        </p:txBody>
      </p:sp>
      <p:sp>
        <p:nvSpPr>
          <p:cNvPr id="11" name="Freeform 11" descr="A yellow flower with a brown center  Description automatically generated"/>
          <p:cNvSpPr/>
          <p:nvPr/>
        </p:nvSpPr>
        <p:spPr>
          <a:xfrm>
            <a:off x="14075571" y="4782837"/>
            <a:ext cx="4701210" cy="4701210"/>
          </a:xfrm>
          <a:custGeom>
            <a:avLst/>
            <a:gdLst/>
            <a:ahLst/>
            <a:cxnLst/>
            <a:rect l="l" t="t" r="r" b="b"/>
            <a:pathLst>
              <a:path w="4701210" h="4701210">
                <a:moveTo>
                  <a:pt x="0" y="0"/>
                </a:moveTo>
                <a:lnTo>
                  <a:pt x="4701210" y="0"/>
                </a:lnTo>
                <a:lnTo>
                  <a:pt x="4701210" y="4701210"/>
                </a:lnTo>
                <a:lnTo>
                  <a:pt x="0" y="4701210"/>
                </a:lnTo>
                <a:lnTo>
                  <a:pt x="0" y="0"/>
                </a:lnTo>
                <a:close/>
              </a:path>
            </a:pathLst>
          </a:custGeom>
          <a:blipFill>
            <a:blip r:embed="rId2"/>
            <a:stretch>
              <a:fillRect/>
            </a:stretch>
          </a:blipFill>
        </p:spPr>
        <p:txBody>
          <a:bodyPr/>
          <a:lstStyle/>
          <a:p>
            <a:endParaRPr lang="en-US"/>
          </a:p>
        </p:txBody>
      </p:sp>
      <p:pic>
        <p:nvPicPr>
          <p:cNvPr id="9" name="Picture 8" descr="A black background with a black square">
            <a:extLst>
              <a:ext uri="{FF2B5EF4-FFF2-40B4-BE49-F238E27FC236}">
                <a16:creationId xmlns:a16="http://schemas.microsoft.com/office/drawing/2014/main" id="{C829F0EB-2E07-1E47-D74F-151DACBEA0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4219" y="-50759"/>
            <a:ext cx="1700536" cy="170053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Optimal Mental Health Well-being</a:t>
            </a:r>
          </a:p>
        </p:txBody>
      </p:sp>
      <p:sp>
        <p:nvSpPr>
          <p:cNvPr id="4" name="AutoShape 4"/>
          <p:cNvSpPr/>
          <p:nvPr/>
        </p:nvSpPr>
        <p:spPr>
          <a:xfrm rot="-31525">
            <a:off x="99588" y="1136752"/>
            <a:ext cx="13964332"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3417051" y="1436751"/>
            <a:ext cx="11448120" cy="8552763"/>
            <a:chOff x="0" y="0"/>
            <a:chExt cx="15264160" cy="11403684"/>
          </a:xfrm>
        </p:grpSpPr>
        <p:sp>
          <p:nvSpPr>
            <p:cNvPr id="6" name="Freeform 6"/>
            <p:cNvSpPr/>
            <p:nvPr/>
          </p:nvSpPr>
          <p:spPr>
            <a:xfrm>
              <a:off x="0" y="0"/>
              <a:ext cx="15264130" cy="11403711"/>
            </a:xfrm>
            <a:custGeom>
              <a:avLst/>
              <a:gdLst/>
              <a:ahLst/>
              <a:cxnLst/>
              <a:rect l="l" t="t" r="r" b="b"/>
              <a:pathLst>
                <a:path w="15264130" h="11403711">
                  <a:moveTo>
                    <a:pt x="38100" y="0"/>
                  </a:moveTo>
                  <a:lnTo>
                    <a:pt x="15226030" y="0"/>
                  </a:lnTo>
                  <a:cubicBezTo>
                    <a:pt x="15247113" y="0"/>
                    <a:pt x="15264130" y="17018"/>
                    <a:pt x="15264130" y="38100"/>
                  </a:cubicBezTo>
                  <a:lnTo>
                    <a:pt x="15264130" y="11365611"/>
                  </a:lnTo>
                  <a:cubicBezTo>
                    <a:pt x="15264130" y="11386693"/>
                    <a:pt x="15247113" y="11403711"/>
                    <a:pt x="15226030" y="11403711"/>
                  </a:cubicBezTo>
                  <a:lnTo>
                    <a:pt x="38100" y="11403711"/>
                  </a:lnTo>
                  <a:cubicBezTo>
                    <a:pt x="17018" y="11403711"/>
                    <a:pt x="0" y="11386693"/>
                    <a:pt x="0" y="11365611"/>
                  </a:cubicBezTo>
                  <a:lnTo>
                    <a:pt x="0" y="38100"/>
                  </a:lnTo>
                  <a:cubicBezTo>
                    <a:pt x="0" y="17018"/>
                    <a:pt x="17018" y="0"/>
                    <a:pt x="38100" y="0"/>
                  </a:cubicBezTo>
                  <a:moveTo>
                    <a:pt x="38100" y="76200"/>
                  </a:moveTo>
                  <a:lnTo>
                    <a:pt x="38100" y="38100"/>
                  </a:lnTo>
                  <a:lnTo>
                    <a:pt x="76200" y="38100"/>
                  </a:lnTo>
                  <a:lnTo>
                    <a:pt x="76200" y="11365611"/>
                  </a:lnTo>
                  <a:lnTo>
                    <a:pt x="38100" y="11365611"/>
                  </a:lnTo>
                  <a:lnTo>
                    <a:pt x="38100" y="11327511"/>
                  </a:lnTo>
                  <a:lnTo>
                    <a:pt x="15226030" y="11327511"/>
                  </a:lnTo>
                  <a:lnTo>
                    <a:pt x="15226030" y="11365611"/>
                  </a:lnTo>
                  <a:lnTo>
                    <a:pt x="15187930" y="11365611"/>
                  </a:lnTo>
                  <a:lnTo>
                    <a:pt x="15187930" y="38100"/>
                  </a:lnTo>
                  <a:lnTo>
                    <a:pt x="15226030" y="38100"/>
                  </a:lnTo>
                  <a:lnTo>
                    <a:pt x="15226030" y="76200"/>
                  </a:lnTo>
                  <a:lnTo>
                    <a:pt x="38100" y="76200"/>
                  </a:lnTo>
                  <a:close/>
                </a:path>
              </a:pathLst>
            </a:custGeom>
            <a:solidFill>
              <a:srgbClr val="FF6021"/>
            </a:solidFill>
          </p:spPr>
          <p:txBody>
            <a:bodyPr/>
            <a:lstStyle/>
            <a:p>
              <a:endParaRPr lang="en-US"/>
            </a:p>
          </p:txBody>
        </p:sp>
      </p:grpSp>
      <p:sp>
        <p:nvSpPr>
          <p:cNvPr id="7" name="Freeform 7" descr="A drawing of a television  Description automatically generated"/>
          <p:cNvSpPr/>
          <p:nvPr/>
        </p:nvSpPr>
        <p:spPr>
          <a:xfrm>
            <a:off x="6179343" y="3041649"/>
            <a:ext cx="5929313" cy="6172200"/>
          </a:xfrm>
          <a:custGeom>
            <a:avLst/>
            <a:gdLst/>
            <a:ahLst/>
            <a:cxnLst/>
            <a:rect l="l" t="t" r="r" b="b"/>
            <a:pathLst>
              <a:path w="5929313" h="6172200">
                <a:moveTo>
                  <a:pt x="0" y="0"/>
                </a:moveTo>
                <a:lnTo>
                  <a:pt x="5929313" y="0"/>
                </a:lnTo>
                <a:lnTo>
                  <a:pt x="5929313" y="6172200"/>
                </a:lnTo>
                <a:lnTo>
                  <a:pt x="0" y="6172200"/>
                </a:lnTo>
                <a:lnTo>
                  <a:pt x="0" y="0"/>
                </a:lnTo>
                <a:close/>
              </a:path>
            </a:pathLst>
          </a:custGeom>
          <a:blipFill>
            <a:blip r:embed="rId2"/>
            <a:stretch>
              <a:fillRect l="-7" r="-7"/>
            </a:stretch>
          </a:blipFill>
        </p:spPr>
        <p:txBody>
          <a:bodyPr/>
          <a:lstStyle/>
          <a:p>
            <a:endParaRPr lang="en-US"/>
          </a:p>
        </p:txBody>
      </p:sp>
      <p:sp>
        <p:nvSpPr>
          <p:cNvPr id="8" name="TextBox 8"/>
          <p:cNvSpPr txBox="1"/>
          <p:nvPr/>
        </p:nvSpPr>
        <p:spPr>
          <a:xfrm>
            <a:off x="3544553" y="1962360"/>
            <a:ext cx="11080911" cy="1095375"/>
          </a:xfrm>
          <a:prstGeom prst="rect">
            <a:avLst/>
          </a:prstGeom>
        </p:spPr>
        <p:txBody>
          <a:bodyPr lIns="0" tIns="0" rIns="0" bIns="0" rtlCol="0" anchor="t">
            <a:spAutoFit/>
          </a:bodyPr>
          <a:lstStyle/>
          <a:p>
            <a:pPr algn="l">
              <a:lnSpc>
                <a:spcPts val="4320"/>
              </a:lnSpc>
            </a:pPr>
            <a:r>
              <a:rPr lang="en-US" sz="3600">
                <a:solidFill>
                  <a:srgbClr val="000000"/>
                </a:solidFill>
                <a:latin typeface="Rubik"/>
              </a:rPr>
              <a:t>Video: </a:t>
            </a:r>
            <a:r>
              <a:rPr lang="en-US" sz="3600" u="sng">
                <a:solidFill>
                  <a:srgbClr val="0563C1"/>
                </a:solidFill>
                <a:latin typeface="Rubik"/>
                <a:hlinkClick r:id="rId3" tooltip="https://vimeo.com/freethechildren/review/315295446/66953468ad"/>
              </a:rPr>
              <a:t>5 Things for Optimal Mental Health Well-being</a:t>
            </a:r>
          </a:p>
        </p:txBody>
      </p:sp>
      <p:pic>
        <p:nvPicPr>
          <p:cNvPr id="10" name="Picture 9" descr="A black background with a black square">
            <a:extLst>
              <a:ext uri="{FF2B5EF4-FFF2-40B4-BE49-F238E27FC236}">
                <a16:creationId xmlns:a16="http://schemas.microsoft.com/office/drawing/2014/main" id="{F0C3000F-7797-4315-2AF3-C4FCBA8C58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95590" y="-49943"/>
            <a:ext cx="1562100" cy="15621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4518574" cy="733425"/>
          </a:xfrm>
          <a:prstGeom prst="rect">
            <a:avLst/>
          </a:prstGeom>
        </p:spPr>
        <p:txBody>
          <a:bodyPr lIns="0" tIns="0" rIns="0" bIns="0" rtlCol="0" anchor="t">
            <a:spAutoFit/>
          </a:bodyPr>
          <a:lstStyle/>
          <a:p>
            <a:pPr algn="ctr">
              <a:lnSpc>
                <a:spcPts val="5759"/>
              </a:lnSpc>
            </a:pPr>
            <a:r>
              <a:rPr lang="en-US" sz="4800">
                <a:solidFill>
                  <a:srgbClr val="000000"/>
                </a:solidFill>
                <a:latin typeface="Rubik Bold"/>
              </a:rPr>
              <a:t>5 Things For Optimal Mental Health Well-being</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Freeform 5" descr="A list of information on a paper  Description automatically generated"/>
          <p:cNvSpPr/>
          <p:nvPr/>
        </p:nvSpPr>
        <p:spPr>
          <a:xfrm>
            <a:off x="5088718" y="1351713"/>
            <a:ext cx="8107188" cy="8867955"/>
          </a:xfrm>
          <a:custGeom>
            <a:avLst/>
            <a:gdLst/>
            <a:ahLst/>
            <a:cxnLst/>
            <a:rect l="l" t="t" r="r" b="b"/>
            <a:pathLst>
              <a:path w="8107188" h="8867955">
                <a:moveTo>
                  <a:pt x="0" y="0"/>
                </a:moveTo>
                <a:lnTo>
                  <a:pt x="8107188" y="0"/>
                </a:lnTo>
                <a:lnTo>
                  <a:pt x="8107188" y="8867955"/>
                </a:lnTo>
                <a:lnTo>
                  <a:pt x="0" y="8867955"/>
                </a:lnTo>
                <a:lnTo>
                  <a:pt x="0" y="0"/>
                </a:lnTo>
                <a:close/>
              </a:path>
            </a:pathLst>
          </a:custGeom>
          <a:blipFill>
            <a:blip r:embed="rId2"/>
            <a:stretch>
              <a:fillRect l="-435" r="-435"/>
            </a:stretch>
          </a:blipFill>
        </p:spPr>
        <p:txBody>
          <a:bodyPr/>
          <a:lstStyle/>
          <a:p>
            <a:endParaRPr lang="en-US"/>
          </a:p>
        </p:txBody>
      </p:sp>
      <p:pic>
        <p:nvPicPr>
          <p:cNvPr id="7" name="Picture 6" descr="A black background with a black square">
            <a:extLst>
              <a:ext uri="{FF2B5EF4-FFF2-40B4-BE49-F238E27FC236}">
                <a16:creationId xmlns:a16="http://schemas.microsoft.com/office/drawing/2014/main" id="{D7108678-BDA2-31F0-0E67-0D3F89F1AF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06800" y="0"/>
            <a:ext cx="1581987" cy="158198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Factors of Optimal Mental Health</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4968" y="7803884"/>
            <a:ext cx="18293748" cy="2483117"/>
            <a:chOff x="0" y="0"/>
            <a:chExt cx="24391664" cy="3310822"/>
          </a:xfrm>
        </p:grpSpPr>
        <p:sp>
          <p:nvSpPr>
            <p:cNvPr id="6" name="Freeform 6"/>
            <p:cNvSpPr/>
            <p:nvPr/>
          </p:nvSpPr>
          <p:spPr>
            <a:xfrm>
              <a:off x="0" y="0"/>
              <a:ext cx="24391612" cy="3310784"/>
            </a:xfrm>
            <a:custGeom>
              <a:avLst/>
              <a:gdLst/>
              <a:ahLst/>
              <a:cxnLst/>
              <a:rect l="l" t="t" r="r" b="b"/>
              <a:pathLst>
                <a:path w="24391612" h="3310784">
                  <a:moveTo>
                    <a:pt x="0" y="0"/>
                  </a:moveTo>
                  <a:lnTo>
                    <a:pt x="24391612" y="0"/>
                  </a:lnTo>
                  <a:lnTo>
                    <a:pt x="24391612" y="3310784"/>
                  </a:lnTo>
                  <a:lnTo>
                    <a:pt x="0" y="3310784"/>
                  </a:lnTo>
                  <a:close/>
                </a:path>
              </a:pathLst>
            </a:custGeom>
            <a:solidFill>
              <a:srgbClr val="FF6021"/>
            </a:solidFill>
          </p:spPr>
          <p:txBody>
            <a:bodyPr/>
            <a:lstStyle/>
            <a:p>
              <a:endParaRPr lang="en-US"/>
            </a:p>
          </p:txBody>
        </p:sp>
      </p:grpSp>
      <p:sp>
        <p:nvSpPr>
          <p:cNvPr id="7" name="Freeform 7" descr="A green and white triangle with a smoking pipe  Description automatically generated"/>
          <p:cNvSpPr/>
          <p:nvPr/>
        </p:nvSpPr>
        <p:spPr>
          <a:xfrm>
            <a:off x="14545917" y="6296439"/>
            <a:ext cx="4204253" cy="4204252"/>
          </a:xfrm>
          <a:custGeom>
            <a:avLst/>
            <a:gdLst/>
            <a:ahLst/>
            <a:cxnLst/>
            <a:rect l="l" t="t" r="r" b="b"/>
            <a:pathLst>
              <a:path w="4204253" h="4204252">
                <a:moveTo>
                  <a:pt x="0" y="0"/>
                </a:moveTo>
                <a:lnTo>
                  <a:pt x="4204253" y="0"/>
                </a:lnTo>
                <a:lnTo>
                  <a:pt x="4204253" y="4204253"/>
                </a:lnTo>
                <a:lnTo>
                  <a:pt x="0" y="4204253"/>
                </a:lnTo>
                <a:lnTo>
                  <a:pt x="0" y="0"/>
                </a:lnTo>
                <a:close/>
              </a:path>
            </a:pathLst>
          </a:custGeom>
          <a:blipFill>
            <a:blip r:embed="rId2"/>
            <a:stretch>
              <a:fillRect/>
            </a:stretch>
          </a:blipFill>
        </p:spPr>
        <p:txBody>
          <a:bodyPr/>
          <a:lstStyle/>
          <a:p>
            <a:endParaRPr lang="en-US"/>
          </a:p>
        </p:txBody>
      </p:sp>
      <p:sp>
        <p:nvSpPr>
          <p:cNvPr id="8" name="TextBox 8"/>
          <p:cNvSpPr txBox="1"/>
          <p:nvPr/>
        </p:nvSpPr>
        <p:spPr>
          <a:xfrm>
            <a:off x="4220656" y="2018673"/>
            <a:ext cx="9854915"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Get Up and Move </a:t>
            </a:r>
          </a:p>
        </p:txBody>
      </p:sp>
      <p:sp>
        <p:nvSpPr>
          <p:cNvPr id="9" name="TextBox 9"/>
          <p:cNvSpPr txBox="1"/>
          <p:nvPr/>
        </p:nvSpPr>
        <p:spPr>
          <a:xfrm>
            <a:off x="3520438" y="4101299"/>
            <a:ext cx="11727510" cy="1457450"/>
          </a:xfrm>
          <a:prstGeom prst="rect">
            <a:avLst/>
          </a:prstGeom>
        </p:spPr>
        <p:txBody>
          <a:bodyPr wrap="square" lIns="0" tIns="0" rIns="0" bIns="0" rtlCol="0" anchor="t">
            <a:spAutoFit/>
          </a:bodyPr>
          <a:lstStyle/>
          <a:p>
            <a:pPr>
              <a:lnSpc>
                <a:spcPts val="5759"/>
              </a:lnSpc>
            </a:pPr>
            <a:r>
              <a:rPr lang="en-US" sz="4800">
                <a:solidFill>
                  <a:srgbClr val="000000"/>
                </a:solidFill>
                <a:latin typeface="Rubik"/>
              </a:rPr>
              <a:t>After I read each statement stand by the word that best represents your answer.</a:t>
            </a:r>
            <a:endParaRPr lang="en-US" sz="4800">
              <a:solidFill>
                <a:srgbClr val="000000"/>
              </a:solidFill>
              <a:latin typeface="Rubik"/>
              <a:cs typeface="Rubik"/>
            </a:endParaRPr>
          </a:p>
        </p:txBody>
      </p:sp>
      <p:sp>
        <p:nvSpPr>
          <p:cNvPr id="10" name="Freeform 10" descr="A yellow heart with a black background  Description automatically generated"/>
          <p:cNvSpPr/>
          <p:nvPr/>
        </p:nvSpPr>
        <p:spPr>
          <a:xfrm>
            <a:off x="4968" y="6415708"/>
            <a:ext cx="3975652" cy="3965714"/>
          </a:xfrm>
          <a:custGeom>
            <a:avLst/>
            <a:gdLst/>
            <a:ahLst/>
            <a:cxnLst/>
            <a:rect l="l" t="t" r="r" b="b"/>
            <a:pathLst>
              <a:path w="3975652" h="3965714">
                <a:moveTo>
                  <a:pt x="0" y="0"/>
                </a:moveTo>
                <a:lnTo>
                  <a:pt x="3975652" y="0"/>
                </a:lnTo>
                <a:lnTo>
                  <a:pt x="3975652" y="3965714"/>
                </a:lnTo>
                <a:lnTo>
                  <a:pt x="0" y="3965714"/>
                </a:lnTo>
                <a:lnTo>
                  <a:pt x="0" y="0"/>
                </a:lnTo>
                <a:close/>
              </a:path>
            </a:pathLst>
          </a:custGeom>
          <a:blipFill>
            <a:blip r:embed="rId3"/>
            <a:stretch>
              <a:fillRect t="-125" b="-125"/>
            </a:stretch>
          </a:blipFill>
        </p:spPr>
        <p:txBody>
          <a:bodyPr/>
          <a:lstStyle/>
          <a:p>
            <a:endParaRPr lang="en-US"/>
          </a:p>
        </p:txBody>
      </p:sp>
      <p:pic>
        <p:nvPicPr>
          <p:cNvPr id="12" name="Picture 11" descr="A black background with a black square">
            <a:extLst>
              <a:ext uri="{FF2B5EF4-FFF2-40B4-BE49-F238E27FC236}">
                <a16:creationId xmlns:a16="http://schemas.microsoft.com/office/drawing/2014/main" id="{3133E0D0-C9E4-FE7C-D65C-C276017CAE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83000" y="0"/>
            <a:ext cx="1622563" cy="162256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Factors of Optimal Mental Health</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0" y="3152372"/>
            <a:ext cx="18298716" cy="7229050"/>
            <a:chOff x="0" y="0"/>
            <a:chExt cx="24398288" cy="9638734"/>
          </a:xfrm>
        </p:grpSpPr>
        <p:sp>
          <p:nvSpPr>
            <p:cNvPr id="6" name="Freeform 6"/>
            <p:cNvSpPr/>
            <p:nvPr/>
          </p:nvSpPr>
          <p:spPr>
            <a:xfrm>
              <a:off x="0" y="0"/>
              <a:ext cx="24398236" cy="9638726"/>
            </a:xfrm>
            <a:custGeom>
              <a:avLst/>
              <a:gdLst/>
              <a:ahLst/>
              <a:cxnLst/>
              <a:rect l="l" t="t" r="r" b="b"/>
              <a:pathLst>
                <a:path w="24398236" h="9638726">
                  <a:moveTo>
                    <a:pt x="0" y="0"/>
                  </a:moveTo>
                  <a:lnTo>
                    <a:pt x="24398236" y="0"/>
                  </a:lnTo>
                  <a:lnTo>
                    <a:pt x="24398236" y="9638726"/>
                  </a:lnTo>
                  <a:lnTo>
                    <a:pt x="0" y="9638726"/>
                  </a:lnTo>
                  <a:close/>
                </a:path>
              </a:pathLst>
            </a:custGeom>
            <a:solidFill>
              <a:srgbClr val="FF6021"/>
            </a:solidFill>
          </p:spPr>
          <p:txBody>
            <a:bodyPr/>
            <a:lstStyle/>
            <a:p>
              <a:endParaRPr lang="en-US"/>
            </a:p>
          </p:txBody>
        </p:sp>
      </p:grpSp>
      <p:sp>
        <p:nvSpPr>
          <p:cNvPr id="7" name="Freeform 7" descr="A green and white triangle with a smoking pipe  Description automatically generated"/>
          <p:cNvSpPr/>
          <p:nvPr/>
        </p:nvSpPr>
        <p:spPr>
          <a:xfrm>
            <a:off x="14545917" y="6296439"/>
            <a:ext cx="4204253" cy="4204252"/>
          </a:xfrm>
          <a:custGeom>
            <a:avLst/>
            <a:gdLst/>
            <a:ahLst/>
            <a:cxnLst/>
            <a:rect l="l" t="t" r="r" b="b"/>
            <a:pathLst>
              <a:path w="4204253" h="4204252">
                <a:moveTo>
                  <a:pt x="0" y="0"/>
                </a:moveTo>
                <a:lnTo>
                  <a:pt x="4204253" y="0"/>
                </a:lnTo>
                <a:lnTo>
                  <a:pt x="4204253" y="4204253"/>
                </a:lnTo>
                <a:lnTo>
                  <a:pt x="0" y="4204253"/>
                </a:lnTo>
                <a:lnTo>
                  <a:pt x="0" y="0"/>
                </a:lnTo>
                <a:close/>
              </a:path>
            </a:pathLst>
          </a:custGeom>
          <a:blipFill>
            <a:blip r:embed="rId2"/>
            <a:stretch>
              <a:fillRect/>
            </a:stretch>
          </a:blipFill>
        </p:spPr>
        <p:txBody>
          <a:bodyPr/>
          <a:lstStyle/>
          <a:p>
            <a:endParaRPr lang="en-US"/>
          </a:p>
        </p:txBody>
      </p:sp>
      <p:sp>
        <p:nvSpPr>
          <p:cNvPr id="8" name="TextBox 8"/>
          <p:cNvSpPr txBox="1"/>
          <p:nvPr/>
        </p:nvSpPr>
        <p:spPr>
          <a:xfrm>
            <a:off x="4220656" y="2018673"/>
            <a:ext cx="9854915"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Get Up and Move </a:t>
            </a:r>
          </a:p>
        </p:txBody>
      </p:sp>
      <p:sp>
        <p:nvSpPr>
          <p:cNvPr id="9" name="TextBox 9"/>
          <p:cNvSpPr txBox="1"/>
          <p:nvPr/>
        </p:nvSpPr>
        <p:spPr>
          <a:xfrm>
            <a:off x="4037272" y="4419765"/>
            <a:ext cx="10352598" cy="2762250"/>
          </a:xfrm>
          <a:prstGeom prst="rect">
            <a:avLst/>
          </a:prstGeom>
        </p:spPr>
        <p:txBody>
          <a:bodyPr lIns="0" tIns="0" rIns="0" bIns="0" rtlCol="0" anchor="t">
            <a:spAutoFit/>
          </a:bodyPr>
          <a:lstStyle/>
          <a:p>
            <a:pPr algn="ctr">
              <a:lnSpc>
                <a:spcPts val="7200"/>
              </a:lnSpc>
            </a:pPr>
            <a:r>
              <a:rPr lang="en-US" sz="6000">
                <a:solidFill>
                  <a:srgbClr val="000000"/>
                </a:solidFill>
                <a:latin typeface="Rubik"/>
              </a:rPr>
              <a:t>Which of the 5 things do </a:t>
            </a:r>
          </a:p>
          <a:p>
            <a:pPr algn="ctr">
              <a:lnSpc>
                <a:spcPts val="7200"/>
              </a:lnSpc>
            </a:pPr>
            <a:r>
              <a:rPr lang="en-US" sz="6000">
                <a:solidFill>
                  <a:srgbClr val="000000"/>
                </a:solidFill>
                <a:latin typeface="Rubik"/>
              </a:rPr>
              <a:t>you personally think is the most important?</a:t>
            </a:r>
          </a:p>
        </p:txBody>
      </p:sp>
      <p:sp>
        <p:nvSpPr>
          <p:cNvPr id="10" name="Freeform 10" descr="A yellow heart with a black background  Description automatically generated"/>
          <p:cNvSpPr/>
          <p:nvPr/>
        </p:nvSpPr>
        <p:spPr>
          <a:xfrm>
            <a:off x="4968" y="6415708"/>
            <a:ext cx="3975652" cy="3965714"/>
          </a:xfrm>
          <a:custGeom>
            <a:avLst/>
            <a:gdLst/>
            <a:ahLst/>
            <a:cxnLst/>
            <a:rect l="l" t="t" r="r" b="b"/>
            <a:pathLst>
              <a:path w="3975652" h="3965714">
                <a:moveTo>
                  <a:pt x="0" y="0"/>
                </a:moveTo>
                <a:lnTo>
                  <a:pt x="3975652" y="0"/>
                </a:lnTo>
                <a:lnTo>
                  <a:pt x="3975652" y="3965714"/>
                </a:lnTo>
                <a:lnTo>
                  <a:pt x="0" y="3965714"/>
                </a:lnTo>
                <a:lnTo>
                  <a:pt x="0" y="0"/>
                </a:lnTo>
                <a:close/>
              </a:path>
            </a:pathLst>
          </a:custGeom>
          <a:blipFill>
            <a:blip r:embed="rId3"/>
            <a:stretch>
              <a:fillRect t="-125" b="-125"/>
            </a:stretch>
          </a:blipFill>
        </p:spPr>
        <p:txBody>
          <a:bodyPr/>
          <a:lstStyle/>
          <a:p>
            <a:endParaRPr lang="en-US"/>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6EABEA1A-687F-F774-41D6-AE78BEBCFA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83000" y="0"/>
            <a:ext cx="1551747" cy="155174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Factors of Optimal Mental Health</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0" y="3152371"/>
            <a:ext cx="18298716" cy="7134628"/>
            <a:chOff x="0" y="0"/>
            <a:chExt cx="24398288" cy="9512838"/>
          </a:xfrm>
        </p:grpSpPr>
        <p:sp>
          <p:nvSpPr>
            <p:cNvPr id="6" name="Freeform 6"/>
            <p:cNvSpPr/>
            <p:nvPr/>
          </p:nvSpPr>
          <p:spPr>
            <a:xfrm>
              <a:off x="0" y="0"/>
              <a:ext cx="24398236" cy="9512830"/>
            </a:xfrm>
            <a:custGeom>
              <a:avLst/>
              <a:gdLst/>
              <a:ahLst/>
              <a:cxnLst/>
              <a:rect l="l" t="t" r="r" b="b"/>
              <a:pathLst>
                <a:path w="24398236" h="9512830">
                  <a:moveTo>
                    <a:pt x="0" y="0"/>
                  </a:moveTo>
                  <a:lnTo>
                    <a:pt x="24398236" y="0"/>
                  </a:lnTo>
                  <a:lnTo>
                    <a:pt x="24398236" y="9512830"/>
                  </a:lnTo>
                  <a:lnTo>
                    <a:pt x="0" y="9512830"/>
                  </a:lnTo>
                  <a:close/>
                </a:path>
              </a:pathLst>
            </a:custGeom>
            <a:solidFill>
              <a:srgbClr val="FF6021"/>
            </a:solidFill>
          </p:spPr>
          <p:txBody>
            <a:bodyPr/>
            <a:lstStyle/>
            <a:p>
              <a:endParaRPr lang="en-US"/>
            </a:p>
          </p:txBody>
        </p:sp>
      </p:grpSp>
      <p:sp>
        <p:nvSpPr>
          <p:cNvPr id="7" name="Freeform 7" descr="A green and white triangle with a smoking pipe  Description automatically generated"/>
          <p:cNvSpPr/>
          <p:nvPr/>
        </p:nvSpPr>
        <p:spPr>
          <a:xfrm>
            <a:off x="14545917" y="6296439"/>
            <a:ext cx="4204253" cy="4204252"/>
          </a:xfrm>
          <a:custGeom>
            <a:avLst/>
            <a:gdLst/>
            <a:ahLst/>
            <a:cxnLst/>
            <a:rect l="l" t="t" r="r" b="b"/>
            <a:pathLst>
              <a:path w="4204253" h="4204252">
                <a:moveTo>
                  <a:pt x="0" y="0"/>
                </a:moveTo>
                <a:lnTo>
                  <a:pt x="4204253" y="0"/>
                </a:lnTo>
                <a:lnTo>
                  <a:pt x="4204253" y="4204253"/>
                </a:lnTo>
                <a:lnTo>
                  <a:pt x="0" y="4204253"/>
                </a:lnTo>
                <a:lnTo>
                  <a:pt x="0" y="0"/>
                </a:lnTo>
                <a:close/>
              </a:path>
            </a:pathLst>
          </a:custGeom>
          <a:blipFill>
            <a:blip r:embed="rId2"/>
            <a:stretch>
              <a:fillRect/>
            </a:stretch>
          </a:blipFill>
        </p:spPr>
        <p:txBody>
          <a:bodyPr/>
          <a:lstStyle/>
          <a:p>
            <a:endParaRPr lang="en-US"/>
          </a:p>
        </p:txBody>
      </p:sp>
      <p:sp>
        <p:nvSpPr>
          <p:cNvPr id="8" name="TextBox 8"/>
          <p:cNvSpPr txBox="1"/>
          <p:nvPr/>
        </p:nvSpPr>
        <p:spPr>
          <a:xfrm>
            <a:off x="4220656" y="2018673"/>
            <a:ext cx="9854915"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Get Up and Move </a:t>
            </a:r>
          </a:p>
        </p:txBody>
      </p:sp>
      <p:sp>
        <p:nvSpPr>
          <p:cNvPr id="9" name="TextBox 9"/>
          <p:cNvSpPr txBox="1"/>
          <p:nvPr/>
        </p:nvSpPr>
        <p:spPr>
          <a:xfrm>
            <a:off x="4037272" y="4419765"/>
            <a:ext cx="10352598" cy="2762250"/>
          </a:xfrm>
          <a:prstGeom prst="rect">
            <a:avLst/>
          </a:prstGeom>
        </p:spPr>
        <p:txBody>
          <a:bodyPr lIns="0" tIns="0" rIns="0" bIns="0" rtlCol="0" anchor="t">
            <a:spAutoFit/>
          </a:bodyPr>
          <a:lstStyle/>
          <a:p>
            <a:pPr algn="ctr">
              <a:lnSpc>
                <a:spcPts val="7200"/>
              </a:lnSpc>
            </a:pPr>
            <a:r>
              <a:rPr lang="en-US" sz="6000">
                <a:solidFill>
                  <a:srgbClr val="000000"/>
                </a:solidFill>
                <a:latin typeface="Rubik"/>
              </a:rPr>
              <a:t>Which of the 5 things do </a:t>
            </a:r>
          </a:p>
          <a:p>
            <a:pPr algn="ctr">
              <a:lnSpc>
                <a:spcPts val="7200"/>
              </a:lnSpc>
            </a:pPr>
            <a:r>
              <a:rPr lang="en-US" sz="6000">
                <a:solidFill>
                  <a:srgbClr val="000000"/>
                </a:solidFill>
                <a:latin typeface="Rubik"/>
              </a:rPr>
              <a:t>you think is the most challenging for students?</a:t>
            </a:r>
          </a:p>
        </p:txBody>
      </p:sp>
      <p:sp>
        <p:nvSpPr>
          <p:cNvPr id="10" name="Freeform 10" descr="A yellow heart with a black background  Description automatically generated"/>
          <p:cNvSpPr/>
          <p:nvPr/>
        </p:nvSpPr>
        <p:spPr>
          <a:xfrm>
            <a:off x="4968" y="6415708"/>
            <a:ext cx="3975652" cy="3965714"/>
          </a:xfrm>
          <a:custGeom>
            <a:avLst/>
            <a:gdLst/>
            <a:ahLst/>
            <a:cxnLst/>
            <a:rect l="l" t="t" r="r" b="b"/>
            <a:pathLst>
              <a:path w="3975652" h="3965714">
                <a:moveTo>
                  <a:pt x="0" y="0"/>
                </a:moveTo>
                <a:lnTo>
                  <a:pt x="3975652" y="0"/>
                </a:lnTo>
                <a:lnTo>
                  <a:pt x="3975652" y="3965714"/>
                </a:lnTo>
                <a:lnTo>
                  <a:pt x="0" y="3965714"/>
                </a:lnTo>
                <a:lnTo>
                  <a:pt x="0" y="0"/>
                </a:lnTo>
                <a:close/>
              </a:path>
            </a:pathLst>
          </a:custGeom>
          <a:blipFill>
            <a:blip r:embed="rId3"/>
            <a:stretch>
              <a:fillRect t="-125" b="-125"/>
            </a:stretch>
          </a:blipFill>
        </p:spPr>
        <p:txBody>
          <a:bodyPr/>
          <a:lstStyle/>
          <a:p>
            <a:endParaRPr lang="en-US"/>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5D2EC060-4A02-97BE-B9C2-D57BE5BA0B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83000" y="0"/>
            <a:ext cx="1551747" cy="15517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8575"/>
            <a:ext cx="18288000" cy="1613717"/>
            <a:chOff x="0" y="0"/>
            <a:chExt cx="24384000" cy="2151622"/>
          </a:xfrm>
        </p:grpSpPr>
        <p:sp>
          <p:nvSpPr>
            <p:cNvPr id="3" name="Freeform 3"/>
            <p:cNvSpPr/>
            <p:nvPr/>
          </p:nvSpPr>
          <p:spPr>
            <a:xfrm>
              <a:off x="0" y="0"/>
              <a:ext cx="24384000" cy="2151559"/>
            </a:xfrm>
            <a:custGeom>
              <a:avLst/>
              <a:gdLst/>
              <a:ahLst/>
              <a:cxnLst/>
              <a:rect l="l" t="t" r="r" b="b"/>
              <a:pathLst>
                <a:path w="24384000" h="2151559">
                  <a:moveTo>
                    <a:pt x="0" y="0"/>
                  </a:moveTo>
                  <a:lnTo>
                    <a:pt x="24384000" y="0"/>
                  </a:lnTo>
                  <a:lnTo>
                    <a:pt x="24384000" y="2151559"/>
                  </a:lnTo>
                  <a:lnTo>
                    <a:pt x="0" y="2151559"/>
                  </a:lnTo>
                  <a:close/>
                </a:path>
              </a:pathLst>
            </a:custGeom>
            <a:solidFill>
              <a:srgbClr val="FF6021"/>
            </a:solidFill>
          </p:spPr>
          <p:txBody>
            <a:bodyPr/>
            <a:lstStyle/>
            <a:p>
              <a:endParaRPr lang="en-US"/>
            </a:p>
          </p:txBody>
        </p:sp>
      </p:grpSp>
      <p:sp>
        <p:nvSpPr>
          <p:cNvPr id="4" name="TextBox 4"/>
          <p:cNvSpPr txBox="1"/>
          <p:nvPr/>
        </p:nvSpPr>
        <p:spPr>
          <a:xfrm>
            <a:off x="2360350" y="433338"/>
            <a:ext cx="13137280" cy="828675"/>
          </a:xfrm>
          <a:prstGeom prst="rect">
            <a:avLst/>
          </a:prstGeom>
        </p:spPr>
        <p:txBody>
          <a:bodyPr lIns="0" tIns="0" rIns="0" bIns="0" rtlCol="0" anchor="t">
            <a:spAutoFit/>
          </a:bodyPr>
          <a:lstStyle/>
          <a:p>
            <a:pPr algn="l">
              <a:lnSpc>
                <a:spcPts val="6480"/>
              </a:lnSpc>
            </a:pPr>
            <a:r>
              <a:rPr lang="en-US" sz="5400">
                <a:solidFill>
                  <a:srgbClr val="000000"/>
                </a:solidFill>
                <a:latin typeface="Rubik Bold"/>
              </a:rPr>
              <a:t>Lesson PowerPoint Table of Contents</a:t>
            </a:r>
            <a:r>
              <a:rPr lang="en-US" sz="5400">
                <a:solidFill>
                  <a:srgbClr val="000000"/>
                </a:solidFill>
                <a:latin typeface="Rubik"/>
              </a:rPr>
              <a:t>​</a:t>
            </a:r>
          </a:p>
        </p:txBody>
      </p:sp>
      <p:sp>
        <p:nvSpPr>
          <p:cNvPr id="6" name="Freeform 6" descr="A heart shape made with hands  Description automatically generated"/>
          <p:cNvSpPr/>
          <p:nvPr/>
        </p:nvSpPr>
        <p:spPr>
          <a:xfrm>
            <a:off x="7306933" y="4154120"/>
            <a:ext cx="2414588" cy="3043238"/>
          </a:xfrm>
          <a:custGeom>
            <a:avLst/>
            <a:gdLst/>
            <a:ahLst/>
            <a:cxnLst/>
            <a:rect l="l" t="t" r="r" b="b"/>
            <a:pathLst>
              <a:path w="2414588" h="3043238">
                <a:moveTo>
                  <a:pt x="0" y="0"/>
                </a:moveTo>
                <a:lnTo>
                  <a:pt x="2414587" y="0"/>
                </a:lnTo>
                <a:lnTo>
                  <a:pt x="2414587" y="3043238"/>
                </a:lnTo>
                <a:lnTo>
                  <a:pt x="0" y="3043238"/>
                </a:lnTo>
                <a:lnTo>
                  <a:pt x="0" y="0"/>
                </a:lnTo>
                <a:close/>
              </a:path>
            </a:pathLst>
          </a:custGeom>
          <a:blipFill>
            <a:blip r:embed="rId2"/>
            <a:stretch>
              <a:fillRect l="-3" r="-3"/>
            </a:stretch>
          </a:blipFill>
        </p:spPr>
        <p:txBody>
          <a:bodyPr/>
          <a:lstStyle/>
          <a:p>
            <a:endParaRPr lang="en-US"/>
          </a:p>
        </p:txBody>
      </p:sp>
      <p:grpSp>
        <p:nvGrpSpPr>
          <p:cNvPr id="7" name="Group 7"/>
          <p:cNvGrpSpPr/>
          <p:nvPr/>
        </p:nvGrpSpPr>
        <p:grpSpPr>
          <a:xfrm>
            <a:off x="495789" y="2599536"/>
            <a:ext cx="8433201" cy="2746665"/>
            <a:chOff x="0" y="0"/>
            <a:chExt cx="11244268" cy="3662220"/>
          </a:xfrm>
        </p:grpSpPr>
        <p:sp>
          <p:nvSpPr>
            <p:cNvPr id="8" name="TextBox 8"/>
            <p:cNvSpPr txBox="1"/>
            <p:nvPr/>
          </p:nvSpPr>
          <p:spPr>
            <a:xfrm>
              <a:off x="0" y="-9525"/>
              <a:ext cx="11244268" cy="1228725"/>
            </a:xfrm>
            <a:prstGeom prst="rect">
              <a:avLst/>
            </a:prstGeom>
          </p:spPr>
          <p:txBody>
            <a:bodyPr lIns="0" tIns="0" rIns="0" bIns="0" rtlCol="0" anchor="t">
              <a:spAutoFit/>
            </a:bodyPr>
            <a:lstStyle/>
            <a:p>
              <a:pPr algn="l">
                <a:lnSpc>
                  <a:spcPts val="3600"/>
                </a:lnSpc>
              </a:pPr>
              <a:r>
                <a:rPr lang="en-US" sz="3000">
                  <a:solidFill>
                    <a:srgbClr val="000000"/>
                  </a:solidFill>
                  <a:latin typeface="Rubik Bold"/>
                </a:rPr>
                <a:t>Lesson 1: </a:t>
              </a:r>
            </a:p>
            <a:p>
              <a:pPr algn="l">
                <a:lnSpc>
                  <a:spcPts val="3600"/>
                </a:lnSpc>
              </a:pPr>
              <a:r>
                <a:rPr lang="en-US" sz="3000">
                  <a:solidFill>
                    <a:srgbClr val="000000"/>
                  </a:solidFill>
                  <a:latin typeface="Rubik Bold"/>
                </a:rPr>
                <a:t>The Road to Mental Health Literacy</a:t>
              </a:r>
            </a:p>
          </p:txBody>
        </p:sp>
        <p:sp>
          <p:nvSpPr>
            <p:cNvPr id="9" name="TextBox 9"/>
            <p:cNvSpPr txBox="1"/>
            <p:nvPr/>
          </p:nvSpPr>
          <p:spPr>
            <a:xfrm>
              <a:off x="326434" y="1427020"/>
              <a:ext cx="8595360" cy="2235200"/>
            </a:xfrm>
            <a:prstGeom prst="rect">
              <a:avLst/>
            </a:prstGeom>
          </p:spPr>
          <p:txBody>
            <a:bodyPr lIns="0" tIns="0" rIns="0" bIns="0" rtlCol="0" anchor="t">
              <a:spAutoFit/>
            </a:bodyPr>
            <a:lstStyle/>
            <a:p>
              <a:pPr>
                <a:lnSpc>
                  <a:spcPts val="3599"/>
                </a:lnSpc>
              </a:pPr>
              <a:r>
                <a:rPr lang="en-US" sz="2999">
                  <a:solidFill>
                    <a:srgbClr val="000000"/>
                  </a:solidFill>
                  <a:latin typeface="Rubik"/>
                </a:rPr>
                <a:t>Slides 3-12</a:t>
              </a:r>
            </a:p>
            <a:p>
              <a:pPr marL="488632" lvl="1" indent="-244316">
                <a:lnSpc>
                  <a:spcPts val="3240"/>
                </a:lnSpc>
                <a:buFont typeface="Arial"/>
                <a:buChar char="•"/>
              </a:pPr>
              <a:r>
                <a:rPr lang="en-US" sz="2700">
                  <a:solidFill>
                    <a:srgbClr val="000000"/>
                  </a:solidFill>
                  <a:latin typeface="Rubik"/>
                </a:rPr>
                <a:t>Mental Health Literacy</a:t>
              </a:r>
            </a:p>
            <a:p>
              <a:pPr marL="488632" lvl="1" indent="-244316">
                <a:lnSpc>
                  <a:spcPts val="3240"/>
                </a:lnSpc>
                <a:buFont typeface="Arial"/>
                <a:buChar char="•"/>
              </a:pPr>
              <a:r>
                <a:rPr lang="en-US" sz="2700">
                  <a:solidFill>
                    <a:srgbClr val="000000"/>
                  </a:solidFill>
                  <a:latin typeface="Rubik"/>
                </a:rPr>
                <a:t>Empowering Yourself</a:t>
              </a:r>
            </a:p>
            <a:p>
              <a:pPr marL="488632" lvl="1" indent="-244316">
                <a:lnSpc>
                  <a:spcPts val="3240"/>
                </a:lnSpc>
                <a:buFont typeface="Arial"/>
                <a:buChar char="•"/>
              </a:pPr>
              <a:r>
                <a:rPr lang="en-US" sz="2700">
                  <a:solidFill>
                    <a:srgbClr val="000000"/>
                  </a:solidFill>
                  <a:latin typeface="Rubik"/>
                </a:rPr>
                <a:t>Learning From Others</a:t>
              </a:r>
            </a:p>
          </p:txBody>
        </p:sp>
      </p:grpSp>
      <p:grpSp>
        <p:nvGrpSpPr>
          <p:cNvPr id="10" name="Group 10"/>
          <p:cNvGrpSpPr/>
          <p:nvPr/>
        </p:nvGrpSpPr>
        <p:grpSpPr>
          <a:xfrm>
            <a:off x="10492780" y="2605038"/>
            <a:ext cx="8326632" cy="3098164"/>
            <a:chOff x="0" y="0"/>
            <a:chExt cx="11102176" cy="4130886"/>
          </a:xfrm>
        </p:grpSpPr>
        <p:sp>
          <p:nvSpPr>
            <p:cNvPr id="11" name="TextBox 11"/>
            <p:cNvSpPr txBox="1"/>
            <p:nvPr/>
          </p:nvSpPr>
          <p:spPr>
            <a:xfrm>
              <a:off x="0" y="-9525"/>
              <a:ext cx="11102176" cy="1228725"/>
            </a:xfrm>
            <a:prstGeom prst="rect">
              <a:avLst/>
            </a:prstGeom>
          </p:spPr>
          <p:txBody>
            <a:bodyPr lIns="0" tIns="0" rIns="0" bIns="0" rtlCol="0" anchor="t">
              <a:spAutoFit/>
            </a:bodyPr>
            <a:lstStyle/>
            <a:p>
              <a:pPr algn="l">
                <a:lnSpc>
                  <a:spcPts val="3600"/>
                </a:lnSpc>
              </a:pPr>
              <a:r>
                <a:rPr lang="en-US" sz="3000">
                  <a:solidFill>
                    <a:srgbClr val="000000"/>
                  </a:solidFill>
                  <a:latin typeface="Rubik Bold"/>
                </a:rPr>
                <a:t>Lesson 2: </a:t>
              </a:r>
            </a:p>
            <a:p>
              <a:pPr algn="l">
                <a:lnSpc>
                  <a:spcPts val="3600"/>
                </a:lnSpc>
              </a:pPr>
              <a:r>
                <a:rPr lang="en-US" sz="3000">
                  <a:solidFill>
                    <a:srgbClr val="000000"/>
                  </a:solidFill>
                  <a:latin typeface="Rubik Bold"/>
                </a:rPr>
                <a:t>The Road to Optimal Mental Health</a:t>
              </a:r>
            </a:p>
          </p:txBody>
        </p:sp>
        <p:sp>
          <p:nvSpPr>
            <p:cNvPr id="12" name="TextBox 12"/>
            <p:cNvSpPr txBox="1"/>
            <p:nvPr/>
          </p:nvSpPr>
          <p:spPr>
            <a:xfrm>
              <a:off x="1580348" y="1327361"/>
              <a:ext cx="8595360" cy="2803525"/>
            </a:xfrm>
            <a:prstGeom prst="rect">
              <a:avLst/>
            </a:prstGeom>
          </p:spPr>
          <p:txBody>
            <a:bodyPr lIns="0" tIns="0" rIns="0" bIns="0" rtlCol="0" anchor="t">
              <a:spAutoFit/>
            </a:bodyPr>
            <a:lstStyle/>
            <a:p>
              <a:pPr>
                <a:lnSpc>
                  <a:spcPts val="3600"/>
                </a:lnSpc>
              </a:pPr>
              <a:r>
                <a:rPr lang="en-US" sz="3000">
                  <a:solidFill>
                    <a:srgbClr val="000000"/>
                  </a:solidFill>
                  <a:latin typeface="Rubik"/>
                </a:rPr>
                <a:t>Slides 13-29</a:t>
              </a:r>
            </a:p>
            <a:p>
              <a:pPr marL="488632" lvl="1" indent="-244316">
                <a:lnSpc>
                  <a:spcPts val="3240"/>
                </a:lnSpc>
                <a:buFont typeface="Arial"/>
                <a:buChar char="•"/>
              </a:pPr>
              <a:r>
                <a:rPr lang="en-US" sz="2700">
                  <a:solidFill>
                    <a:srgbClr val="000000"/>
                  </a:solidFill>
                  <a:latin typeface="Rubik"/>
                </a:rPr>
                <a:t>Optimal Health and Well-being</a:t>
              </a:r>
            </a:p>
            <a:p>
              <a:pPr marL="488632" lvl="1" indent="-244316">
                <a:lnSpc>
                  <a:spcPts val="3240"/>
                </a:lnSpc>
                <a:buFont typeface="Arial"/>
                <a:buChar char="•"/>
              </a:pPr>
              <a:r>
                <a:rPr lang="en-US" sz="2700">
                  <a:solidFill>
                    <a:srgbClr val="000000"/>
                  </a:solidFill>
                  <a:latin typeface="Rubik"/>
                </a:rPr>
                <a:t>Factors of Optimal Health</a:t>
              </a:r>
            </a:p>
            <a:p>
              <a:pPr marL="488632" lvl="1" indent="-244316">
                <a:lnSpc>
                  <a:spcPts val="3240"/>
                </a:lnSpc>
                <a:buFont typeface="Arial"/>
                <a:buChar char="•"/>
              </a:pPr>
              <a:r>
                <a:rPr lang="en-US" sz="2700">
                  <a:solidFill>
                    <a:srgbClr val="000000"/>
                  </a:solidFill>
                  <a:latin typeface="Rubik"/>
                </a:rPr>
                <a:t>Analyzing Your Well-Being</a:t>
              </a:r>
            </a:p>
            <a:p>
              <a:pPr marL="488632" lvl="1" indent="-244316">
                <a:lnSpc>
                  <a:spcPts val="3240"/>
                </a:lnSpc>
                <a:buFont typeface="Arial"/>
                <a:buChar char="•"/>
              </a:pPr>
              <a:r>
                <a:rPr lang="en-US" sz="2700">
                  <a:solidFill>
                    <a:srgbClr val="000000"/>
                  </a:solidFill>
                  <a:latin typeface="Rubik"/>
                </a:rPr>
                <a:t>Taking Action</a:t>
              </a:r>
            </a:p>
          </p:txBody>
        </p:sp>
      </p:grpSp>
      <p:grpSp>
        <p:nvGrpSpPr>
          <p:cNvPr id="13" name="Group 13"/>
          <p:cNvGrpSpPr/>
          <p:nvPr/>
        </p:nvGrpSpPr>
        <p:grpSpPr>
          <a:xfrm>
            <a:off x="495789" y="6462709"/>
            <a:ext cx="8018437" cy="2759541"/>
            <a:chOff x="0" y="0"/>
            <a:chExt cx="10691250" cy="3679388"/>
          </a:xfrm>
        </p:grpSpPr>
        <p:sp>
          <p:nvSpPr>
            <p:cNvPr id="14" name="TextBox 14"/>
            <p:cNvSpPr txBox="1"/>
            <p:nvPr/>
          </p:nvSpPr>
          <p:spPr>
            <a:xfrm>
              <a:off x="0" y="-9525"/>
              <a:ext cx="10691250" cy="1228725"/>
            </a:xfrm>
            <a:prstGeom prst="rect">
              <a:avLst/>
            </a:prstGeom>
          </p:spPr>
          <p:txBody>
            <a:bodyPr lIns="0" tIns="0" rIns="0" bIns="0" rtlCol="0" anchor="t">
              <a:spAutoFit/>
            </a:bodyPr>
            <a:lstStyle/>
            <a:p>
              <a:pPr algn="l">
                <a:lnSpc>
                  <a:spcPts val="3600"/>
                </a:lnSpc>
              </a:pPr>
              <a:r>
                <a:rPr lang="en-US" sz="3000">
                  <a:solidFill>
                    <a:srgbClr val="000000"/>
                  </a:solidFill>
                  <a:latin typeface="Rubik Bold"/>
                </a:rPr>
                <a:t>Lesson 3: </a:t>
              </a:r>
            </a:p>
            <a:p>
              <a:pPr algn="l">
                <a:lnSpc>
                  <a:spcPts val="3600"/>
                </a:lnSpc>
              </a:pPr>
              <a:r>
                <a:rPr lang="en-US" sz="3000">
                  <a:solidFill>
                    <a:srgbClr val="000000"/>
                  </a:solidFill>
                  <a:latin typeface="Rubik Bold"/>
                </a:rPr>
                <a:t>Understanding Stress Response</a:t>
              </a:r>
            </a:p>
          </p:txBody>
        </p:sp>
        <p:sp>
          <p:nvSpPr>
            <p:cNvPr id="15" name="TextBox 15"/>
            <p:cNvSpPr txBox="1"/>
            <p:nvPr/>
          </p:nvSpPr>
          <p:spPr>
            <a:xfrm>
              <a:off x="800940" y="1421963"/>
              <a:ext cx="8595360" cy="2257425"/>
            </a:xfrm>
            <a:prstGeom prst="rect">
              <a:avLst/>
            </a:prstGeom>
          </p:spPr>
          <p:txBody>
            <a:bodyPr lIns="0" tIns="0" rIns="0" bIns="0" rtlCol="0" anchor="t">
              <a:spAutoFit/>
            </a:bodyPr>
            <a:lstStyle/>
            <a:p>
              <a:pPr>
                <a:lnSpc>
                  <a:spcPts val="3600"/>
                </a:lnSpc>
              </a:pPr>
              <a:r>
                <a:rPr lang="en-US" sz="3000">
                  <a:solidFill>
                    <a:srgbClr val="000000"/>
                  </a:solidFill>
                  <a:latin typeface="Rubik"/>
                </a:rPr>
                <a:t>Slides 30-44</a:t>
              </a:r>
            </a:p>
            <a:p>
              <a:pPr marL="488632" lvl="1" indent="-244316">
                <a:lnSpc>
                  <a:spcPts val="3240"/>
                </a:lnSpc>
                <a:buFont typeface="Arial"/>
                <a:buChar char="•"/>
              </a:pPr>
              <a:r>
                <a:rPr lang="en-US" sz="2700">
                  <a:solidFill>
                    <a:srgbClr val="000000"/>
                  </a:solidFill>
                  <a:latin typeface="Rubik"/>
                </a:rPr>
                <a:t>Understanding Stress Response</a:t>
              </a:r>
            </a:p>
            <a:p>
              <a:pPr marL="488632" lvl="1" indent="-244316">
                <a:lnSpc>
                  <a:spcPts val="3240"/>
                </a:lnSpc>
                <a:buFont typeface="Arial"/>
                <a:buChar char="•"/>
              </a:pPr>
              <a:r>
                <a:rPr lang="en-US" sz="2700">
                  <a:solidFill>
                    <a:srgbClr val="000000"/>
                  </a:solidFill>
                  <a:latin typeface="Rubik"/>
                </a:rPr>
                <a:t>Cognitive Distortions</a:t>
              </a:r>
            </a:p>
            <a:p>
              <a:pPr marL="488632" lvl="1" indent="-244316">
                <a:lnSpc>
                  <a:spcPts val="3240"/>
                </a:lnSpc>
                <a:buFont typeface="Arial"/>
                <a:buChar char="•"/>
              </a:pPr>
              <a:r>
                <a:rPr lang="en-US" sz="2700">
                  <a:solidFill>
                    <a:srgbClr val="000000"/>
                  </a:solidFill>
                  <a:latin typeface="Rubik"/>
                </a:rPr>
                <a:t>False Stress</a:t>
              </a:r>
            </a:p>
          </p:txBody>
        </p:sp>
      </p:grpSp>
      <p:grpSp>
        <p:nvGrpSpPr>
          <p:cNvPr id="16" name="Group 16"/>
          <p:cNvGrpSpPr/>
          <p:nvPr/>
        </p:nvGrpSpPr>
        <p:grpSpPr>
          <a:xfrm>
            <a:off x="10492780" y="6462709"/>
            <a:ext cx="7467534" cy="3392292"/>
            <a:chOff x="0" y="0"/>
            <a:chExt cx="9956712" cy="4523056"/>
          </a:xfrm>
        </p:grpSpPr>
        <p:sp>
          <p:nvSpPr>
            <p:cNvPr id="17" name="TextBox 17"/>
            <p:cNvSpPr txBox="1"/>
            <p:nvPr/>
          </p:nvSpPr>
          <p:spPr>
            <a:xfrm>
              <a:off x="0" y="-9525"/>
              <a:ext cx="9956712" cy="1228725"/>
            </a:xfrm>
            <a:prstGeom prst="rect">
              <a:avLst/>
            </a:prstGeom>
          </p:spPr>
          <p:txBody>
            <a:bodyPr lIns="0" tIns="0" rIns="0" bIns="0" rtlCol="0" anchor="t">
              <a:spAutoFit/>
            </a:bodyPr>
            <a:lstStyle/>
            <a:p>
              <a:pPr algn="l">
                <a:lnSpc>
                  <a:spcPts val="3600"/>
                </a:lnSpc>
              </a:pPr>
              <a:r>
                <a:rPr lang="en-US" sz="3000">
                  <a:solidFill>
                    <a:srgbClr val="000000"/>
                  </a:solidFill>
                  <a:latin typeface="Rubik Bold"/>
                </a:rPr>
                <a:t>Lesson 4: </a:t>
              </a:r>
            </a:p>
            <a:p>
              <a:pPr algn="l">
                <a:lnSpc>
                  <a:spcPts val="3600"/>
                </a:lnSpc>
              </a:pPr>
              <a:r>
                <a:rPr lang="en-US" sz="3000">
                  <a:solidFill>
                    <a:srgbClr val="000000"/>
                  </a:solidFill>
                  <a:latin typeface="Rubik Bold"/>
                </a:rPr>
                <a:t>Understanding Language</a:t>
              </a:r>
            </a:p>
          </p:txBody>
        </p:sp>
        <p:sp>
          <p:nvSpPr>
            <p:cNvPr id="18" name="TextBox 18"/>
            <p:cNvSpPr txBox="1"/>
            <p:nvPr/>
          </p:nvSpPr>
          <p:spPr>
            <a:xfrm>
              <a:off x="1197346" y="1173431"/>
              <a:ext cx="8595360" cy="3349625"/>
            </a:xfrm>
            <a:prstGeom prst="rect">
              <a:avLst/>
            </a:prstGeom>
          </p:spPr>
          <p:txBody>
            <a:bodyPr lIns="0" tIns="0" rIns="0" bIns="0" rtlCol="0" anchor="t">
              <a:spAutoFit/>
            </a:bodyPr>
            <a:lstStyle/>
            <a:p>
              <a:pPr>
                <a:lnSpc>
                  <a:spcPts val="3600"/>
                </a:lnSpc>
              </a:pPr>
              <a:r>
                <a:rPr lang="en-US" sz="3000">
                  <a:solidFill>
                    <a:srgbClr val="000000"/>
                  </a:solidFill>
                  <a:latin typeface="Rubik"/>
                </a:rPr>
                <a:t>Slides 45-65</a:t>
              </a:r>
            </a:p>
            <a:p>
              <a:pPr marL="488632" lvl="1" indent="-244316">
                <a:lnSpc>
                  <a:spcPts val="3240"/>
                </a:lnSpc>
                <a:buFont typeface="Arial"/>
                <a:buChar char="•"/>
              </a:pPr>
              <a:r>
                <a:rPr lang="en-US" sz="2700">
                  <a:solidFill>
                    <a:srgbClr val="000000"/>
                  </a:solidFill>
                  <a:latin typeface="Rubik"/>
                </a:rPr>
                <a:t>Words Are Powerful</a:t>
              </a:r>
            </a:p>
            <a:p>
              <a:pPr marL="488632" lvl="1" indent="-244316">
                <a:lnSpc>
                  <a:spcPts val="3240"/>
                </a:lnSpc>
                <a:buFont typeface="Arial"/>
                <a:buChar char="•"/>
              </a:pPr>
              <a:r>
                <a:rPr lang="en-US" sz="2700">
                  <a:solidFill>
                    <a:srgbClr val="000000"/>
                  </a:solidFill>
                  <a:latin typeface="Rubik"/>
                </a:rPr>
                <a:t>Talking "to" and Talking "at"</a:t>
              </a:r>
            </a:p>
            <a:p>
              <a:pPr marL="488632" lvl="1" indent="-244316">
                <a:lnSpc>
                  <a:spcPts val="3240"/>
                </a:lnSpc>
                <a:buFont typeface="Arial"/>
                <a:buChar char="•"/>
              </a:pPr>
              <a:r>
                <a:rPr lang="en-US" sz="2700">
                  <a:solidFill>
                    <a:srgbClr val="000000"/>
                  </a:solidFill>
                  <a:latin typeface="Rubik"/>
                </a:rPr>
                <a:t>Negative and Positive Phrases</a:t>
              </a:r>
            </a:p>
            <a:p>
              <a:pPr marL="488632" lvl="1" indent="-244316">
                <a:lnSpc>
                  <a:spcPts val="3240"/>
                </a:lnSpc>
                <a:buFont typeface="Arial"/>
                <a:buChar char="•"/>
              </a:pPr>
              <a:r>
                <a:rPr lang="en-US" sz="2700">
                  <a:solidFill>
                    <a:srgbClr val="000000"/>
                  </a:solidFill>
                  <a:latin typeface="Rubik"/>
                </a:rPr>
                <a:t>Defining Emotions</a:t>
              </a:r>
            </a:p>
            <a:p>
              <a:pPr marL="488632" lvl="1" indent="-244316">
                <a:lnSpc>
                  <a:spcPts val="3240"/>
                </a:lnSpc>
                <a:buFont typeface="Arial"/>
                <a:buChar char="•"/>
              </a:pPr>
              <a:r>
                <a:rPr lang="en-US" sz="2700">
                  <a:solidFill>
                    <a:srgbClr val="000000"/>
                  </a:solidFill>
                  <a:latin typeface="Rubik"/>
                </a:rPr>
                <a:t>The Stigma Around Mental Health</a:t>
              </a:r>
            </a:p>
          </p:txBody>
        </p:sp>
      </p:grpSp>
      <p:pic>
        <p:nvPicPr>
          <p:cNvPr id="20" name="Picture 19" descr="A black background with a black square&#10;&#10;Description automatically generated with medium confidence">
            <a:extLst>
              <a:ext uri="{FF2B5EF4-FFF2-40B4-BE49-F238E27FC236}">
                <a16:creationId xmlns:a16="http://schemas.microsoft.com/office/drawing/2014/main" id="{B0056D63-645B-2CDB-E432-DE99003A12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51276" y="120002"/>
            <a:ext cx="1309038" cy="130903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Factors of Optimal Mental Health</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0" y="3152371"/>
            <a:ext cx="18298716" cy="7134628"/>
            <a:chOff x="0" y="0"/>
            <a:chExt cx="24398288" cy="9512838"/>
          </a:xfrm>
        </p:grpSpPr>
        <p:sp>
          <p:nvSpPr>
            <p:cNvPr id="6" name="Freeform 6"/>
            <p:cNvSpPr/>
            <p:nvPr/>
          </p:nvSpPr>
          <p:spPr>
            <a:xfrm>
              <a:off x="0" y="0"/>
              <a:ext cx="24398236" cy="9512830"/>
            </a:xfrm>
            <a:custGeom>
              <a:avLst/>
              <a:gdLst/>
              <a:ahLst/>
              <a:cxnLst/>
              <a:rect l="l" t="t" r="r" b="b"/>
              <a:pathLst>
                <a:path w="24398236" h="9512830">
                  <a:moveTo>
                    <a:pt x="0" y="0"/>
                  </a:moveTo>
                  <a:lnTo>
                    <a:pt x="24398236" y="0"/>
                  </a:lnTo>
                  <a:lnTo>
                    <a:pt x="24398236" y="9512830"/>
                  </a:lnTo>
                  <a:lnTo>
                    <a:pt x="0" y="9512830"/>
                  </a:lnTo>
                  <a:close/>
                </a:path>
              </a:pathLst>
            </a:custGeom>
            <a:solidFill>
              <a:srgbClr val="FF6021"/>
            </a:solidFill>
          </p:spPr>
          <p:txBody>
            <a:bodyPr/>
            <a:lstStyle/>
            <a:p>
              <a:endParaRPr lang="en-US"/>
            </a:p>
          </p:txBody>
        </p:sp>
      </p:grpSp>
      <p:sp>
        <p:nvSpPr>
          <p:cNvPr id="7" name="Freeform 7" descr="A green and white triangle with a smoking pipe  Description automatically generated"/>
          <p:cNvSpPr/>
          <p:nvPr/>
        </p:nvSpPr>
        <p:spPr>
          <a:xfrm>
            <a:off x="14545917" y="6296439"/>
            <a:ext cx="4204253" cy="4204252"/>
          </a:xfrm>
          <a:custGeom>
            <a:avLst/>
            <a:gdLst/>
            <a:ahLst/>
            <a:cxnLst/>
            <a:rect l="l" t="t" r="r" b="b"/>
            <a:pathLst>
              <a:path w="4204253" h="4204252">
                <a:moveTo>
                  <a:pt x="0" y="0"/>
                </a:moveTo>
                <a:lnTo>
                  <a:pt x="4204253" y="0"/>
                </a:lnTo>
                <a:lnTo>
                  <a:pt x="4204253" y="4204253"/>
                </a:lnTo>
                <a:lnTo>
                  <a:pt x="0" y="4204253"/>
                </a:lnTo>
                <a:lnTo>
                  <a:pt x="0" y="0"/>
                </a:lnTo>
                <a:close/>
              </a:path>
            </a:pathLst>
          </a:custGeom>
          <a:blipFill>
            <a:blip r:embed="rId2"/>
            <a:stretch>
              <a:fillRect/>
            </a:stretch>
          </a:blipFill>
        </p:spPr>
        <p:txBody>
          <a:bodyPr/>
          <a:lstStyle/>
          <a:p>
            <a:endParaRPr lang="en-US"/>
          </a:p>
        </p:txBody>
      </p:sp>
      <p:sp>
        <p:nvSpPr>
          <p:cNvPr id="8" name="TextBox 8"/>
          <p:cNvSpPr txBox="1"/>
          <p:nvPr/>
        </p:nvSpPr>
        <p:spPr>
          <a:xfrm>
            <a:off x="4220656" y="2018673"/>
            <a:ext cx="9854915"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Get Up and Move </a:t>
            </a:r>
          </a:p>
        </p:txBody>
      </p:sp>
      <p:sp>
        <p:nvSpPr>
          <p:cNvPr id="9" name="TextBox 9"/>
          <p:cNvSpPr txBox="1"/>
          <p:nvPr/>
        </p:nvSpPr>
        <p:spPr>
          <a:xfrm>
            <a:off x="4037272" y="4419765"/>
            <a:ext cx="10352598" cy="2762250"/>
          </a:xfrm>
          <a:prstGeom prst="rect">
            <a:avLst/>
          </a:prstGeom>
        </p:spPr>
        <p:txBody>
          <a:bodyPr lIns="0" tIns="0" rIns="0" bIns="0" rtlCol="0" anchor="t">
            <a:spAutoFit/>
          </a:bodyPr>
          <a:lstStyle/>
          <a:p>
            <a:pPr algn="ctr">
              <a:lnSpc>
                <a:spcPts val="7200"/>
              </a:lnSpc>
            </a:pPr>
            <a:r>
              <a:rPr lang="en-US" sz="6000">
                <a:solidFill>
                  <a:srgbClr val="000000"/>
                </a:solidFill>
                <a:latin typeface="Rubik"/>
              </a:rPr>
              <a:t>Which of the 5 things would you personally like</a:t>
            </a:r>
          </a:p>
          <a:p>
            <a:pPr algn="ctr">
              <a:lnSpc>
                <a:spcPts val="7200"/>
              </a:lnSpc>
            </a:pPr>
            <a:r>
              <a:rPr lang="en-US" sz="6000">
                <a:solidFill>
                  <a:srgbClr val="000000"/>
                </a:solidFill>
                <a:latin typeface="Rubik"/>
              </a:rPr>
              <a:t> to improve on?</a:t>
            </a:r>
          </a:p>
        </p:txBody>
      </p:sp>
      <p:sp>
        <p:nvSpPr>
          <p:cNvPr id="10" name="Freeform 10" descr="A yellow heart with a black background  Description automatically generated"/>
          <p:cNvSpPr/>
          <p:nvPr/>
        </p:nvSpPr>
        <p:spPr>
          <a:xfrm>
            <a:off x="4968" y="6415708"/>
            <a:ext cx="3975652" cy="3965714"/>
          </a:xfrm>
          <a:custGeom>
            <a:avLst/>
            <a:gdLst/>
            <a:ahLst/>
            <a:cxnLst/>
            <a:rect l="l" t="t" r="r" b="b"/>
            <a:pathLst>
              <a:path w="3975652" h="3965714">
                <a:moveTo>
                  <a:pt x="0" y="0"/>
                </a:moveTo>
                <a:lnTo>
                  <a:pt x="3975652" y="0"/>
                </a:lnTo>
                <a:lnTo>
                  <a:pt x="3975652" y="3965714"/>
                </a:lnTo>
                <a:lnTo>
                  <a:pt x="0" y="3965714"/>
                </a:lnTo>
                <a:lnTo>
                  <a:pt x="0" y="0"/>
                </a:lnTo>
                <a:close/>
              </a:path>
            </a:pathLst>
          </a:custGeom>
          <a:blipFill>
            <a:blip r:embed="rId3"/>
            <a:stretch>
              <a:fillRect t="-125" b="-125"/>
            </a:stretch>
          </a:blipFill>
        </p:spPr>
        <p:txBody>
          <a:bodyPr/>
          <a:lstStyle/>
          <a:p>
            <a:endParaRPr lang="en-US"/>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1C4F6D3F-9879-7E70-9545-9B69C8AEF3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06800" y="-34716"/>
            <a:ext cx="1575875" cy="15758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2: Application</a:t>
            </a:r>
          </a:p>
        </p:txBody>
      </p:sp>
      <p:sp>
        <p:nvSpPr>
          <p:cNvPr id="5" name="Freeform 5" descr="Pencil outline"/>
          <p:cNvSpPr/>
          <p:nvPr/>
        </p:nvSpPr>
        <p:spPr>
          <a:xfrm>
            <a:off x="13478289" y="1854264"/>
            <a:ext cx="1262880" cy="1262880"/>
          </a:xfrm>
          <a:custGeom>
            <a:avLst/>
            <a:gdLst/>
            <a:ahLst/>
            <a:cxnLst/>
            <a:rect l="l" t="t" r="r" b="b"/>
            <a:pathLst>
              <a:path w="1262880" h="1262880">
                <a:moveTo>
                  <a:pt x="0" y="0"/>
                </a:moveTo>
                <a:lnTo>
                  <a:pt x="1262880" y="0"/>
                </a:lnTo>
                <a:lnTo>
                  <a:pt x="1262880" y="1262880"/>
                </a:lnTo>
                <a:lnTo>
                  <a:pt x="0" y="12628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4216539" y="1796439"/>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A Typical Day</a:t>
            </a:r>
          </a:p>
        </p:txBody>
      </p:sp>
      <p:sp>
        <p:nvSpPr>
          <p:cNvPr id="7" name="Freeform 7" descr="Lightbulb and pencil outline"/>
          <p:cNvSpPr/>
          <p:nvPr/>
        </p:nvSpPr>
        <p:spPr>
          <a:xfrm rot="-1187412">
            <a:off x="3517261" y="1725124"/>
            <a:ext cx="1371600" cy="1371600"/>
          </a:xfrm>
          <a:custGeom>
            <a:avLst/>
            <a:gdLst/>
            <a:ahLst/>
            <a:cxnLst/>
            <a:rect l="l" t="t" r="r" b="b"/>
            <a:pathLst>
              <a:path w="1371600" h="1371600">
                <a:moveTo>
                  <a:pt x="0" y="0"/>
                </a:moveTo>
                <a:lnTo>
                  <a:pt x="1371601" y="0"/>
                </a:lnTo>
                <a:lnTo>
                  <a:pt x="1371601" y="1371601"/>
                </a:lnTo>
                <a:lnTo>
                  <a:pt x="0" y="1371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AutoShape 8"/>
          <p:cNvSpPr/>
          <p:nvPr/>
        </p:nvSpPr>
        <p:spPr>
          <a:xfrm rot="-57235">
            <a:off x="7852003" y="3041382"/>
            <a:ext cx="5746170" cy="0"/>
          </a:xfrm>
          <a:prstGeom prst="line">
            <a:avLst/>
          </a:prstGeom>
          <a:ln w="47625" cap="rnd">
            <a:solidFill>
              <a:srgbClr val="FF6021"/>
            </a:solidFill>
            <a:prstDash val="solid"/>
            <a:headEnd type="none" w="sm" len="sm"/>
            <a:tailEnd type="none" w="sm" len="sm"/>
          </a:ln>
        </p:spPr>
        <p:txBody>
          <a:bodyPr/>
          <a:lstStyle/>
          <a:p>
            <a:endParaRPr lang="en-US"/>
          </a:p>
        </p:txBody>
      </p:sp>
      <p:sp>
        <p:nvSpPr>
          <p:cNvPr id="9" name="Freeform 9" descr="A white rectangular object with red lines  Description automatically generated"/>
          <p:cNvSpPr/>
          <p:nvPr/>
        </p:nvSpPr>
        <p:spPr>
          <a:xfrm>
            <a:off x="2584174" y="3376587"/>
            <a:ext cx="13119651" cy="6773980"/>
          </a:xfrm>
          <a:custGeom>
            <a:avLst/>
            <a:gdLst/>
            <a:ahLst/>
            <a:cxnLst/>
            <a:rect l="l" t="t" r="r" b="b"/>
            <a:pathLst>
              <a:path w="13119651" h="6773980">
                <a:moveTo>
                  <a:pt x="0" y="0"/>
                </a:moveTo>
                <a:lnTo>
                  <a:pt x="13119652" y="0"/>
                </a:lnTo>
                <a:lnTo>
                  <a:pt x="13119652" y="6773980"/>
                </a:lnTo>
                <a:lnTo>
                  <a:pt x="0" y="6773980"/>
                </a:lnTo>
                <a:lnTo>
                  <a:pt x="0" y="0"/>
                </a:lnTo>
                <a:close/>
              </a:path>
            </a:pathLst>
          </a:custGeom>
          <a:blipFill>
            <a:blip r:embed="rId6"/>
            <a:stretch>
              <a:fillRect t="-160" b="-160"/>
            </a:stretch>
          </a:blipFill>
        </p:spPr>
        <p:txBody>
          <a:bodyPr/>
          <a:lstStyle/>
          <a:p>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F74B47BD-F1B8-0ED8-42D1-5C646E49A8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54400" y="-66440"/>
            <a:ext cx="1754984" cy="175498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2: Application continued</a:t>
            </a:r>
          </a:p>
        </p:txBody>
      </p:sp>
      <p:sp>
        <p:nvSpPr>
          <p:cNvPr id="5" name="Freeform 5" descr="Pencil outline"/>
          <p:cNvSpPr/>
          <p:nvPr/>
        </p:nvSpPr>
        <p:spPr>
          <a:xfrm>
            <a:off x="13478289" y="1854264"/>
            <a:ext cx="1262880" cy="1262880"/>
          </a:xfrm>
          <a:custGeom>
            <a:avLst/>
            <a:gdLst/>
            <a:ahLst/>
            <a:cxnLst/>
            <a:rect l="l" t="t" r="r" b="b"/>
            <a:pathLst>
              <a:path w="1262880" h="1262880">
                <a:moveTo>
                  <a:pt x="0" y="0"/>
                </a:moveTo>
                <a:lnTo>
                  <a:pt x="1262880" y="0"/>
                </a:lnTo>
                <a:lnTo>
                  <a:pt x="1262880" y="1262880"/>
                </a:lnTo>
                <a:lnTo>
                  <a:pt x="0" y="12628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descr="Lightbulb and pencil outline"/>
          <p:cNvSpPr/>
          <p:nvPr/>
        </p:nvSpPr>
        <p:spPr>
          <a:xfrm rot="-1187412">
            <a:off x="4312392" y="1556160"/>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AutoShape 7"/>
          <p:cNvSpPr/>
          <p:nvPr/>
        </p:nvSpPr>
        <p:spPr>
          <a:xfrm rot="-57235">
            <a:off x="7852003" y="3041382"/>
            <a:ext cx="5746170" cy="0"/>
          </a:xfrm>
          <a:prstGeom prst="line">
            <a:avLst/>
          </a:prstGeom>
          <a:ln w="47625" cap="rnd">
            <a:solidFill>
              <a:srgbClr val="FF6021"/>
            </a:solidFill>
            <a:prstDash val="solid"/>
            <a:headEnd type="none" w="sm" len="sm"/>
            <a:tailEnd type="none" w="sm" len="sm"/>
          </a:ln>
        </p:spPr>
        <p:txBody>
          <a:bodyPr/>
          <a:lstStyle/>
          <a:p>
            <a:endParaRPr lang="en-US"/>
          </a:p>
        </p:txBody>
      </p:sp>
      <p:sp>
        <p:nvSpPr>
          <p:cNvPr id="8" name="TextBox 8"/>
          <p:cNvSpPr txBox="1"/>
          <p:nvPr/>
        </p:nvSpPr>
        <p:spPr>
          <a:xfrm>
            <a:off x="4216539" y="1796439"/>
            <a:ext cx="9854915"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Categorizing</a:t>
            </a:r>
          </a:p>
        </p:txBody>
      </p:sp>
      <p:sp>
        <p:nvSpPr>
          <p:cNvPr id="9" name="Freeform 9" descr="A white rectangular object with black text  Description automatically generated"/>
          <p:cNvSpPr/>
          <p:nvPr/>
        </p:nvSpPr>
        <p:spPr>
          <a:xfrm>
            <a:off x="1580322" y="3256688"/>
            <a:ext cx="15127355" cy="7033661"/>
          </a:xfrm>
          <a:custGeom>
            <a:avLst/>
            <a:gdLst/>
            <a:ahLst/>
            <a:cxnLst/>
            <a:rect l="l" t="t" r="r" b="b"/>
            <a:pathLst>
              <a:path w="15127355" h="7033661">
                <a:moveTo>
                  <a:pt x="0" y="0"/>
                </a:moveTo>
                <a:lnTo>
                  <a:pt x="15127355" y="0"/>
                </a:lnTo>
                <a:lnTo>
                  <a:pt x="15127355" y="7033660"/>
                </a:lnTo>
                <a:lnTo>
                  <a:pt x="0" y="7033660"/>
                </a:lnTo>
                <a:lnTo>
                  <a:pt x="0" y="0"/>
                </a:lnTo>
                <a:close/>
              </a:path>
            </a:pathLst>
          </a:custGeom>
          <a:blipFill>
            <a:blip r:embed="rId6"/>
            <a:stretch>
              <a:fillRect t="-339" b="-339"/>
            </a:stretch>
          </a:blipFill>
        </p:spPr>
        <p:txBody>
          <a:bodyPr/>
          <a:lstStyle/>
          <a:p>
            <a:endParaRPr lang="en-US"/>
          </a:p>
        </p:txBody>
      </p:sp>
      <p:pic>
        <p:nvPicPr>
          <p:cNvPr id="11" name="Picture 10" descr="A black background with a black square">
            <a:extLst>
              <a:ext uri="{FF2B5EF4-FFF2-40B4-BE49-F238E27FC236}">
                <a16:creationId xmlns:a16="http://schemas.microsoft.com/office/drawing/2014/main" id="{59F6F799-DD9F-98D5-A6E1-818B91EF5E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06800" y="22058"/>
            <a:ext cx="1551747" cy="155174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2: Application continued</a:t>
            </a:r>
          </a:p>
        </p:txBody>
      </p:sp>
      <p:sp>
        <p:nvSpPr>
          <p:cNvPr id="5" name="Freeform 5" descr="Pencil outline"/>
          <p:cNvSpPr/>
          <p:nvPr/>
        </p:nvSpPr>
        <p:spPr>
          <a:xfrm>
            <a:off x="11271802" y="1536212"/>
            <a:ext cx="1262880" cy="1262880"/>
          </a:xfrm>
          <a:custGeom>
            <a:avLst/>
            <a:gdLst/>
            <a:ahLst/>
            <a:cxnLst/>
            <a:rect l="l" t="t" r="r" b="b"/>
            <a:pathLst>
              <a:path w="1262880" h="1262880">
                <a:moveTo>
                  <a:pt x="0" y="0"/>
                </a:moveTo>
                <a:lnTo>
                  <a:pt x="1262880" y="0"/>
                </a:lnTo>
                <a:lnTo>
                  <a:pt x="1262880" y="1262880"/>
                </a:lnTo>
                <a:lnTo>
                  <a:pt x="0" y="12628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descr="Lightbulb and pencil outline"/>
          <p:cNvSpPr/>
          <p:nvPr/>
        </p:nvSpPr>
        <p:spPr>
          <a:xfrm rot="-1187412">
            <a:off x="5554783" y="1367316"/>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AutoShape 7"/>
          <p:cNvSpPr/>
          <p:nvPr/>
        </p:nvSpPr>
        <p:spPr>
          <a:xfrm rot="109961">
            <a:off x="8090095" y="2678604"/>
            <a:ext cx="3302037" cy="0"/>
          </a:xfrm>
          <a:prstGeom prst="line">
            <a:avLst/>
          </a:prstGeom>
          <a:ln w="47625" cap="rnd">
            <a:solidFill>
              <a:srgbClr val="FF6021"/>
            </a:solidFill>
            <a:prstDash val="solid"/>
            <a:headEnd type="none" w="sm" len="sm"/>
            <a:tailEnd type="none" w="sm" len="sm"/>
          </a:ln>
        </p:spPr>
        <p:txBody>
          <a:bodyPr/>
          <a:lstStyle/>
          <a:p>
            <a:endParaRPr lang="en-US"/>
          </a:p>
        </p:txBody>
      </p:sp>
      <p:sp>
        <p:nvSpPr>
          <p:cNvPr id="8" name="TextBox 8"/>
          <p:cNvSpPr txBox="1"/>
          <p:nvPr/>
        </p:nvSpPr>
        <p:spPr>
          <a:xfrm>
            <a:off x="4216539" y="1567839"/>
            <a:ext cx="9854915"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5 Things</a:t>
            </a:r>
          </a:p>
        </p:txBody>
      </p:sp>
      <p:sp>
        <p:nvSpPr>
          <p:cNvPr id="9" name="Freeform 9" descr="A white sheet with black text  Description automatically generated"/>
          <p:cNvSpPr/>
          <p:nvPr/>
        </p:nvSpPr>
        <p:spPr>
          <a:xfrm>
            <a:off x="1928193" y="2796866"/>
            <a:ext cx="14431614" cy="7173322"/>
          </a:xfrm>
          <a:custGeom>
            <a:avLst/>
            <a:gdLst/>
            <a:ahLst/>
            <a:cxnLst/>
            <a:rect l="l" t="t" r="r" b="b"/>
            <a:pathLst>
              <a:path w="14431614" h="7555738">
                <a:moveTo>
                  <a:pt x="0" y="0"/>
                </a:moveTo>
                <a:lnTo>
                  <a:pt x="14431614" y="0"/>
                </a:lnTo>
                <a:lnTo>
                  <a:pt x="14431614" y="7555738"/>
                </a:lnTo>
                <a:lnTo>
                  <a:pt x="0" y="7555738"/>
                </a:lnTo>
                <a:lnTo>
                  <a:pt x="0" y="0"/>
                </a:lnTo>
                <a:close/>
              </a:path>
            </a:pathLst>
          </a:custGeom>
          <a:blipFill>
            <a:blip r:embed="rId6"/>
            <a:stretch>
              <a:fillRect l="-257" r="-257"/>
            </a:stretch>
          </a:blipFill>
        </p:spPr>
        <p:txBody>
          <a:bodyPr/>
          <a:lstStyle/>
          <a:p>
            <a:endParaRPr lang="en-US"/>
          </a:p>
        </p:txBody>
      </p:sp>
      <p:pic>
        <p:nvPicPr>
          <p:cNvPr id="11" name="Picture 10" descr="A black background with a black square">
            <a:extLst>
              <a:ext uri="{FF2B5EF4-FFF2-40B4-BE49-F238E27FC236}">
                <a16:creationId xmlns:a16="http://schemas.microsoft.com/office/drawing/2014/main" id="{2984A1F7-C27D-4466-B9CF-E4EC8DEBF9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31733" y="16093"/>
            <a:ext cx="1551746" cy="155174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2013914"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Reflection</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0" y="9175482"/>
            <a:ext cx="18298716" cy="1111518"/>
            <a:chOff x="0" y="0"/>
            <a:chExt cx="24398288" cy="1482024"/>
          </a:xfrm>
        </p:grpSpPr>
        <p:sp>
          <p:nvSpPr>
            <p:cNvPr id="6" name="Freeform 6"/>
            <p:cNvSpPr/>
            <p:nvPr/>
          </p:nvSpPr>
          <p:spPr>
            <a:xfrm>
              <a:off x="0" y="0"/>
              <a:ext cx="24398236" cy="1482063"/>
            </a:xfrm>
            <a:custGeom>
              <a:avLst/>
              <a:gdLst/>
              <a:ahLst/>
              <a:cxnLst/>
              <a:rect l="l" t="t" r="r" b="b"/>
              <a:pathLst>
                <a:path w="24398236" h="1482063">
                  <a:moveTo>
                    <a:pt x="0" y="0"/>
                  </a:moveTo>
                  <a:lnTo>
                    <a:pt x="24398236" y="0"/>
                  </a:lnTo>
                  <a:lnTo>
                    <a:pt x="24398236" y="1482063"/>
                  </a:lnTo>
                  <a:lnTo>
                    <a:pt x="0" y="1482063"/>
                  </a:lnTo>
                  <a:close/>
                </a:path>
              </a:pathLst>
            </a:custGeom>
            <a:solidFill>
              <a:srgbClr val="FF6021"/>
            </a:solidFill>
          </p:spPr>
          <p:txBody>
            <a:bodyPr/>
            <a:lstStyle/>
            <a:p>
              <a:endParaRPr lang="en-US"/>
            </a:p>
          </p:txBody>
        </p:sp>
      </p:grpSp>
      <p:sp>
        <p:nvSpPr>
          <p:cNvPr id="7" name="Freeform 7" descr="A blue triangle with arms crossed  Description automatically generated"/>
          <p:cNvSpPr/>
          <p:nvPr/>
        </p:nvSpPr>
        <p:spPr>
          <a:xfrm>
            <a:off x="15945771" y="8017932"/>
            <a:ext cx="2577549" cy="2577549"/>
          </a:xfrm>
          <a:custGeom>
            <a:avLst/>
            <a:gdLst/>
            <a:ahLst/>
            <a:cxnLst/>
            <a:rect l="l" t="t" r="r" b="b"/>
            <a:pathLst>
              <a:path w="2577549" h="2577549">
                <a:moveTo>
                  <a:pt x="0" y="0"/>
                </a:moveTo>
                <a:lnTo>
                  <a:pt x="2577549" y="0"/>
                </a:lnTo>
                <a:lnTo>
                  <a:pt x="2577549" y="2577549"/>
                </a:lnTo>
                <a:lnTo>
                  <a:pt x="0" y="2577549"/>
                </a:lnTo>
                <a:lnTo>
                  <a:pt x="0" y="0"/>
                </a:lnTo>
                <a:close/>
              </a:path>
            </a:pathLst>
          </a:custGeom>
          <a:blipFill>
            <a:blip r:embed="rId2"/>
            <a:stretch>
              <a:fillRect/>
            </a:stretch>
          </a:blipFill>
        </p:spPr>
        <p:txBody>
          <a:bodyPr/>
          <a:lstStyle/>
          <a:p>
            <a:endParaRPr lang="en-US"/>
          </a:p>
        </p:txBody>
      </p:sp>
      <p:sp>
        <p:nvSpPr>
          <p:cNvPr id="8" name="TextBox 8"/>
          <p:cNvSpPr txBox="1"/>
          <p:nvPr/>
        </p:nvSpPr>
        <p:spPr>
          <a:xfrm>
            <a:off x="608419" y="1320594"/>
            <a:ext cx="16692709" cy="7837410"/>
          </a:xfrm>
          <a:prstGeom prst="rect">
            <a:avLst/>
          </a:prstGeom>
        </p:spPr>
        <p:txBody>
          <a:bodyPr wrap="square" lIns="0" tIns="0" rIns="0" bIns="0" rtlCol="0" anchor="t">
            <a:spAutoFit/>
          </a:bodyPr>
          <a:lstStyle/>
          <a:p>
            <a:pPr algn="l">
              <a:lnSpc>
                <a:spcPts val="3600"/>
              </a:lnSpc>
            </a:pPr>
            <a:r>
              <a:rPr lang="en-US" sz="3000">
                <a:solidFill>
                  <a:srgbClr val="000000"/>
                </a:solidFill>
                <a:latin typeface="Rubik"/>
              </a:rPr>
              <a:t>• What does it feel like when your stamina is close to empty?</a:t>
            </a:r>
          </a:p>
          <a:p>
            <a:pPr algn="l">
              <a:lnSpc>
                <a:spcPts val="3600"/>
              </a:lnSpc>
            </a:pPr>
            <a:endParaRPr lang="en-US" sz="3000">
              <a:solidFill>
                <a:srgbClr val="000000"/>
              </a:solidFill>
              <a:latin typeface="Rubik"/>
            </a:endParaRPr>
          </a:p>
          <a:p>
            <a:pPr algn="l">
              <a:lnSpc>
                <a:spcPts val="3600"/>
              </a:lnSpc>
            </a:pPr>
            <a:r>
              <a:rPr lang="en-US" sz="3000">
                <a:solidFill>
                  <a:srgbClr val="000000"/>
                </a:solidFill>
                <a:latin typeface="Rubik"/>
              </a:rPr>
              <a:t>• What does it feel like when your stamina is close to full?</a:t>
            </a:r>
          </a:p>
          <a:p>
            <a:pPr algn="l">
              <a:lnSpc>
                <a:spcPts val="3600"/>
              </a:lnSpc>
            </a:pPr>
            <a:endParaRPr lang="en-US" sz="3000">
              <a:solidFill>
                <a:srgbClr val="000000"/>
              </a:solidFill>
              <a:latin typeface="Rubik"/>
            </a:endParaRPr>
          </a:p>
          <a:p>
            <a:pPr algn="l">
              <a:lnSpc>
                <a:spcPts val="3600"/>
              </a:lnSpc>
            </a:pPr>
            <a:r>
              <a:rPr lang="en-US" sz="3000">
                <a:solidFill>
                  <a:srgbClr val="000000"/>
                </a:solidFill>
                <a:latin typeface="Rubik"/>
              </a:rPr>
              <a:t>• How did it feel to reflect on the things that replenish and drain</a:t>
            </a:r>
          </a:p>
          <a:p>
            <a:pPr algn="l">
              <a:lnSpc>
                <a:spcPts val="3600"/>
              </a:lnSpc>
            </a:pPr>
            <a:r>
              <a:rPr lang="en-US" sz="3000">
                <a:solidFill>
                  <a:srgbClr val="000000"/>
                </a:solidFill>
                <a:latin typeface="Rubik"/>
              </a:rPr>
              <a:t>  our stamina (well-being)? </a:t>
            </a:r>
          </a:p>
          <a:p>
            <a:pPr algn="l">
              <a:lnSpc>
                <a:spcPts val="3600"/>
              </a:lnSpc>
            </a:pPr>
            <a:endParaRPr lang="en-US" sz="3000">
              <a:solidFill>
                <a:srgbClr val="000000"/>
              </a:solidFill>
              <a:latin typeface="Rubik"/>
            </a:endParaRPr>
          </a:p>
          <a:p>
            <a:pPr algn="l">
              <a:lnSpc>
                <a:spcPts val="3600"/>
              </a:lnSpc>
            </a:pPr>
            <a:r>
              <a:rPr lang="en-US" sz="3000">
                <a:solidFill>
                  <a:srgbClr val="000000"/>
                </a:solidFill>
                <a:latin typeface="Rubik"/>
              </a:rPr>
              <a:t>• Did you find anything surprising when you looked at what nourished </a:t>
            </a:r>
          </a:p>
          <a:p>
            <a:pPr algn="l">
              <a:lnSpc>
                <a:spcPts val="3600"/>
              </a:lnSpc>
            </a:pPr>
            <a:r>
              <a:rPr lang="en-US" sz="3000">
                <a:solidFill>
                  <a:srgbClr val="000000"/>
                </a:solidFill>
                <a:latin typeface="Rubik"/>
              </a:rPr>
              <a:t>  or depleted you in your daily activity list? </a:t>
            </a:r>
          </a:p>
          <a:p>
            <a:pPr algn="l">
              <a:lnSpc>
                <a:spcPts val="3600"/>
              </a:lnSpc>
            </a:pPr>
            <a:endParaRPr lang="en-US" sz="3000">
              <a:solidFill>
                <a:srgbClr val="000000"/>
              </a:solidFill>
              <a:latin typeface="Rubik"/>
            </a:endParaRPr>
          </a:p>
          <a:p>
            <a:pPr algn="l">
              <a:lnSpc>
                <a:spcPts val="3600"/>
              </a:lnSpc>
            </a:pPr>
            <a:r>
              <a:rPr lang="en-US" sz="3000">
                <a:solidFill>
                  <a:srgbClr val="000000"/>
                </a:solidFill>
                <a:latin typeface="Rubik"/>
              </a:rPr>
              <a:t>• Why do you think it’s important to regularly do things that replenish your energy/stamina?</a:t>
            </a:r>
          </a:p>
          <a:p>
            <a:pPr algn="l">
              <a:lnSpc>
                <a:spcPts val="3600"/>
              </a:lnSpc>
            </a:pPr>
            <a:endParaRPr lang="en-US" sz="3000">
              <a:solidFill>
                <a:srgbClr val="000000"/>
              </a:solidFill>
              <a:latin typeface="Rubik"/>
            </a:endParaRPr>
          </a:p>
          <a:p>
            <a:pPr algn="l">
              <a:lnSpc>
                <a:spcPts val="3600"/>
              </a:lnSpc>
            </a:pPr>
            <a:r>
              <a:rPr lang="en-US" sz="3000">
                <a:solidFill>
                  <a:srgbClr val="000000"/>
                </a:solidFill>
                <a:latin typeface="Rubik"/>
              </a:rPr>
              <a:t>• What is one simple action you want to take this week to practice habits that can optimize </a:t>
            </a:r>
          </a:p>
          <a:p>
            <a:pPr algn="l">
              <a:lnSpc>
                <a:spcPts val="3600"/>
              </a:lnSpc>
            </a:pPr>
            <a:r>
              <a:rPr lang="en-US" sz="3000">
                <a:solidFill>
                  <a:srgbClr val="000000"/>
                </a:solidFill>
                <a:latin typeface="Rubik"/>
              </a:rPr>
              <a:t>  your well-being?</a:t>
            </a:r>
          </a:p>
          <a:p>
            <a:pPr algn="l">
              <a:lnSpc>
                <a:spcPts val="3600"/>
              </a:lnSpc>
            </a:pPr>
            <a:endParaRPr lang="en-US" sz="3000">
              <a:solidFill>
                <a:srgbClr val="000000"/>
              </a:solidFill>
              <a:latin typeface="Rubik"/>
            </a:endParaRPr>
          </a:p>
          <a:p>
            <a:pPr>
              <a:lnSpc>
                <a:spcPts val="3600"/>
              </a:lnSpc>
            </a:pPr>
            <a:r>
              <a:rPr lang="en-US" sz="3000">
                <a:solidFill>
                  <a:srgbClr val="000000"/>
                </a:solidFill>
                <a:latin typeface="Rubik"/>
              </a:rPr>
              <a:t>• How can you measure or track this new habit to keep yourself accountable and reflect on how you feel? </a:t>
            </a:r>
            <a:endParaRPr lang="en-US" sz="3000">
              <a:solidFill>
                <a:srgbClr val="000000"/>
              </a:solidFill>
              <a:latin typeface="Rubik"/>
              <a:cs typeface="Rubik"/>
            </a:endParaRPr>
          </a:p>
        </p:txBody>
      </p:sp>
      <p:sp>
        <p:nvSpPr>
          <p:cNvPr id="9" name="Freeform 9" descr="A yellow and brown hands holding up black letters  Description automatically generated"/>
          <p:cNvSpPr/>
          <p:nvPr/>
        </p:nvSpPr>
        <p:spPr>
          <a:xfrm>
            <a:off x="13852353" y="1966084"/>
            <a:ext cx="3186112" cy="3571875"/>
          </a:xfrm>
          <a:custGeom>
            <a:avLst/>
            <a:gdLst/>
            <a:ahLst/>
            <a:cxnLst/>
            <a:rect l="l" t="t" r="r" b="b"/>
            <a:pathLst>
              <a:path w="3186112" h="3571875">
                <a:moveTo>
                  <a:pt x="0" y="0"/>
                </a:moveTo>
                <a:lnTo>
                  <a:pt x="3186113" y="0"/>
                </a:lnTo>
                <a:lnTo>
                  <a:pt x="3186113" y="3571876"/>
                </a:lnTo>
                <a:lnTo>
                  <a:pt x="0" y="3571876"/>
                </a:lnTo>
                <a:lnTo>
                  <a:pt x="0" y="0"/>
                </a:lnTo>
                <a:close/>
              </a:path>
            </a:pathLst>
          </a:custGeom>
          <a:blipFill>
            <a:blip r:embed="rId3"/>
            <a:stretch>
              <a:fillRect t="-35" b="-35"/>
            </a:stretch>
          </a:blipFill>
        </p:spPr>
        <p:txBody>
          <a:bodyPr/>
          <a:lstStyle/>
          <a:p>
            <a:endParaRPr lang="en-US"/>
          </a:p>
        </p:txBody>
      </p:sp>
      <p:pic>
        <p:nvPicPr>
          <p:cNvPr id="11" name="Picture 10" descr="A black background with a black square">
            <a:extLst>
              <a:ext uri="{FF2B5EF4-FFF2-40B4-BE49-F238E27FC236}">
                <a16:creationId xmlns:a16="http://schemas.microsoft.com/office/drawing/2014/main" id="{3D4863D2-94FB-07A5-8B9A-8D21C7264A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24547" y="-51095"/>
            <a:ext cx="1554386" cy="155438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4" name="Group 4"/>
          <p:cNvGrpSpPr/>
          <p:nvPr/>
        </p:nvGrpSpPr>
        <p:grpSpPr>
          <a:xfrm>
            <a:off x="379221" y="2130036"/>
            <a:ext cx="17501524" cy="5835773"/>
            <a:chOff x="0" y="0"/>
            <a:chExt cx="23335366" cy="7781031"/>
          </a:xfrm>
        </p:grpSpPr>
        <p:sp>
          <p:nvSpPr>
            <p:cNvPr id="5" name="Freeform 5"/>
            <p:cNvSpPr/>
            <p:nvPr/>
          </p:nvSpPr>
          <p:spPr>
            <a:xfrm>
              <a:off x="0" y="0"/>
              <a:ext cx="23335362" cy="7781093"/>
            </a:xfrm>
            <a:custGeom>
              <a:avLst/>
              <a:gdLst/>
              <a:ahLst/>
              <a:cxnLst/>
              <a:rect l="l" t="t" r="r" b="b"/>
              <a:pathLst>
                <a:path w="23335362" h="7781093">
                  <a:moveTo>
                    <a:pt x="0" y="0"/>
                  </a:moveTo>
                  <a:lnTo>
                    <a:pt x="23335362" y="0"/>
                  </a:lnTo>
                  <a:lnTo>
                    <a:pt x="23335362" y="7781093"/>
                  </a:lnTo>
                  <a:lnTo>
                    <a:pt x="0" y="7781093"/>
                  </a:lnTo>
                  <a:close/>
                </a:path>
              </a:pathLst>
            </a:custGeom>
            <a:solidFill>
              <a:srgbClr val="FF6021"/>
            </a:solidFill>
          </p:spPr>
          <p:txBody>
            <a:bodyPr/>
            <a:lstStyle/>
            <a:p>
              <a:endParaRPr lang="en-US"/>
            </a:p>
          </p:txBody>
        </p:sp>
        <p:sp>
          <p:nvSpPr>
            <p:cNvPr id="6" name="TextBox 6"/>
            <p:cNvSpPr txBox="1"/>
            <p:nvPr/>
          </p:nvSpPr>
          <p:spPr>
            <a:xfrm>
              <a:off x="0" y="-9525"/>
              <a:ext cx="23335366" cy="7790556"/>
            </a:xfrm>
            <a:prstGeom prst="rect">
              <a:avLst/>
            </a:prstGeom>
          </p:spPr>
          <p:txBody>
            <a:bodyPr lIns="50800" tIns="50800" rIns="50800" bIns="50800" rtlCol="0" anchor="ctr"/>
            <a:lstStyle/>
            <a:p>
              <a:pPr algn="ctr">
                <a:lnSpc>
                  <a:spcPts val="5759"/>
                </a:lnSpc>
              </a:pPr>
              <a:endParaRPr/>
            </a:p>
            <a:p>
              <a:pPr algn="ctr">
                <a:lnSpc>
                  <a:spcPts val="5759"/>
                </a:lnSpc>
              </a:pPr>
              <a:endParaRPr/>
            </a:p>
            <a:p>
              <a:pPr marL="868680" lvl="1" indent="-434340" algn="ctr">
                <a:lnSpc>
                  <a:spcPts val="5759"/>
                </a:lnSpc>
                <a:buFont typeface="Arial"/>
                <a:buChar char="•"/>
              </a:pPr>
              <a:r>
                <a:rPr lang="en-US" sz="4800">
                  <a:solidFill>
                    <a:srgbClr val="FFFFFF"/>
                  </a:solidFill>
                  <a:latin typeface="Rubik"/>
                </a:rPr>
                <a:t>What is the one action you would like to take this week </a:t>
              </a:r>
              <a:endParaRPr lang="en-US" sz="4800">
                <a:solidFill>
                  <a:srgbClr val="FFFFFF"/>
                </a:solidFill>
                <a:latin typeface="Rubik"/>
                <a:cs typeface="Rubik"/>
              </a:endParaRPr>
            </a:p>
            <a:p>
              <a:pPr marL="868680" lvl="1" indent="-434340" algn="ctr">
                <a:lnSpc>
                  <a:spcPts val="5759"/>
                </a:lnSpc>
              </a:pPr>
              <a:r>
                <a:rPr lang="en-US" sz="4800">
                  <a:solidFill>
                    <a:srgbClr val="FFFFFF"/>
                  </a:solidFill>
                  <a:latin typeface="Rubik"/>
                </a:rPr>
                <a:t>to </a:t>
              </a:r>
              <a:r>
                <a:rPr lang="en-US" sz="4800" err="1">
                  <a:solidFill>
                    <a:srgbClr val="FFFFFF"/>
                  </a:solidFill>
                  <a:latin typeface="Rubik"/>
                </a:rPr>
                <a:t>practise</a:t>
              </a:r>
              <a:r>
                <a:rPr lang="en-US" sz="4800">
                  <a:solidFill>
                    <a:srgbClr val="FFFFFF"/>
                  </a:solidFill>
                  <a:latin typeface="Rubik"/>
                </a:rPr>
                <a:t> habits to optimize your well-being?</a:t>
              </a:r>
              <a:endParaRPr lang="en-US" sz="4800">
                <a:solidFill>
                  <a:srgbClr val="FFFFFF"/>
                </a:solidFill>
                <a:latin typeface="Rubik"/>
                <a:cs typeface="Rubik"/>
              </a:endParaRPr>
            </a:p>
            <a:p>
              <a:pPr marL="868680" lvl="1" indent="-434340" algn="ctr">
                <a:lnSpc>
                  <a:spcPts val="5759"/>
                </a:lnSpc>
              </a:pPr>
              <a:endParaRPr lang="en-US" sz="4800">
                <a:solidFill>
                  <a:srgbClr val="FFFFFF"/>
                </a:solidFill>
                <a:latin typeface="Rubik"/>
              </a:endParaRPr>
            </a:p>
            <a:p>
              <a:pPr marL="868680" lvl="1" indent="-434340" algn="ctr">
                <a:lnSpc>
                  <a:spcPts val="5759"/>
                </a:lnSpc>
                <a:buFont typeface="Arial"/>
                <a:buChar char="•"/>
              </a:pPr>
              <a:r>
                <a:rPr lang="en-US" sz="4800">
                  <a:solidFill>
                    <a:srgbClr val="FFFFFF"/>
                  </a:solidFill>
                  <a:latin typeface="Rubik"/>
                </a:rPr>
                <a:t>What are some tips/tricks that you can do to remember?</a:t>
              </a:r>
              <a:endParaRPr lang="en-US" sz="4800">
                <a:solidFill>
                  <a:srgbClr val="FFFFFF"/>
                </a:solidFill>
                <a:latin typeface="Rubik"/>
                <a:cs typeface="Rubik"/>
              </a:endParaRPr>
            </a:p>
          </p:txBody>
        </p:sp>
      </p:grpSp>
      <p:sp>
        <p:nvSpPr>
          <p:cNvPr id="7" name="TextBox 7"/>
          <p:cNvSpPr txBox="1"/>
          <p:nvPr/>
        </p:nvSpPr>
        <p:spPr>
          <a:xfrm>
            <a:off x="4220013" y="2539893"/>
            <a:ext cx="9854915"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Turn and Talk </a:t>
            </a:r>
          </a:p>
        </p:txBody>
      </p:sp>
      <p:sp>
        <p:nvSpPr>
          <p:cNvPr id="10" name="TextBox 10"/>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3: Action</a:t>
            </a:r>
          </a:p>
        </p:txBody>
      </p:sp>
      <p:sp>
        <p:nvSpPr>
          <p:cNvPr id="11" name="Freeform 11"/>
          <p:cNvSpPr/>
          <p:nvPr/>
        </p:nvSpPr>
        <p:spPr>
          <a:xfrm>
            <a:off x="-273661" y="6451948"/>
            <a:ext cx="4256278" cy="4256278"/>
          </a:xfrm>
          <a:custGeom>
            <a:avLst/>
            <a:gdLst/>
            <a:ahLst/>
            <a:cxnLst/>
            <a:rect l="l" t="t" r="r" b="b"/>
            <a:pathLst>
              <a:path w="4256278" h="4256278">
                <a:moveTo>
                  <a:pt x="0" y="0"/>
                </a:moveTo>
                <a:lnTo>
                  <a:pt x="4256279" y="0"/>
                </a:lnTo>
                <a:lnTo>
                  <a:pt x="4256279" y="4256278"/>
                </a:lnTo>
                <a:lnTo>
                  <a:pt x="0" y="4256278"/>
                </a:lnTo>
                <a:lnTo>
                  <a:pt x="0" y="0"/>
                </a:lnTo>
                <a:close/>
              </a:path>
            </a:pathLst>
          </a:custGeom>
          <a:blipFill>
            <a:blip r:embed="rId2"/>
            <a:stretch>
              <a:fillRect/>
            </a:stretch>
          </a:blipFill>
        </p:spPr>
        <p:txBody>
          <a:bodyPr/>
          <a:lstStyle/>
          <a:p>
            <a:endParaRPr lang="en-US"/>
          </a:p>
        </p:txBody>
      </p:sp>
      <p:pic>
        <p:nvPicPr>
          <p:cNvPr id="9" name="Picture 8" descr="A black background with a black square">
            <a:extLst>
              <a:ext uri="{FF2B5EF4-FFF2-40B4-BE49-F238E27FC236}">
                <a16:creationId xmlns:a16="http://schemas.microsoft.com/office/drawing/2014/main" id="{5A737BF3-88DF-8FED-A4F3-53692461FF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83000" y="-72292"/>
            <a:ext cx="1551745" cy="155174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8843332"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Tips and Tricks</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aphicFrame>
        <p:nvGraphicFramePr>
          <p:cNvPr id="5" name="Table 5"/>
          <p:cNvGraphicFramePr>
            <a:graphicFrameLocks noGrp="1"/>
          </p:cNvGraphicFramePr>
          <p:nvPr>
            <p:extLst>
              <p:ext uri="{D42A27DB-BD31-4B8C-83A1-F6EECF244321}">
                <p14:modId xmlns:p14="http://schemas.microsoft.com/office/powerpoint/2010/main" val="3654735560"/>
              </p:ext>
            </p:extLst>
          </p:nvPr>
        </p:nvGraphicFramePr>
        <p:xfrm>
          <a:off x="1176130" y="1358347"/>
          <a:ext cx="14825871" cy="8388223"/>
        </p:xfrm>
        <a:graphic>
          <a:graphicData uri="http://schemas.openxmlformats.org/drawingml/2006/table">
            <a:tbl>
              <a:tblPr/>
              <a:tblGrid>
                <a:gridCol w="4941957">
                  <a:extLst>
                    <a:ext uri="{9D8B030D-6E8A-4147-A177-3AD203B41FA5}">
                      <a16:colId xmlns:a16="http://schemas.microsoft.com/office/drawing/2014/main" val="20000"/>
                    </a:ext>
                  </a:extLst>
                </a:gridCol>
                <a:gridCol w="4941957">
                  <a:extLst>
                    <a:ext uri="{9D8B030D-6E8A-4147-A177-3AD203B41FA5}">
                      <a16:colId xmlns:a16="http://schemas.microsoft.com/office/drawing/2014/main" val="20001"/>
                    </a:ext>
                  </a:extLst>
                </a:gridCol>
                <a:gridCol w="4941957">
                  <a:extLst>
                    <a:ext uri="{9D8B030D-6E8A-4147-A177-3AD203B41FA5}">
                      <a16:colId xmlns:a16="http://schemas.microsoft.com/office/drawing/2014/main" val="20002"/>
                    </a:ext>
                  </a:extLst>
                </a:gridCol>
              </a:tblGrid>
              <a:tr h="7826394">
                <a:tc>
                  <a:txBody>
                    <a:bodyPr/>
                    <a:lstStyle/>
                    <a:p>
                      <a:pPr marL="457200" indent="-457200" algn="l">
                        <a:lnSpc>
                          <a:spcPts val="3600"/>
                        </a:lnSpc>
                        <a:buFont typeface="Arial" panose="020B0604020202020204" pitchFamily="34" charset="0"/>
                        <a:buChar char="•"/>
                        <a:defRPr/>
                      </a:pPr>
                      <a:r>
                        <a:rPr lang="en-US" sz="2800">
                          <a:solidFill>
                            <a:srgbClr val="000000"/>
                          </a:solidFill>
                          <a:latin typeface="Rubik"/>
                        </a:rPr>
                        <a:t>Set your alarm for the same time every morning. </a:t>
                      </a:r>
                      <a:endParaRPr lang="en-US" sz="2800"/>
                    </a:p>
                    <a:p>
                      <a:pPr marL="171450" indent="-171450" algn="l">
                        <a:lnSpc>
                          <a:spcPts val="3600"/>
                        </a:lnSpc>
                        <a:buFont typeface="Arial" panose="020B0604020202020204" pitchFamily="34" charset="0"/>
                        <a:buChar char="•"/>
                      </a:pPr>
                      <a:endParaRPr lang="en-US" sz="1050"/>
                    </a:p>
                    <a:p>
                      <a:pPr marL="457200" indent="-457200" algn="l">
                        <a:lnSpc>
                          <a:spcPts val="3600"/>
                        </a:lnSpc>
                        <a:buFont typeface="Arial" panose="020B0604020202020204" pitchFamily="34" charset="0"/>
                        <a:buChar char="•"/>
                      </a:pPr>
                      <a:r>
                        <a:rPr lang="en-US" sz="2800">
                          <a:solidFill>
                            <a:srgbClr val="000000"/>
                          </a:solidFill>
                          <a:latin typeface="Rubik"/>
                        </a:rPr>
                        <a:t>Reduce blue light and screens before bed. </a:t>
                      </a:r>
                    </a:p>
                    <a:p>
                      <a:pPr marL="457200" indent="-457200" algn="l">
                        <a:lnSpc>
                          <a:spcPts val="3600"/>
                        </a:lnSpc>
                        <a:buFont typeface="Arial" panose="020B0604020202020204" pitchFamily="34" charset="0"/>
                        <a:buChar char="•"/>
                      </a:pPr>
                      <a:endParaRPr lang="en-US" sz="2800">
                        <a:solidFill>
                          <a:srgbClr val="000000"/>
                        </a:solidFill>
                        <a:latin typeface="Rubik"/>
                      </a:endParaRPr>
                    </a:p>
                    <a:p>
                      <a:pPr marL="457200" indent="-457200" algn="l">
                        <a:lnSpc>
                          <a:spcPts val="3600"/>
                        </a:lnSpc>
                        <a:buFont typeface="Arial" panose="020B0604020202020204" pitchFamily="34" charset="0"/>
                        <a:buChar char="•"/>
                      </a:pPr>
                      <a:r>
                        <a:rPr lang="en-US" sz="2800">
                          <a:solidFill>
                            <a:srgbClr val="000000"/>
                          </a:solidFill>
                          <a:latin typeface="Rubik"/>
                        </a:rPr>
                        <a:t>Try stretching or reading before bed. </a:t>
                      </a:r>
                    </a:p>
                    <a:p>
                      <a:pPr marL="457200" indent="-457200" algn="l">
                        <a:lnSpc>
                          <a:spcPts val="3600"/>
                        </a:lnSpc>
                        <a:buFont typeface="Arial" panose="020B0604020202020204" pitchFamily="34" charset="0"/>
                        <a:buChar char="•"/>
                      </a:pPr>
                      <a:endParaRPr lang="en-US" sz="2800">
                        <a:solidFill>
                          <a:srgbClr val="000000"/>
                        </a:solidFill>
                        <a:latin typeface="Rubik"/>
                      </a:endParaRPr>
                    </a:p>
                    <a:p>
                      <a:pPr marL="457200" indent="-457200" algn="l">
                        <a:lnSpc>
                          <a:spcPts val="3600"/>
                        </a:lnSpc>
                        <a:buFont typeface="Arial" panose="020B0604020202020204" pitchFamily="34" charset="0"/>
                        <a:buChar char="•"/>
                      </a:pPr>
                      <a:r>
                        <a:rPr lang="en-US" sz="2800">
                          <a:solidFill>
                            <a:srgbClr val="000000"/>
                          </a:solidFill>
                          <a:latin typeface="Rubik"/>
                        </a:rPr>
                        <a:t>Use an app to help track the amount of water you drink. </a:t>
                      </a:r>
                    </a:p>
                    <a:p>
                      <a:pPr marL="457200" indent="-457200" algn="l">
                        <a:lnSpc>
                          <a:spcPts val="3600"/>
                        </a:lnSpc>
                        <a:buFont typeface="Arial" panose="020B0604020202020204" pitchFamily="34" charset="0"/>
                        <a:buChar char="•"/>
                      </a:pPr>
                      <a:endParaRPr lang="en-US" sz="2800">
                        <a:solidFill>
                          <a:srgbClr val="000000"/>
                        </a:solidFill>
                        <a:latin typeface="Rubik"/>
                      </a:endParaRPr>
                    </a:p>
                    <a:p>
                      <a:pPr marL="457200" indent="-457200" algn="l">
                        <a:lnSpc>
                          <a:spcPts val="3600"/>
                        </a:lnSpc>
                        <a:buFont typeface="Arial" panose="020B0604020202020204" pitchFamily="34" charset="0"/>
                        <a:buChar char="•"/>
                      </a:pPr>
                      <a:r>
                        <a:rPr lang="en-US" sz="2800">
                          <a:solidFill>
                            <a:srgbClr val="000000"/>
                          </a:solidFill>
                          <a:latin typeface="Rubik"/>
                        </a:rPr>
                        <a:t>Pack a healthy snack for school the night before. </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457200" algn="l">
                        <a:lnSpc>
                          <a:spcPts val="3600"/>
                        </a:lnSpc>
                        <a:buFont typeface="Arial" panose="020B0604020202020204" pitchFamily="34" charset="0"/>
                        <a:buChar char="•"/>
                        <a:defRPr/>
                      </a:pPr>
                      <a:r>
                        <a:rPr lang="en-US" sz="2800">
                          <a:solidFill>
                            <a:srgbClr val="000000"/>
                          </a:solidFill>
                          <a:latin typeface="Rubik"/>
                        </a:rPr>
                        <a:t>Try out a new healthy recipe with your family. </a:t>
                      </a:r>
                      <a:endParaRPr lang="en-US" sz="2800"/>
                    </a:p>
                    <a:p>
                      <a:pPr marL="171450" indent="-171450" algn="l">
                        <a:lnSpc>
                          <a:spcPts val="3600"/>
                        </a:lnSpc>
                        <a:buFont typeface="Arial" panose="020B0604020202020204" pitchFamily="34" charset="0"/>
                        <a:buChar char="•"/>
                      </a:pPr>
                      <a:endParaRPr lang="en-US" sz="1050"/>
                    </a:p>
                    <a:p>
                      <a:pPr marL="271780" lvl="0" indent="-457200" algn="l">
                        <a:lnSpc>
                          <a:spcPts val="3600"/>
                        </a:lnSpc>
                        <a:buFont typeface="Arial" panose="020B0604020202020204" pitchFamily="34" charset="0"/>
                        <a:buChar char="•"/>
                      </a:pPr>
                      <a:r>
                        <a:rPr lang="en-US" sz="2800">
                          <a:solidFill>
                            <a:srgbClr val="000000"/>
                          </a:solidFill>
                          <a:latin typeface="Rubik"/>
                        </a:rPr>
                        <a:t>Try stretching in the morning </a:t>
                      </a:r>
                    </a:p>
                    <a:p>
                      <a:pPr marL="0" lvl="0" indent="0" algn="l">
                        <a:lnSpc>
                          <a:spcPts val="3600"/>
                        </a:lnSpc>
                        <a:buNone/>
                      </a:pPr>
                      <a:r>
                        <a:rPr lang="en-US" sz="2800">
                          <a:solidFill>
                            <a:srgbClr val="000000"/>
                          </a:solidFill>
                          <a:latin typeface="Rubik"/>
                        </a:rPr>
                        <a:t>     before getting ready.</a:t>
                      </a:r>
                      <a:endParaRPr lang="en-US"/>
                    </a:p>
                    <a:p>
                      <a:pPr marL="271780" lvl="0" indent="-457200" algn="l">
                        <a:lnSpc>
                          <a:spcPts val="3600"/>
                        </a:lnSpc>
                        <a:buFont typeface="Arial" panose="020B0604020202020204" pitchFamily="34" charset="0"/>
                        <a:buChar char="•"/>
                      </a:pPr>
                      <a:endParaRPr lang="en-US" sz="2800">
                        <a:solidFill>
                          <a:srgbClr val="000000"/>
                        </a:solidFill>
                        <a:latin typeface="Rubik"/>
                      </a:endParaRPr>
                    </a:p>
                    <a:p>
                      <a:pPr marL="271780" lvl="0" indent="-457200" algn="l">
                        <a:lnSpc>
                          <a:spcPts val="3600"/>
                        </a:lnSpc>
                        <a:buFont typeface="Arial" panose="020B0604020202020204" pitchFamily="34" charset="0"/>
                        <a:buChar char="•"/>
                      </a:pPr>
                      <a:r>
                        <a:rPr lang="en-US" sz="2800">
                          <a:solidFill>
                            <a:srgbClr val="000000"/>
                          </a:solidFill>
                          <a:latin typeface="Rubik"/>
                        </a:rPr>
                        <a:t>Take a daily walk. </a:t>
                      </a:r>
                    </a:p>
                    <a:p>
                      <a:pPr marL="271780" lvl="0" indent="-457200" algn="l">
                        <a:lnSpc>
                          <a:spcPts val="3600"/>
                        </a:lnSpc>
                        <a:buFont typeface="Arial" panose="020B0604020202020204" pitchFamily="34" charset="0"/>
                        <a:buChar char="•"/>
                      </a:pPr>
                      <a:endParaRPr lang="en-US" sz="2800">
                        <a:solidFill>
                          <a:srgbClr val="000000"/>
                        </a:solidFill>
                        <a:latin typeface="Rubik"/>
                      </a:endParaRPr>
                    </a:p>
                    <a:p>
                      <a:pPr marL="271780" lvl="0" indent="-457200" algn="l">
                        <a:lnSpc>
                          <a:spcPts val="3600"/>
                        </a:lnSpc>
                        <a:buFont typeface="Arial" panose="020B0604020202020204" pitchFamily="34" charset="0"/>
                        <a:buChar char="•"/>
                      </a:pPr>
                      <a:r>
                        <a:rPr lang="en-US" sz="2800">
                          <a:solidFill>
                            <a:srgbClr val="000000"/>
                          </a:solidFill>
                          <a:latin typeface="Rubik"/>
                        </a:rPr>
                        <a:t>Try an exercise </a:t>
                      </a:r>
                    </a:p>
                    <a:p>
                      <a:pPr marL="0" lvl="0" indent="0" algn="l">
                        <a:lnSpc>
                          <a:spcPts val="3600"/>
                        </a:lnSpc>
                        <a:buNone/>
                      </a:pPr>
                      <a:r>
                        <a:rPr lang="en-US" sz="2800">
                          <a:solidFill>
                            <a:srgbClr val="000000"/>
                          </a:solidFill>
                          <a:latin typeface="Rubik"/>
                        </a:rPr>
                        <a:t>     or yoga video. </a:t>
                      </a:r>
                      <a:endParaRPr lang="en-US"/>
                    </a:p>
                    <a:p>
                      <a:pPr marL="271780" lvl="0" indent="-457200" algn="l">
                        <a:lnSpc>
                          <a:spcPts val="3600"/>
                        </a:lnSpc>
                        <a:buFont typeface="Arial" panose="020B0604020202020204" pitchFamily="34" charset="0"/>
                        <a:buChar char="•"/>
                      </a:pPr>
                      <a:endParaRPr lang="en-US" sz="2800">
                        <a:solidFill>
                          <a:srgbClr val="000000"/>
                        </a:solidFill>
                        <a:latin typeface="Rubik"/>
                      </a:endParaRPr>
                    </a:p>
                    <a:p>
                      <a:pPr marL="271780" lvl="0" indent="-457200" algn="l">
                        <a:lnSpc>
                          <a:spcPts val="3600"/>
                        </a:lnSpc>
                        <a:buFont typeface="Arial" panose="020B0604020202020204" pitchFamily="34" charset="0"/>
                        <a:buChar char="•"/>
                      </a:pPr>
                      <a:r>
                        <a:rPr lang="en-US" sz="2800">
                          <a:solidFill>
                            <a:srgbClr val="000000"/>
                          </a:solidFill>
                          <a:latin typeface="Rubik"/>
                        </a:rPr>
                        <a:t>Plan to play a sport this week    with a friend. </a:t>
                      </a:r>
                    </a:p>
                    <a:p>
                      <a:pPr marL="271780" lvl="0" indent="-457200" algn="l">
                        <a:lnSpc>
                          <a:spcPts val="3600"/>
                        </a:lnSpc>
                        <a:buFont typeface="Arial" panose="020B0604020202020204" pitchFamily="34" charset="0"/>
                        <a:buChar char="•"/>
                      </a:pPr>
                      <a:endParaRPr lang="en-US" sz="2800">
                        <a:solidFill>
                          <a:srgbClr val="000000"/>
                        </a:solidFill>
                        <a:latin typeface="Rubik"/>
                      </a:endParaRPr>
                    </a:p>
                    <a:p>
                      <a:pPr marL="271780" lvl="0" indent="-457200" algn="l">
                        <a:lnSpc>
                          <a:spcPts val="3600"/>
                        </a:lnSpc>
                        <a:buFont typeface="Arial" panose="020B0604020202020204" pitchFamily="34" charset="0"/>
                        <a:buChar char="•"/>
                      </a:pPr>
                      <a:r>
                        <a:rPr lang="en-US" sz="2800">
                          <a:solidFill>
                            <a:srgbClr val="000000"/>
                          </a:solidFill>
                          <a:latin typeface="Rubik"/>
                        </a:rPr>
                        <a:t>Raise money for a cause you    care about.</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457200" algn="l">
                        <a:lnSpc>
                          <a:spcPts val="3600"/>
                        </a:lnSpc>
                        <a:buFont typeface="Arial" panose="020B0604020202020204" pitchFamily="34" charset="0"/>
                        <a:buChar char="•"/>
                      </a:pPr>
                      <a:r>
                        <a:rPr lang="en-US" sz="2800">
                          <a:solidFill>
                            <a:srgbClr val="000000"/>
                          </a:solidFill>
                          <a:latin typeface="Rubik"/>
                        </a:rPr>
                        <a:t>Leave someone a note to let them know you’re thinking about them. </a:t>
                      </a:r>
                      <a:endParaRPr lang="en-US" sz="2800"/>
                    </a:p>
                    <a:p>
                      <a:pPr marL="171450" indent="-171450" algn="l">
                        <a:lnSpc>
                          <a:spcPts val="3600"/>
                        </a:lnSpc>
                        <a:buFont typeface="Arial" panose="020B0604020202020204" pitchFamily="34" charset="0"/>
                        <a:buChar char="•"/>
                      </a:pPr>
                      <a:endParaRPr lang="en-US" sz="1050"/>
                    </a:p>
                    <a:p>
                      <a:pPr marL="457200" indent="-457200" algn="l">
                        <a:lnSpc>
                          <a:spcPts val="3600"/>
                        </a:lnSpc>
                        <a:buFont typeface="Arial" panose="020B0604020202020204" pitchFamily="34" charset="0"/>
                        <a:buChar char="•"/>
                      </a:pPr>
                      <a:r>
                        <a:rPr lang="en-US" sz="2800">
                          <a:solidFill>
                            <a:srgbClr val="000000"/>
                          </a:solidFill>
                          <a:latin typeface="Rubik"/>
                        </a:rPr>
                        <a:t>Call someone you haven’t spoken to in a while. </a:t>
                      </a:r>
                    </a:p>
                    <a:p>
                      <a:pPr marL="457200" indent="-457200" algn="l">
                        <a:lnSpc>
                          <a:spcPts val="3600"/>
                        </a:lnSpc>
                        <a:buFont typeface="Arial" panose="020B0604020202020204" pitchFamily="34" charset="0"/>
                        <a:buChar char="•"/>
                      </a:pPr>
                      <a:endParaRPr lang="en-US" sz="2800">
                        <a:solidFill>
                          <a:srgbClr val="000000"/>
                        </a:solidFill>
                        <a:latin typeface="Rubik"/>
                      </a:endParaRPr>
                    </a:p>
                    <a:p>
                      <a:pPr marL="457200" indent="-457200" algn="l">
                        <a:lnSpc>
                          <a:spcPts val="3600"/>
                        </a:lnSpc>
                        <a:buFont typeface="Arial" panose="020B0604020202020204" pitchFamily="34" charset="0"/>
                        <a:buChar char="•"/>
                      </a:pPr>
                      <a:r>
                        <a:rPr lang="en-US" sz="2800">
                          <a:solidFill>
                            <a:srgbClr val="000000"/>
                          </a:solidFill>
                          <a:latin typeface="Rubik"/>
                        </a:rPr>
                        <a:t>Journal about someone or an experience you’re grateful for. </a:t>
                      </a:r>
                    </a:p>
                    <a:p>
                      <a:pPr marL="457200" indent="-457200" algn="l">
                        <a:lnSpc>
                          <a:spcPts val="3600"/>
                        </a:lnSpc>
                        <a:buFont typeface="Arial" panose="020B0604020202020204" pitchFamily="34" charset="0"/>
                        <a:buChar char="•"/>
                      </a:pPr>
                      <a:endParaRPr lang="en-US" sz="2800">
                        <a:solidFill>
                          <a:srgbClr val="000000"/>
                        </a:solidFill>
                        <a:latin typeface="Rubik"/>
                      </a:endParaRPr>
                    </a:p>
                    <a:p>
                      <a:pPr marL="457200" indent="-457200" algn="l">
                        <a:lnSpc>
                          <a:spcPts val="3600"/>
                        </a:lnSpc>
                        <a:buFont typeface="Arial" panose="020B0604020202020204" pitchFamily="34" charset="0"/>
                        <a:buChar char="•"/>
                      </a:pPr>
                      <a:r>
                        <a:rPr lang="en-US" sz="2800">
                          <a:solidFill>
                            <a:srgbClr val="000000"/>
                          </a:solidFill>
                          <a:latin typeface="Rubik"/>
                        </a:rPr>
                        <a:t>Show your appreciation to community (or school community) workers. </a:t>
                      </a:r>
                    </a:p>
                    <a:p>
                      <a:pPr marL="457200" indent="-457200" algn="l">
                        <a:lnSpc>
                          <a:spcPts val="3600"/>
                        </a:lnSpc>
                        <a:buFont typeface="Arial" panose="020B0604020202020204" pitchFamily="34" charset="0"/>
                        <a:buChar char="•"/>
                      </a:pPr>
                      <a:endParaRPr lang="en-US" sz="2800">
                        <a:solidFill>
                          <a:srgbClr val="000000"/>
                        </a:solidFill>
                        <a:latin typeface="Rubik"/>
                      </a:endParaRPr>
                    </a:p>
                    <a:p>
                      <a:pPr marL="457200" indent="-457200" algn="l">
                        <a:lnSpc>
                          <a:spcPts val="3600"/>
                        </a:lnSpc>
                        <a:buFont typeface="Arial" panose="020B0604020202020204" pitchFamily="34" charset="0"/>
                        <a:buChar char="•"/>
                      </a:pPr>
                      <a:r>
                        <a:rPr lang="en-US" sz="2800">
                          <a:solidFill>
                            <a:srgbClr val="000000"/>
                          </a:solidFill>
                          <a:latin typeface="Rubik"/>
                        </a:rPr>
                        <a:t>Volunteer for an after-school initiative. </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6" name="Freeform 6" descr="A green and white triangle with a smoking pipe  Description automatically generated"/>
          <p:cNvSpPr/>
          <p:nvPr/>
        </p:nvSpPr>
        <p:spPr>
          <a:xfrm>
            <a:off x="15085942" y="6899412"/>
            <a:ext cx="3399185" cy="3389245"/>
          </a:xfrm>
          <a:custGeom>
            <a:avLst/>
            <a:gdLst/>
            <a:ahLst/>
            <a:cxnLst/>
            <a:rect l="l" t="t" r="r" b="b"/>
            <a:pathLst>
              <a:path w="3399185" h="3389245">
                <a:moveTo>
                  <a:pt x="0" y="0"/>
                </a:moveTo>
                <a:lnTo>
                  <a:pt x="3399184" y="0"/>
                </a:lnTo>
                <a:lnTo>
                  <a:pt x="3399184" y="3389245"/>
                </a:lnTo>
                <a:lnTo>
                  <a:pt x="0" y="3389245"/>
                </a:lnTo>
                <a:lnTo>
                  <a:pt x="0" y="0"/>
                </a:lnTo>
                <a:close/>
              </a:path>
            </a:pathLst>
          </a:custGeom>
          <a:blipFill>
            <a:blip r:embed="rId2"/>
            <a:stretch>
              <a:fillRect t="-146" b="-146"/>
            </a:stretch>
          </a:blipFill>
        </p:spPr>
        <p:txBody>
          <a:bodyPr/>
          <a:lstStyle/>
          <a:p>
            <a:endParaRPr lang="en-US"/>
          </a:p>
        </p:txBody>
      </p:sp>
      <p:pic>
        <p:nvPicPr>
          <p:cNvPr id="8" name="Picture 7" descr="A black background with a black square">
            <a:extLst>
              <a:ext uri="{FF2B5EF4-FFF2-40B4-BE49-F238E27FC236}">
                <a16:creationId xmlns:a16="http://schemas.microsoft.com/office/drawing/2014/main" id="{92F6B586-DFB5-B025-297B-85A411FDA4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59819" y="26068"/>
            <a:ext cx="1547181" cy="154718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4: Reflect</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826480" y="2706506"/>
            <a:ext cx="16626882" cy="7087699"/>
            <a:chOff x="0" y="0"/>
            <a:chExt cx="22169176" cy="10819656"/>
          </a:xfrm>
        </p:grpSpPr>
        <p:sp>
          <p:nvSpPr>
            <p:cNvPr id="6" name="Freeform 6"/>
            <p:cNvSpPr/>
            <p:nvPr/>
          </p:nvSpPr>
          <p:spPr>
            <a:xfrm>
              <a:off x="0" y="0"/>
              <a:ext cx="22169120" cy="10819600"/>
            </a:xfrm>
            <a:custGeom>
              <a:avLst/>
              <a:gdLst/>
              <a:ahLst/>
              <a:cxnLst/>
              <a:rect l="l" t="t" r="r" b="b"/>
              <a:pathLst>
                <a:path w="22169120" h="10819600">
                  <a:moveTo>
                    <a:pt x="0" y="0"/>
                  </a:moveTo>
                  <a:lnTo>
                    <a:pt x="22169120" y="0"/>
                  </a:lnTo>
                  <a:lnTo>
                    <a:pt x="22169120" y="10819600"/>
                  </a:lnTo>
                  <a:lnTo>
                    <a:pt x="0" y="10819600"/>
                  </a:lnTo>
                  <a:close/>
                </a:path>
              </a:pathLst>
            </a:custGeom>
            <a:solidFill>
              <a:srgbClr val="FF6021"/>
            </a:solidFill>
          </p:spPr>
          <p:txBody>
            <a:bodyPr/>
            <a:lstStyle/>
            <a:p>
              <a:endParaRPr lang="en-US"/>
            </a:p>
          </p:txBody>
        </p:sp>
        <p:sp>
          <p:nvSpPr>
            <p:cNvPr id="7" name="TextBox 7"/>
            <p:cNvSpPr txBox="1"/>
            <p:nvPr/>
          </p:nvSpPr>
          <p:spPr>
            <a:xfrm>
              <a:off x="0" y="-9525"/>
              <a:ext cx="22169176" cy="10829181"/>
            </a:xfrm>
            <a:prstGeom prst="rect">
              <a:avLst/>
            </a:prstGeom>
          </p:spPr>
          <p:txBody>
            <a:bodyPr lIns="50800" tIns="50800" rIns="50800" bIns="50800" rtlCol="0" anchor="ctr"/>
            <a:lstStyle/>
            <a:p>
              <a:pPr algn="ctr">
                <a:lnSpc>
                  <a:spcPts val="5040"/>
                </a:lnSpc>
              </a:pPr>
              <a:endParaRPr/>
            </a:p>
            <a:p>
              <a:pPr marL="705485" lvl="1" indent="-352425">
                <a:lnSpc>
                  <a:spcPts val="4680"/>
                </a:lnSpc>
                <a:buFont typeface="Arial"/>
                <a:buChar char="•"/>
              </a:pPr>
              <a:r>
                <a:rPr lang="en-US" sz="3900">
                  <a:solidFill>
                    <a:srgbClr val="FFFFFF"/>
                  </a:solidFill>
                  <a:latin typeface="Rubik"/>
                </a:rPr>
                <a:t>What new practice did you try out?</a:t>
              </a:r>
              <a:endParaRPr lang="en-US" sz="3900">
                <a:solidFill>
                  <a:srgbClr val="FFFFFF"/>
                </a:solidFill>
                <a:latin typeface="Rubik"/>
                <a:cs typeface="Rubik"/>
              </a:endParaRPr>
            </a:p>
            <a:p>
              <a:pPr marL="705485" lvl="1" indent="-352425">
                <a:lnSpc>
                  <a:spcPts val="4680"/>
                </a:lnSpc>
              </a:pPr>
              <a:endParaRPr lang="en-US" sz="3900">
                <a:solidFill>
                  <a:srgbClr val="FFFFFF"/>
                </a:solidFill>
                <a:latin typeface="Rubik"/>
                <a:cs typeface="Rubik"/>
              </a:endParaRPr>
            </a:p>
            <a:p>
              <a:pPr marL="705485" lvl="1" indent="-352425">
                <a:lnSpc>
                  <a:spcPts val="4680"/>
                </a:lnSpc>
                <a:buFont typeface="Arial"/>
                <a:buChar char="•"/>
              </a:pPr>
              <a:r>
                <a:rPr lang="en-US" sz="3900">
                  <a:solidFill>
                    <a:srgbClr val="FFFFFF"/>
                  </a:solidFill>
                  <a:latin typeface="Rubik"/>
                </a:rPr>
                <a:t>What did you find changing?</a:t>
              </a:r>
              <a:endParaRPr lang="en-US" sz="3900">
                <a:solidFill>
                  <a:srgbClr val="FFFFFF"/>
                </a:solidFill>
                <a:latin typeface="Rubik"/>
                <a:cs typeface="Rubik"/>
              </a:endParaRPr>
            </a:p>
            <a:p>
              <a:pPr marL="705485" lvl="1" indent="-352425">
                <a:lnSpc>
                  <a:spcPts val="4680"/>
                </a:lnSpc>
              </a:pPr>
              <a:endParaRPr lang="en-US" sz="3900">
                <a:solidFill>
                  <a:srgbClr val="FFFFFF"/>
                </a:solidFill>
                <a:latin typeface="Rubik"/>
                <a:cs typeface="Rubik"/>
              </a:endParaRPr>
            </a:p>
            <a:p>
              <a:pPr marL="705485" lvl="1" indent="-352425">
                <a:lnSpc>
                  <a:spcPts val="4680"/>
                </a:lnSpc>
                <a:buFont typeface="Arial"/>
                <a:buChar char="•"/>
              </a:pPr>
              <a:r>
                <a:rPr lang="en-US" sz="3900">
                  <a:solidFill>
                    <a:srgbClr val="FFFFFF"/>
                  </a:solidFill>
                  <a:latin typeface="Rubik"/>
                </a:rPr>
                <a:t>What surprised you about the experience?</a:t>
              </a:r>
              <a:endParaRPr lang="en-US" sz="3900">
                <a:solidFill>
                  <a:srgbClr val="FFFFFF"/>
                </a:solidFill>
                <a:latin typeface="Rubik"/>
                <a:cs typeface="Rubik"/>
              </a:endParaRPr>
            </a:p>
            <a:p>
              <a:pPr marL="705485" lvl="1" indent="-352425">
                <a:lnSpc>
                  <a:spcPts val="4680"/>
                </a:lnSpc>
              </a:pPr>
              <a:endParaRPr lang="en-US" sz="3900">
                <a:solidFill>
                  <a:srgbClr val="FFFFFF"/>
                </a:solidFill>
                <a:latin typeface="Rubik"/>
                <a:cs typeface="Rubik"/>
              </a:endParaRPr>
            </a:p>
            <a:p>
              <a:pPr marL="705485" lvl="1" indent="-352425">
                <a:lnSpc>
                  <a:spcPts val="4680"/>
                </a:lnSpc>
                <a:buFont typeface="Arial"/>
                <a:buChar char="•"/>
              </a:pPr>
              <a:r>
                <a:rPr lang="en-US" sz="3900">
                  <a:solidFill>
                    <a:srgbClr val="FFFFFF"/>
                  </a:solidFill>
                  <a:latin typeface="Rubik"/>
                </a:rPr>
                <a:t>Did you notice any changes after </a:t>
              </a:r>
              <a:r>
                <a:rPr lang="en-US" sz="3900" err="1">
                  <a:solidFill>
                    <a:srgbClr val="FFFFFF"/>
                  </a:solidFill>
                  <a:latin typeface="Rubik"/>
                </a:rPr>
                <a:t>practising</a:t>
              </a:r>
              <a:r>
                <a:rPr lang="en-US" sz="3900">
                  <a:solidFill>
                    <a:srgbClr val="FFFFFF"/>
                  </a:solidFill>
                  <a:latin typeface="Rubik"/>
                </a:rPr>
                <a:t> your habit?</a:t>
              </a:r>
              <a:endParaRPr lang="en-US" sz="3900">
                <a:solidFill>
                  <a:srgbClr val="FFFFFF"/>
                </a:solidFill>
                <a:latin typeface="Rubik"/>
                <a:cs typeface="Rubik"/>
              </a:endParaRPr>
            </a:p>
            <a:p>
              <a:pPr marL="705485" lvl="1" indent="-352425">
                <a:lnSpc>
                  <a:spcPts val="4680"/>
                </a:lnSpc>
              </a:pPr>
              <a:endParaRPr lang="en-US" sz="3900">
                <a:solidFill>
                  <a:srgbClr val="FFFFFF"/>
                </a:solidFill>
                <a:latin typeface="Rubik"/>
                <a:cs typeface="Rubik"/>
              </a:endParaRPr>
            </a:p>
            <a:p>
              <a:pPr marL="705485" lvl="1" indent="-352425">
                <a:lnSpc>
                  <a:spcPts val="4680"/>
                </a:lnSpc>
                <a:buFont typeface="Arial"/>
                <a:buChar char="•"/>
              </a:pPr>
              <a:r>
                <a:rPr lang="en-US" sz="3900">
                  <a:solidFill>
                    <a:srgbClr val="FFFFFF"/>
                  </a:solidFill>
                  <a:latin typeface="Rubik"/>
                </a:rPr>
                <a:t>Why do you think it's important to be mindful about how habits and practices can affect our mental health?</a:t>
              </a:r>
              <a:endParaRPr lang="en-US" sz="3900">
                <a:solidFill>
                  <a:srgbClr val="FFFFFF"/>
                </a:solidFill>
                <a:latin typeface="Rubik"/>
                <a:cs typeface="Rubik"/>
              </a:endParaRPr>
            </a:p>
            <a:p>
              <a:pPr marL="760095" lvl="1" indent="-379730" algn="ctr">
                <a:lnSpc>
                  <a:spcPts val="5040"/>
                </a:lnSpc>
              </a:pPr>
              <a:endParaRPr lang="en-US" sz="3900">
                <a:solidFill>
                  <a:srgbClr val="FFFFFF"/>
                </a:solidFill>
                <a:latin typeface="Rubik"/>
                <a:cs typeface="Rubik"/>
              </a:endParaRPr>
            </a:p>
            <a:p>
              <a:pPr marL="760095" lvl="1" indent="-379730" algn="ctr">
                <a:lnSpc>
                  <a:spcPts val="5040"/>
                </a:lnSpc>
              </a:pPr>
              <a:endParaRPr lang="en-US" sz="3900">
                <a:solidFill>
                  <a:srgbClr val="FFFFFF"/>
                </a:solidFill>
                <a:latin typeface="Rubik"/>
                <a:cs typeface="Rubik"/>
              </a:endParaRPr>
            </a:p>
          </p:txBody>
        </p:sp>
      </p:grpSp>
      <p:sp>
        <p:nvSpPr>
          <p:cNvPr id="8" name="TextBox 8"/>
          <p:cNvSpPr txBox="1"/>
          <p:nvPr/>
        </p:nvSpPr>
        <p:spPr>
          <a:xfrm>
            <a:off x="4186721" y="1428692"/>
            <a:ext cx="9914549"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Independent Writing</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3FC4E0B3-1B58-8314-BE73-37A7692C17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12246" y="0"/>
            <a:ext cx="1550319" cy="155031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28623">
            <a:off x="2673898" y="1684692"/>
            <a:ext cx="12683325"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Freeform 4"/>
          <p:cNvSpPr/>
          <p:nvPr/>
        </p:nvSpPr>
        <p:spPr>
          <a:xfrm>
            <a:off x="6315075" y="402846"/>
            <a:ext cx="5657850" cy="814388"/>
          </a:xfrm>
          <a:custGeom>
            <a:avLst/>
            <a:gdLst/>
            <a:ahLst/>
            <a:cxnLst/>
            <a:rect l="l" t="t" r="r" b="b"/>
            <a:pathLst>
              <a:path w="5657850" h="814388">
                <a:moveTo>
                  <a:pt x="0" y="0"/>
                </a:moveTo>
                <a:lnTo>
                  <a:pt x="5657850" y="0"/>
                </a:lnTo>
                <a:lnTo>
                  <a:pt x="5657850" y="814388"/>
                </a:lnTo>
                <a:lnTo>
                  <a:pt x="0" y="814388"/>
                </a:lnTo>
                <a:lnTo>
                  <a:pt x="0" y="0"/>
                </a:lnTo>
                <a:close/>
              </a:path>
            </a:pathLst>
          </a:custGeom>
          <a:blipFill>
            <a:blip r:embed="rId2"/>
            <a:stretch>
              <a:fillRect l="-674" r="-674"/>
            </a:stretch>
          </a:blipFill>
        </p:spPr>
        <p:txBody>
          <a:bodyPr/>
          <a:lstStyle/>
          <a:p>
            <a:endParaRPr lang="en-US"/>
          </a:p>
        </p:txBody>
      </p:sp>
      <p:sp>
        <p:nvSpPr>
          <p:cNvPr id="5" name="Freeform 5" descr="A black text on a white background  Description automatically generated"/>
          <p:cNvSpPr/>
          <p:nvPr/>
        </p:nvSpPr>
        <p:spPr>
          <a:xfrm>
            <a:off x="4572000" y="7995366"/>
            <a:ext cx="9144000" cy="1999093"/>
          </a:xfrm>
          <a:custGeom>
            <a:avLst/>
            <a:gdLst/>
            <a:ahLst/>
            <a:cxnLst/>
            <a:rect l="l" t="t" r="r" b="b"/>
            <a:pathLst>
              <a:path w="9144000" h="1999093">
                <a:moveTo>
                  <a:pt x="0" y="0"/>
                </a:moveTo>
                <a:lnTo>
                  <a:pt x="9144000" y="0"/>
                </a:lnTo>
                <a:lnTo>
                  <a:pt x="9144000" y="1999093"/>
                </a:lnTo>
                <a:lnTo>
                  <a:pt x="0" y="1999093"/>
                </a:lnTo>
                <a:lnTo>
                  <a:pt x="0" y="0"/>
                </a:lnTo>
                <a:close/>
              </a:path>
            </a:pathLst>
          </a:custGeom>
          <a:blipFill>
            <a:blip r:embed="rId3"/>
            <a:stretch>
              <a:fillRect/>
            </a:stretch>
          </a:blipFill>
        </p:spPr>
        <p:txBody>
          <a:bodyPr/>
          <a:lstStyle/>
          <a:p>
            <a:endParaRPr lang="en-US"/>
          </a:p>
        </p:txBody>
      </p:sp>
      <p:sp>
        <p:nvSpPr>
          <p:cNvPr id="6" name="Freeform 6" descr="A colorful hands forming a letter  Description automatically generated"/>
          <p:cNvSpPr/>
          <p:nvPr/>
        </p:nvSpPr>
        <p:spPr>
          <a:xfrm>
            <a:off x="6057900" y="1823830"/>
            <a:ext cx="6172200" cy="6172200"/>
          </a:xfrm>
          <a:custGeom>
            <a:avLst/>
            <a:gdLst/>
            <a:ahLst/>
            <a:cxnLst/>
            <a:rect l="l" t="t" r="r" b="b"/>
            <a:pathLst>
              <a:path w="6172200" h="6172200">
                <a:moveTo>
                  <a:pt x="0" y="0"/>
                </a:moveTo>
                <a:lnTo>
                  <a:pt x="6172200" y="0"/>
                </a:lnTo>
                <a:lnTo>
                  <a:pt x="6172200" y="6172201"/>
                </a:lnTo>
                <a:lnTo>
                  <a:pt x="0" y="6172201"/>
                </a:lnTo>
                <a:lnTo>
                  <a:pt x="0" y="0"/>
                </a:lnTo>
                <a:close/>
              </a:path>
            </a:pathLst>
          </a:custGeom>
          <a:blipFill>
            <a:blip r:embed="rId4"/>
            <a:stretch>
              <a:fillRect/>
            </a:stretch>
          </a:blipFill>
        </p:spPr>
        <p:txBody>
          <a:bodyPr/>
          <a:lstStyle/>
          <a:p>
            <a:endParaRPr lang="en-US"/>
          </a:p>
        </p:txBody>
      </p:sp>
      <p:sp>
        <p:nvSpPr>
          <p:cNvPr id="7" name="AutoShape 7"/>
          <p:cNvSpPr/>
          <p:nvPr/>
        </p:nvSpPr>
        <p:spPr>
          <a:xfrm rot="-18772">
            <a:off x="5210087" y="7399277"/>
            <a:ext cx="7849482" cy="0"/>
          </a:xfrm>
          <a:prstGeom prst="line">
            <a:avLst/>
          </a:prstGeom>
          <a:ln w="19050" cap="rnd">
            <a:solidFill>
              <a:srgbClr val="70AD47"/>
            </a:solidFill>
            <a:prstDash val="solid"/>
            <a:headEnd type="none" w="sm" len="sm"/>
            <a:tailEnd type="none" w="sm" len="sm"/>
          </a:ln>
        </p:spPr>
        <p:txBody>
          <a:bodyPr/>
          <a:lstStyle/>
          <a:p>
            <a:endParaRPr lang="en-US"/>
          </a:p>
        </p:txBody>
      </p:sp>
      <p:pic>
        <p:nvPicPr>
          <p:cNvPr id="9" name="Picture 8" descr="A black background with a black square&#10;&#10;Description automatically generated with medium confidence">
            <a:extLst>
              <a:ext uri="{FF2B5EF4-FFF2-40B4-BE49-F238E27FC236}">
                <a16:creationId xmlns:a16="http://schemas.microsoft.com/office/drawing/2014/main" id="{3EDE85BE-9A3A-4126-9829-21C88BA310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30600" y="29689"/>
            <a:ext cx="1664904" cy="166490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1: Investigate and Learn</a:t>
            </a:r>
          </a:p>
        </p:txBody>
      </p:sp>
      <p:sp>
        <p:nvSpPr>
          <p:cNvPr id="5" name="TextBox 5"/>
          <p:cNvSpPr txBox="1"/>
          <p:nvPr/>
        </p:nvSpPr>
        <p:spPr>
          <a:xfrm>
            <a:off x="4186721" y="1428692"/>
            <a:ext cx="9914549"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Independent Writing</a:t>
            </a:r>
          </a:p>
        </p:txBody>
      </p:sp>
      <p:sp>
        <p:nvSpPr>
          <p:cNvPr id="6" name="Freeform 6" descr="Lightbulb and pencil outline"/>
          <p:cNvSpPr/>
          <p:nvPr/>
        </p:nvSpPr>
        <p:spPr>
          <a:xfrm rot="-1187412">
            <a:off x="3487443" y="1287804"/>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descr="Pencil outline"/>
          <p:cNvSpPr/>
          <p:nvPr/>
        </p:nvSpPr>
        <p:spPr>
          <a:xfrm>
            <a:off x="13319262" y="1397064"/>
            <a:ext cx="1262880" cy="1262880"/>
          </a:xfrm>
          <a:custGeom>
            <a:avLst/>
            <a:gdLst/>
            <a:ahLst/>
            <a:cxnLst/>
            <a:rect l="l" t="t" r="r" b="b"/>
            <a:pathLst>
              <a:path w="1262880" h="1262880">
                <a:moveTo>
                  <a:pt x="0" y="0"/>
                </a:moveTo>
                <a:lnTo>
                  <a:pt x="1262880" y="0"/>
                </a:lnTo>
                <a:lnTo>
                  <a:pt x="1262880" y="1262880"/>
                </a:lnTo>
                <a:lnTo>
                  <a:pt x="0" y="12628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AutoShape 8"/>
          <p:cNvSpPr/>
          <p:nvPr/>
        </p:nvSpPr>
        <p:spPr>
          <a:xfrm rot="-66160">
            <a:off x="8448288" y="2484792"/>
            <a:ext cx="4971042"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9" name="Group 9"/>
          <p:cNvGrpSpPr/>
          <p:nvPr/>
        </p:nvGrpSpPr>
        <p:grpSpPr>
          <a:xfrm>
            <a:off x="826480" y="2725878"/>
            <a:ext cx="16626882" cy="6338261"/>
            <a:chOff x="0" y="0"/>
            <a:chExt cx="22169176" cy="10491622"/>
          </a:xfrm>
        </p:grpSpPr>
        <p:sp>
          <p:nvSpPr>
            <p:cNvPr id="10" name="Freeform 10"/>
            <p:cNvSpPr/>
            <p:nvPr/>
          </p:nvSpPr>
          <p:spPr>
            <a:xfrm>
              <a:off x="0" y="0"/>
              <a:ext cx="22169120" cy="10491569"/>
            </a:xfrm>
            <a:custGeom>
              <a:avLst/>
              <a:gdLst/>
              <a:ahLst/>
              <a:cxnLst/>
              <a:rect l="l" t="t" r="r" b="b"/>
              <a:pathLst>
                <a:path w="22169120" h="10491569">
                  <a:moveTo>
                    <a:pt x="0" y="0"/>
                  </a:moveTo>
                  <a:lnTo>
                    <a:pt x="22169120" y="0"/>
                  </a:lnTo>
                  <a:lnTo>
                    <a:pt x="22169120" y="10491569"/>
                  </a:lnTo>
                  <a:lnTo>
                    <a:pt x="0" y="10491569"/>
                  </a:lnTo>
                  <a:close/>
                </a:path>
              </a:pathLst>
            </a:custGeom>
            <a:solidFill>
              <a:srgbClr val="FF6021"/>
            </a:solidFill>
          </p:spPr>
          <p:txBody>
            <a:bodyPr/>
            <a:lstStyle/>
            <a:p>
              <a:endParaRPr lang="en-US"/>
            </a:p>
          </p:txBody>
        </p:sp>
        <p:sp>
          <p:nvSpPr>
            <p:cNvPr id="11" name="TextBox 11"/>
            <p:cNvSpPr txBox="1"/>
            <p:nvPr/>
          </p:nvSpPr>
          <p:spPr>
            <a:xfrm>
              <a:off x="0" y="-9525"/>
              <a:ext cx="22169176" cy="10501147"/>
            </a:xfrm>
            <a:prstGeom prst="rect">
              <a:avLst/>
            </a:prstGeom>
          </p:spPr>
          <p:txBody>
            <a:bodyPr lIns="50800" tIns="50800" rIns="50800" bIns="50800" rtlCol="0" anchor="ctr"/>
            <a:lstStyle/>
            <a:p>
              <a:pPr algn="ctr">
                <a:lnSpc>
                  <a:spcPts val="5040"/>
                </a:lnSpc>
              </a:pPr>
              <a:endParaRPr/>
            </a:p>
            <a:p>
              <a:pPr algn="ctr">
                <a:lnSpc>
                  <a:spcPts val="5040"/>
                </a:lnSpc>
              </a:pPr>
              <a:endParaRPr/>
            </a:p>
            <a:p>
              <a:pPr marL="760095" lvl="1" indent="-380048" algn="ctr">
                <a:lnSpc>
                  <a:spcPts val="5040"/>
                </a:lnSpc>
                <a:buFont typeface="Arial"/>
                <a:buChar char="•"/>
              </a:pPr>
              <a:r>
                <a:rPr lang="en-US" sz="4200">
                  <a:solidFill>
                    <a:srgbClr val="FFFFFF"/>
                  </a:solidFill>
                  <a:latin typeface="Rubik"/>
                </a:rPr>
                <a:t>How would you describe stress?</a:t>
              </a:r>
            </a:p>
            <a:p>
              <a:pPr marL="760095" lvl="1" indent="-380048" algn="ctr">
                <a:lnSpc>
                  <a:spcPts val="5040"/>
                </a:lnSpc>
              </a:pPr>
              <a:endParaRPr lang="en-US" sz="4200">
                <a:solidFill>
                  <a:srgbClr val="FFFFFF"/>
                </a:solidFill>
                <a:latin typeface="Rubik"/>
              </a:endParaRPr>
            </a:p>
            <a:p>
              <a:pPr marL="760095" lvl="1" indent="-380048" algn="ctr">
                <a:lnSpc>
                  <a:spcPts val="5040"/>
                </a:lnSpc>
                <a:buFont typeface="Arial"/>
                <a:buChar char="•"/>
              </a:pPr>
              <a:r>
                <a:rPr lang="en-US" sz="4200">
                  <a:solidFill>
                    <a:srgbClr val="FFFFFF"/>
                  </a:solidFill>
                  <a:latin typeface="Rubik"/>
                </a:rPr>
                <a:t>What does it feel like?</a:t>
              </a:r>
            </a:p>
            <a:p>
              <a:pPr marL="760095" lvl="1" indent="-380048" algn="ctr">
                <a:lnSpc>
                  <a:spcPts val="5040"/>
                </a:lnSpc>
              </a:pPr>
              <a:endParaRPr lang="en-US" sz="4200">
                <a:solidFill>
                  <a:srgbClr val="FFFFFF"/>
                </a:solidFill>
                <a:latin typeface="Rubik"/>
              </a:endParaRPr>
            </a:p>
            <a:p>
              <a:pPr marL="760095" lvl="1" indent="-380048" algn="ctr">
                <a:lnSpc>
                  <a:spcPts val="5040"/>
                </a:lnSpc>
                <a:buFont typeface="Arial"/>
                <a:buChar char="•"/>
              </a:pPr>
              <a:r>
                <a:rPr lang="en-US" sz="4200">
                  <a:solidFill>
                    <a:srgbClr val="FFFFFF"/>
                  </a:solidFill>
                  <a:latin typeface="Rubik"/>
                </a:rPr>
                <a:t>How does your body respond to stress?</a:t>
              </a:r>
            </a:p>
            <a:p>
              <a:pPr marL="760095" lvl="1" indent="-380048" algn="ctr">
                <a:lnSpc>
                  <a:spcPts val="5040"/>
                </a:lnSpc>
              </a:pPr>
              <a:endParaRPr lang="en-US" sz="4200">
                <a:solidFill>
                  <a:srgbClr val="FFFFFF"/>
                </a:solidFill>
                <a:latin typeface="Rubik"/>
              </a:endParaRPr>
            </a:p>
            <a:p>
              <a:pPr marL="760095" lvl="1" indent="-380048" algn="ctr">
                <a:lnSpc>
                  <a:spcPts val="5040"/>
                </a:lnSpc>
                <a:buFont typeface="Arial"/>
                <a:buChar char="•"/>
              </a:pPr>
              <a:r>
                <a:rPr lang="en-US" sz="4200">
                  <a:solidFill>
                    <a:srgbClr val="FFFFFF"/>
                  </a:solidFill>
                  <a:latin typeface="Rubik"/>
                </a:rPr>
                <a:t>How does your thinking respond to stress?</a:t>
              </a:r>
            </a:p>
            <a:p>
              <a:pPr marL="760095" lvl="1" indent="-380048" algn="ctr">
                <a:lnSpc>
                  <a:spcPts val="5040"/>
                </a:lnSpc>
              </a:pPr>
              <a:endParaRPr lang="en-US" sz="4200">
                <a:solidFill>
                  <a:srgbClr val="FFFFFF"/>
                </a:solidFill>
                <a:latin typeface="Rubik"/>
              </a:endParaRPr>
            </a:p>
            <a:p>
              <a:pPr marL="760095" lvl="1" indent="-380048" algn="ctr">
                <a:lnSpc>
                  <a:spcPts val="5040"/>
                </a:lnSpc>
              </a:pPr>
              <a:endParaRPr lang="en-US" sz="4200">
                <a:solidFill>
                  <a:srgbClr val="FFFFFF"/>
                </a:solidFill>
                <a:latin typeface="Rubik"/>
              </a:endParaRPr>
            </a:p>
            <a:p>
              <a:pPr marL="760095" lvl="1" indent="-380048" algn="ctr">
                <a:lnSpc>
                  <a:spcPts val="5040"/>
                </a:lnSpc>
              </a:pPr>
              <a:endParaRPr lang="en-US" sz="4200">
                <a:solidFill>
                  <a:srgbClr val="FFFFFF"/>
                </a:solidFill>
                <a:latin typeface="Rubik"/>
              </a:endParaRPr>
            </a:p>
          </p:txBody>
        </p:sp>
      </p:grpSp>
      <p:pic>
        <p:nvPicPr>
          <p:cNvPr id="13" name="Picture 12" descr="A black background with a black square&#10;&#10;Description automatically generated with medium confidence">
            <a:extLst>
              <a:ext uri="{FF2B5EF4-FFF2-40B4-BE49-F238E27FC236}">
                <a16:creationId xmlns:a16="http://schemas.microsoft.com/office/drawing/2014/main" id="{A91C68FA-8252-26CD-A2C4-F3D53C0B27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14526" y="2005"/>
            <a:ext cx="1754984" cy="17549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descr="A black letter on a white background  Description automatically generated"/>
          <p:cNvSpPr/>
          <p:nvPr/>
        </p:nvSpPr>
        <p:spPr>
          <a:xfrm>
            <a:off x="7258050" y="478102"/>
            <a:ext cx="3771900" cy="842962"/>
          </a:xfrm>
          <a:custGeom>
            <a:avLst/>
            <a:gdLst/>
            <a:ahLst/>
            <a:cxnLst/>
            <a:rect l="l" t="t" r="r" b="b"/>
            <a:pathLst>
              <a:path w="3771900" h="842962">
                <a:moveTo>
                  <a:pt x="0" y="0"/>
                </a:moveTo>
                <a:lnTo>
                  <a:pt x="3771900" y="0"/>
                </a:lnTo>
                <a:lnTo>
                  <a:pt x="3771900" y="842963"/>
                </a:lnTo>
                <a:lnTo>
                  <a:pt x="0" y="842963"/>
                </a:lnTo>
                <a:lnTo>
                  <a:pt x="0" y="0"/>
                </a:lnTo>
                <a:close/>
              </a:path>
            </a:pathLst>
          </a:custGeom>
          <a:blipFill>
            <a:blip r:embed="rId2"/>
            <a:stretch>
              <a:fillRect l="-284" r="-284"/>
            </a:stretch>
          </a:blipFill>
        </p:spPr>
        <p:txBody>
          <a:bodyPr/>
          <a:lstStyle/>
          <a:p>
            <a:endParaRPr lang="en-US"/>
          </a:p>
        </p:txBody>
      </p:sp>
      <p:sp>
        <p:nvSpPr>
          <p:cNvPr id="4" name="AutoShape 4"/>
          <p:cNvSpPr/>
          <p:nvPr/>
        </p:nvSpPr>
        <p:spPr>
          <a:xfrm rot="-34125">
            <a:off x="3761450" y="1740002"/>
            <a:ext cx="10768110"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Freeform 5" descr="A cartoon of a star  Description automatically generated"/>
          <p:cNvSpPr/>
          <p:nvPr/>
        </p:nvSpPr>
        <p:spPr>
          <a:xfrm>
            <a:off x="6092880" y="2311398"/>
            <a:ext cx="6102240" cy="5494868"/>
          </a:xfrm>
          <a:custGeom>
            <a:avLst/>
            <a:gdLst/>
            <a:ahLst/>
            <a:cxnLst/>
            <a:rect l="l" t="t" r="r" b="b"/>
            <a:pathLst>
              <a:path w="6102240" h="5494868">
                <a:moveTo>
                  <a:pt x="0" y="0"/>
                </a:moveTo>
                <a:lnTo>
                  <a:pt x="6102240" y="0"/>
                </a:lnTo>
                <a:lnTo>
                  <a:pt x="6102240" y="5494868"/>
                </a:lnTo>
                <a:lnTo>
                  <a:pt x="0" y="5494868"/>
                </a:lnTo>
                <a:lnTo>
                  <a:pt x="0" y="0"/>
                </a:lnTo>
                <a:close/>
              </a:path>
            </a:pathLst>
          </a:custGeom>
          <a:blipFill>
            <a:blip r:embed="rId3"/>
            <a:stretch>
              <a:fillRect t="-238" b="-238"/>
            </a:stretch>
          </a:blipFill>
        </p:spPr>
        <p:txBody>
          <a:bodyPr/>
          <a:lstStyle/>
          <a:p>
            <a:endParaRPr lang="en-US"/>
          </a:p>
        </p:txBody>
      </p:sp>
      <p:sp>
        <p:nvSpPr>
          <p:cNvPr id="6" name="Freeform 6" descr="A black text on a white background  Description automatically generated"/>
          <p:cNvSpPr/>
          <p:nvPr/>
        </p:nvSpPr>
        <p:spPr>
          <a:xfrm>
            <a:off x="4572000" y="8211840"/>
            <a:ext cx="9144000" cy="1948987"/>
          </a:xfrm>
          <a:custGeom>
            <a:avLst/>
            <a:gdLst/>
            <a:ahLst/>
            <a:cxnLst/>
            <a:rect l="l" t="t" r="r" b="b"/>
            <a:pathLst>
              <a:path w="9144000" h="1948987">
                <a:moveTo>
                  <a:pt x="0" y="0"/>
                </a:moveTo>
                <a:lnTo>
                  <a:pt x="9144000" y="0"/>
                </a:lnTo>
                <a:lnTo>
                  <a:pt x="9144000" y="1948987"/>
                </a:lnTo>
                <a:lnTo>
                  <a:pt x="0" y="1948987"/>
                </a:lnTo>
                <a:lnTo>
                  <a:pt x="0" y="0"/>
                </a:lnTo>
                <a:close/>
              </a:path>
            </a:pathLst>
          </a:custGeom>
          <a:blipFill>
            <a:blip r:embed="rId4"/>
            <a:stretch>
              <a:fillRect/>
            </a:stretch>
          </a:blipFill>
        </p:spPr>
        <p:txBody>
          <a:bodyPr/>
          <a:lstStyle/>
          <a:p>
            <a:endParaRPr lang="en-US"/>
          </a:p>
        </p:txBody>
      </p:sp>
      <p:pic>
        <p:nvPicPr>
          <p:cNvPr id="8" name="Picture 7" descr="A black background with a black square&#10;&#10;Description automatically generated with medium confidence">
            <a:extLst>
              <a:ext uri="{FF2B5EF4-FFF2-40B4-BE49-F238E27FC236}">
                <a16:creationId xmlns:a16="http://schemas.microsoft.com/office/drawing/2014/main" id="{5B1090EB-1F9F-E43B-5140-EF3237333D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59200" y="0"/>
            <a:ext cx="1550657" cy="155065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Understanding Stress Response</a:t>
            </a:r>
          </a:p>
        </p:txBody>
      </p:sp>
      <p:sp>
        <p:nvSpPr>
          <p:cNvPr id="4" name="AutoShape 4"/>
          <p:cNvSpPr/>
          <p:nvPr/>
        </p:nvSpPr>
        <p:spPr>
          <a:xfrm rot="-31525">
            <a:off x="99588" y="1136752"/>
            <a:ext cx="13964332"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3417051" y="1436751"/>
            <a:ext cx="11448120" cy="8552763"/>
            <a:chOff x="0" y="0"/>
            <a:chExt cx="15264160" cy="11403684"/>
          </a:xfrm>
        </p:grpSpPr>
        <p:sp>
          <p:nvSpPr>
            <p:cNvPr id="6" name="Freeform 6"/>
            <p:cNvSpPr/>
            <p:nvPr/>
          </p:nvSpPr>
          <p:spPr>
            <a:xfrm>
              <a:off x="0" y="0"/>
              <a:ext cx="15264130" cy="11403711"/>
            </a:xfrm>
            <a:custGeom>
              <a:avLst/>
              <a:gdLst/>
              <a:ahLst/>
              <a:cxnLst/>
              <a:rect l="l" t="t" r="r" b="b"/>
              <a:pathLst>
                <a:path w="15264130" h="11403711">
                  <a:moveTo>
                    <a:pt x="38100" y="0"/>
                  </a:moveTo>
                  <a:lnTo>
                    <a:pt x="15226030" y="0"/>
                  </a:lnTo>
                  <a:cubicBezTo>
                    <a:pt x="15247113" y="0"/>
                    <a:pt x="15264130" y="17018"/>
                    <a:pt x="15264130" y="38100"/>
                  </a:cubicBezTo>
                  <a:lnTo>
                    <a:pt x="15264130" y="11365611"/>
                  </a:lnTo>
                  <a:cubicBezTo>
                    <a:pt x="15264130" y="11386693"/>
                    <a:pt x="15247113" y="11403711"/>
                    <a:pt x="15226030" y="11403711"/>
                  </a:cubicBezTo>
                  <a:lnTo>
                    <a:pt x="38100" y="11403711"/>
                  </a:lnTo>
                  <a:cubicBezTo>
                    <a:pt x="17018" y="11403711"/>
                    <a:pt x="0" y="11386693"/>
                    <a:pt x="0" y="11365611"/>
                  </a:cubicBezTo>
                  <a:lnTo>
                    <a:pt x="0" y="38100"/>
                  </a:lnTo>
                  <a:cubicBezTo>
                    <a:pt x="0" y="17018"/>
                    <a:pt x="17018" y="0"/>
                    <a:pt x="38100" y="0"/>
                  </a:cubicBezTo>
                  <a:moveTo>
                    <a:pt x="38100" y="76200"/>
                  </a:moveTo>
                  <a:lnTo>
                    <a:pt x="38100" y="38100"/>
                  </a:lnTo>
                  <a:lnTo>
                    <a:pt x="76200" y="38100"/>
                  </a:lnTo>
                  <a:lnTo>
                    <a:pt x="76200" y="11365611"/>
                  </a:lnTo>
                  <a:lnTo>
                    <a:pt x="38100" y="11365611"/>
                  </a:lnTo>
                  <a:lnTo>
                    <a:pt x="38100" y="11327511"/>
                  </a:lnTo>
                  <a:lnTo>
                    <a:pt x="15226030" y="11327511"/>
                  </a:lnTo>
                  <a:lnTo>
                    <a:pt x="15226030" y="11365611"/>
                  </a:lnTo>
                  <a:lnTo>
                    <a:pt x="15187930" y="11365611"/>
                  </a:lnTo>
                  <a:lnTo>
                    <a:pt x="15187930" y="38100"/>
                  </a:lnTo>
                  <a:lnTo>
                    <a:pt x="15226030" y="38100"/>
                  </a:lnTo>
                  <a:lnTo>
                    <a:pt x="15226030" y="76200"/>
                  </a:lnTo>
                  <a:lnTo>
                    <a:pt x="38100" y="76200"/>
                  </a:lnTo>
                  <a:close/>
                </a:path>
              </a:pathLst>
            </a:custGeom>
            <a:solidFill>
              <a:srgbClr val="FF6021"/>
            </a:solidFill>
          </p:spPr>
          <p:txBody>
            <a:bodyPr/>
            <a:lstStyle/>
            <a:p>
              <a:endParaRPr lang="en-US"/>
            </a:p>
          </p:txBody>
        </p:sp>
      </p:grpSp>
      <p:sp>
        <p:nvSpPr>
          <p:cNvPr id="7" name="Freeform 7" descr="A drawing of a television  Description automatically generated"/>
          <p:cNvSpPr/>
          <p:nvPr/>
        </p:nvSpPr>
        <p:spPr>
          <a:xfrm>
            <a:off x="6179343" y="3041649"/>
            <a:ext cx="5929313" cy="6172200"/>
          </a:xfrm>
          <a:custGeom>
            <a:avLst/>
            <a:gdLst/>
            <a:ahLst/>
            <a:cxnLst/>
            <a:rect l="l" t="t" r="r" b="b"/>
            <a:pathLst>
              <a:path w="5929313" h="6172200">
                <a:moveTo>
                  <a:pt x="0" y="0"/>
                </a:moveTo>
                <a:lnTo>
                  <a:pt x="5929313" y="0"/>
                </a:lnTo>
                <a:lnTo>
                  <a:pt x="5929313" y="6172200"/>
                </a:lnTo>
                <a:lnTo>
                  <a:pt x="0" y="6172200"/>
                </a:lnTo>
                <a:lnTo>
                  <a:pt x="0" y="0"/>
                </a:lnTo>
                <a:close/>
              </a:path>
            </a:pathLst>
          </a:custGeom>
          <a:blipFill>
            <a:blip r:embed="rId2"/>
            <a:stretch>
              <a:fillRect l="-7" r="-7"/>
            </a:stretch>
          </a:blipFill>
        </p:spPr>
        <p:txBody>
          <a:bodyPr/>
          <a:lstStyle/>
          <a:p>
            <a:endParaRPr lang="en-US"/>
          </a:p>
        </p:txBody>
      </p:sp>
      <p:sp>
        <p:nvSpPr>
          <p:cNvPr id="8" name="TextBox 8"/>
          <p:cNvSpPr txBox="1"/>
          <p:nvPr/>
        </p:nvSpPr>
        <p:spPr>
          <a:xfrm>
            <a:off x="3544553" y="1962360"/>
            <a:ext cx="11080911" cy="552450"/>
          </a:xfrm>
          <a:prstGeom prst="rect">
            <a:avLst/>
          </a:prstGeom>
        </p:spPr>
        <p:txBody>
          <a:bodyPr lIns="0" tIns="0" rIns="0" bIns="0" rtlCol="0" anchor="t">
            <a:spAutoFit/>
          </a:bodyPr>
          <a:lstStyle/>
          <a:p>
            <a:pPr algn="l">
              <a:lnSpc>
                <a:spcPts val="4320"/>
              </a:lnSpc>
            </a:pPr>
            <a:r>
              <a:rPr lang="en-US" sz="3600">
                <a:solidFill>
                  <a:srgbClr val="000000"/>
                </a:solidFill>
                <a:latin typeface="Rubik"/>
              </a:rPr>
              <a:t>Video: </a:t>
            </a:r>
            <a:r>
              <a:rPr lang="en-US" sz="3600" u="sng">
                <a:solidFill>
                  <a:srgbClr val="0563C1"/>
                </a:solidFill>
                <a:latin typeface="Rubik"/>
                <a:hlinkClick r:id="rId3" tooltip="https://vimeo.com/freethechildren/review/315532913/5f9f25d3b5"/>
              </a:rPr>
              <a:t>Understanding Stress Response</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9F6D62F6-8B2B-D768-8608-73190DDA4A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54400" y="0"/>
            <a:ext cx="1749612" cy="174961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0226" y="1539633"/>
            <a:ext cx="17311608" cy="8186098"/>
            <a:chOff x="0" y="0"/>
            <a:chExt cx="23082145" cy="10914798"/>
          </a:xfrm>
        </p:grpSpPr>
        <p:sp>
          <p:nvSpPr>
            <p:cNvPr id="3" name="Freeform 3"/>
            <p:cNvSpPr/>
            <p:nvPr/>
          </p:nvSpPr>
          <p:spPr>
            <a:xfrm>
              <a:off x="0" y="0"/>
              <a:ext cx="23082140" cy="10914811"/>
            </a:xfrm>
            <a:custGeom>
              <a:avLst/>
              <a:gdLst/>
              <a:ahLst/>
              <a:cxnLst/>
              <a:rect l="l" t="t" r="r" b="b"/>
              <a:pathLst>
                <a:path w="23082140" h="10914811">
                  <a:moveTo>
                    <a:pt x="0" y="0"/>
                  </a:moveTo>
                  <a:lnTo>
                    <a:pt x="23082140" y="0"/>
                  </a:lnTo>
                  <a:lnTo>
                    <a:pt x="23082140" y="10914811"/>
                  </a:lnTo>
                  <a:lnTo>
                    <a:pt x="0" y="10914811"/>
                  </a:lnTo>
                  <a:close/>
                </a:path>
              </a:pathLst>
            </a:custGeom>
            <a:solidFill>
              <a:srgbClr val="FF6021"/>
            </a:solidFill>
          </p:spPr>
          <p:txBody>
            <a:bodyPr/>
            <a:lstStyle/>
            <a:p>
              <a:endParaRPr lang="en-US"/>
            </a:p>
          </p:txBody>
        </p:sp>
      </p:grpSp>
      <p:sp>
        <p:nvSpPr>
          <p:cNvPr id="5" name="AutoShape 5"/>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6" name="TextBox 6"/>
          <p:cNvSpPr txBox="1"/>
          <p:nvPr/>
        </p:nvSpPr>
        <p:spPr>
          <a:xfrm>
            <a:off x="230310" y="305958"/>
            <a:ext cx="13845261"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Understanding Stress Response Continued</a:t>
            </a:r>
          </a:p>
        </p:txBody>
      </p:sp>
      <p:sp>
        <p:nvSpPr>
          <p:cNvPr id="7" name="TextBox 7"/>
          <p:cNvSpPr txBox="1"/>
          <p:nvPr/>
        </p:nvSpPr>
        <p:spPr>
          <a:xfrm>
            <a:off x="4220656" y="1700621"/>
            <a:ext cx="9854915" cy="1081771"/>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Talk Time </a:t>
            </a:r>
          </a:p>
        </p:txBody>
      </p:sp>
      <p:sp>
        <p:nvSpPr>
          <p:cNvPr id="10" name="TextBox 10"/>
          <p:cNvSpPr txBox="1"/>
          <p:nvPr/>
        </p:nvSpPr>
        <p:spPr>
          <a:xfrm>
            <a:off x="2001671" y="3109548"/>
            <a:ext cx="14284658" cy="6217158"/>
          </a:xfrm>
          <a:prstGeom prst="rect">
            <a:avLst/>
          </a:prstGeom>
        </p:spPr>
        <p:txBody>
          <a:bodyPr lIns="0" tIns="0" rIns="0" bIns="0" rtlCol="0" anchor="t">
            <a:spAutoFit/>
          </a:bodyPr>
          <a:lstStyle/>
          <a:p>
            <a:pPr algn="l">
              <a:lnSpc>
                <a:spcPts val="3816"/>
              </a:lnSpc>
            </a:pPr>
            <a:r>
              <a:rPr lang="en-US" sz="3600">
                <a:solidFill>
                  <a:srgbClr val="FFFFFF"/>
                </a:solidFill>
                <a:latin typeface="Rubik"/>
              </a:rPr>
              <a:t>With your group discuss:</a:t>
            </a:r>
          </a:p>
          <a:p>
            <a:pPr algn="l">
              <a:lnSpc>
                <a:spcPts val="3816"/>
              </a:lnSpc>
            </a:pPr>
            <a:endParaRPr lang="en-US" sz="3600">
              <a:solidFill>
                <a:srgbClr val="FFFFFF"/>
              </a:solidFill>
              <a:latin typeface="Rubik"/>
            </a:endParaRPr>
          </a:p>
          <a:p>
            <a:pPr marL="651510" lvl="1" indent="-325755" algn="l">
              <a:lnSpc>
                <a:spcPts val="3816"/>
              </a:lnSpc>
              <a:buFont typeface="Arial"/>
              <a:buChar char="•"/>
            </a:pPr>
            <a:r>
              <a:rPr lang="en-US" sz="3600">
                <a:solidFill>
                  <a:srgbClr val="FFFFFF"/>
                </a:solidFill>
                <a:latin typeface="Rubik"/>
              </a:rPr>
              <a:t>What is stress?</a:t>
            </a:r>
          </a:p>
          <a:p>
            <a:pPr marL="651510" lvl="1" indent="-325755" algn="l">
              <a:lnSpc>
                <a:spcPts val="3816"/>
              </a:lnSpc>
            </a:pPr>
            <a:endParaRPr lang="en-US" sz="3600">
              <a:solidFill>
                <a:srgbClr val="FFFFFF"/>
              </a:solidFill>
              <a:latin typeface="Rubik"/>
            </a:endParaRPr>
          </a:p>
          <a:p>
            <a:pPr marL="651510" lvl="1" indent="-325755" algn="l">
              <a:lnSpc>
                <a:spcPts val="3816"/>
              </a:lnSpc>
              <a:buFont typeface="Arial"/>
              <a:buChar char="•"/>
            </a:pPr>
            <a:r>
              <a:rPr lang="en-US" sz="3600">
                <a:solidFill>
                  <a:srgbClr val="FFFFFF"/>
                </a:solidFill>
                <a:latin typeface="Rubik"/>
              </a:rPr>
              <a:t>Why is stress normal and what is it telling us?</a:t>
            </a:r>
          </a:p>
          <a:p>
            <a:pPr marL="651510" lvl="1" indent="-325755" algn="l">
              <a:lnSpc>
                <a:spcPts val="3816"/>
              </a:lnSpc>
            </a:pPr>
            <a:endParaRPr lang="en-US" sz="3600">
              <a:solidFill>
                <a:srgbClr val="FFFFFF"/>
              </a:solidFill>
              <a:latin typeface="Rubik"/>
            </a:endParaRPr>
          </a:p>
          <a:p>
            <a:pPr marL="651510" lvl="1" indent="-325755" algn="l">
              <a:lnSpc>
                <a:spcPts val="3816"/>
              </a:lnSpc>
              <a:buFont typeface="Arial"/>
              <a:buChar char="•"/>
            </a:pPr>
            <a:r>
              <a:rPr lang="en-US" sz="3600">
                <a:solidFill>
                  <a:srgbClr val="FFFFFF"/>
                </a:solidFill>
                <a:latin typeface="Rubik"/>
              </a:rPr>
              <a:t>What did you find surprising or interesting about Dr. Kutcher's take on stress?</a:t>
            </a:r>
          </a:p>
          <a:p>
            <a:pPr marL="651510" lvl="1" indent="-325755" algn="l">
              <a:lnSpc>
                <a:spcPts val="3816"/>
              </a:lnSpc>
            </a:pPr>
            <a:endParaRPr lang="en-US" sz="3600">
              <a:solidFill>
                <a:srgbClr val="FFFFFF"/>
              </a:solidFill>
              <a:latin typeface="Rubik"/>
            </a:endParaRPr>
          </a:p>
          <a:p>
            <a:pPr marL="651510" lvl="1" indent="-325755" algn="l">
              <a:lnSpc>
                <a:spcPts val="3816"/>
              </a:lnSpc>
              <a:buFont typeface="Arial"/>
              <a:buChar char="•"/>
            </a:pPr>
            <a:r>
              <a:rPr lang="en-US" sz="3600">
                <a:solidFill>
                  <a:srgbClr val="FFFFFF"/>
                </a:solidFill>
                <a:latin typeface="Rubik"/>
              </a:rPr>
              <a:t>Why do we need to be mindful about how we speak about stress?</a:t>
            </a:r>
          </a:p>
          <a:p>
            <a:pPr marL="651510" lvl="1" indent="-325755" algn="l">
              <a:lnSpc>
                <a:spcPts val="3816"/>
              </a:lnSpc>
            </a:pPr>
            <a:endParaRPr lang="en-US" sz="3600">
              <a:solidFill>
                <a:srgbClr val="FFFFFF"/>
              </a:solidFill>
              <a:latin typeface="Rubik"/>
            </a:endParaRPr>
          </a:p>
          <a:p>
            <a:pPr marL="651510" lvl="1" indent="-325755" algn="l">
              <a:lnSpc>
                <a:spcPts val="3816"/>
              </a:lnSpc>
              <a:buFont typeface="Arial"/>
              <a:buChar char="•"/>
            </a:pPr>
            <a:r>
              <a:rPr lang="en-US" sz="3600">
                <a:solidFill>
                  <a:srgbClr val="FFFFFF"/>
                </a:solidFill>
                <a:latin typeface="Rubik"/>
              </a:rPr>
              <a:t>What approach is important in managing stress?</a:t>
            </a:r>
          </a:p>
        </p:txBody>
      </p:sp>
      <p:sp>
        <p:nvSpPr>
          <p:cNvPr id="11" name="Freeform 11" descr="A yellow flower with a brown center  Description automatically generated"/>
          <p:cNvSpPr/>
          <p:nvPr/>
        </p:nvSpPr>
        <p:spPr>
          <a:xfrm>
            <a:off x="14585672" y="5551294"/>
            <a:ext cx="4184376" cy="4174437"/>
          </a:xfrm>
          <a:custGeom>
            <a:avLst/>
            <a:gdLst/>
            <a:ahLst/>
            <a:cxnLst/>
            <a:rect l="l" t="t" r="r" b="b"/>
            <a:pathLst>
              <a:path w="4184376" h="4174437">
                <a:moveTo>
                  <a:pt x="0" y="0"/>
                </a:moveTo>
                <a:lnTo>
                  <a:pt x="4184376" y="0"/>
                </a:lnTo>
                <a:lnTo>
                  <a:pt x="4184376" y="4174437"/>
                </a:lnTo>
                <a:lnTo>
                  <a:pt x="0" y="4174437"/>
                </a:lnTo>
                <a:lnTo>
                  <a:pt x="0" y="0"/>
                </a:lnTo>
                <a:close/>
              </a:path>
            </a:pathLst>
          </a:custGeom>
          <a:blipFill>
            <a:blip r:embed="rId2"/>
            <a:stretch>
              <a:fillRect t="-119" b="-119"/>
            </a:stretch>
          </a:blipFill>
        </p:spPr>
        <p:txBody>
          <a:bodyPr/>
          <a:lstStyle/>
          <a:p>
            <a:endParaRPr lang="en-US"/>
          </a:p>
        </p:txBody>
      </p:sp>
      <p:pic>
        <p:nvPicPr>
          <p:cNvPr id="9" name="Picture 8" descr="A black background with a black square&#10;&#10;Description automatically generated with medium confidence">
            <a:extLst>
              <a:ext uri="{FF2B5EF4-FFF2-40B4-BE49-F238E27FC236}">
                <a16:creationId xmlns:a16="http://schemas.microsoft.com/office/drawing/2014/main" id="{B63F6EA0-5374-488B-411D-3BE9AE1ED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1538" y="-90207"/>
            <a:ext cx="1816896" cy="181689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1351473" y="1808045"/>
            <a:ext cx="15585055" cy="7407797"/>
          </a:xfrm>
          <a:prstGeom prst="rect">
            <a:avLst/>
          </a:prstGeom>
        </p:spPr>
        <p:txBody>
          <a:bodyPr lIns="0" tIns="0" rIns="0" bIns="0" rtlCol="0" anchor="t">
            <a:spAutoFit/>
          </a:bodyPr>
          <a:lstStyle/>
          <a:p>
            <a:pPr algn="l">
              <a:lnSpc>
                <a:spcPts val="5759"/>
              </a:lnSpc>
            </a:pPr>
            <a:r>
              <a:rPr lang="en-US" sz="4800">
                <a:solidFill>
                  <a:srgbClr val="000000"/>
                </a:solidFill>
                <a:latin typeface="Rubik"/>
              </a:rPr>
              <a:t>• Stress response is your emotional, cognitive and physiological change to your environment.</a:t>
            </a:r>
          </a:p>
          <a:p>
            <a:pPr algn="l">
              <a:lnSpc>
                <a:spcPts val="5759"/>
              </a:lnSpc>
            </a:pPr>
            <a:endParaRPr lang="en-US" sz="4800">
              <a:solidFill>
                <a:srgbClr val="000000"/>
              </a:solidFill>
              <a:latin typeface="Rubik"/>
            </a:endParaRPr>
          </a:p>
          <a:p>
            <a:pPr>
              <a:lnSpc>
                <a:spcPts val="5759"/>
              </a:lnSpc>
            </a:pPr>
            <a:r>
              <a:rPr lang="en-US" sz="4800">
                <a:solidFill>
                  <a:srgbClr val="000000"/>
                </a:solidFill>
                <a:latin typeface="Rubik"/>
              </a:rPr>
              <a:t>• Stress should not be observed as negative but as    </a:t>
            </a:r>
            <a:endParaRPr lang="en-US" sz="4800">
              <a:solidFill>
                <a:srgbClr val="000000"/>
              </a:solidFill>
              <a:latin typeface="Rubik"/>
              <a:cs typeface="Rubik"/>
            </a:endParaRPr>
          </a:p>
          <a:p>
            <a:pPr>
              <a:lnSpc>
                <a:spcPts val="5759"/>
              </a:lnSpc>
            </a:pPr>
            <a:r>
              <a:rPr lang="en-US" sz="4800">
                <a:solidFill>
                  <a:srgbClr val="000000"/>
                </a:solidFill>
                <a:latin typeface="Rubik"/>
              </a:rPr>
              <a:t>  a positive indicator that an appropriate response      </a:t>
            </a:r>
            <a:endParaRPr lang="en-US" sz="4800">
              <a:solidFill>
                <a:srgbClr val="000000"/>
              </a:solidFill>
              <a:latin typeface="Rubik"/>
              <a:cs typeface="Rubik"/>
            </a:endParaRPr>
          </a:p>
          <a:p>
            <a:pPr algn="l">
              <a:lnSpc>
                <a:spcPts val="5759"/>
              </a:lnSpc>
            </a:pPr>
            <a:r>
              <a:rPr lang="en-US" sz="4800">
                <a:solidFill>
                  <a:srgbClr val="000000"/>
                </a:solidFill>
                <a:latin typeface="Rubik"/>
              </a:rPr>
              <a:t>  is needed. </a:t>
            </a:r>
            <a:endParaRPr lang="en-US" sz="4800">
              <a:solidFill>
                <a:srgbClr val="000000"/>
              </a:solidFill>
              <a:latin typeface="Rubik"/>
              <a:cs typeface="Rubik"/>
            </a:endParaRPr>
          </a:p>
          <a:p>
            <a:pPr algn="l">
              <a:lnSpc>
                <a:spcPts val="5759"/>
              </a:lnSpc>
            </a:pPr>
            <a:endParaRPr lang="en-US" sz="4800">
              <a:solidFill>
                <a:srgbClr val="000000"/>
              </a:solidFill>
              <a:latin typeface="Rubik"/>
            </a:endParaRPr>
          </a:p>
          <a:p>
            <a:pPr algn="l">
              <a:lnSpc>
                <a:spcPts val="5759"/>
              </a:lnSpc>
            </a:pPr>
            <a:r>
              <a:rPr lang="en-US" sz="4800">
                <a:solidFill>
                  <a:srgbClr val="000000"/>
                </a:solidFill>
                <a:latin typeface="Rubik"/>
              </a:rPr>
              <a:t>• Stress is a positive challenge and an opportunity </a:t>
            </a:r>
            <a:endParaRPr lang="en-US" sz="4800">
              <a:solidFill>
                <a:srgbClr val="000000"/>
              </a:solidFill>
              <a:latin typeface="Rubik"/>
              <a:cs typeface="Rubik"/>
            </a:endParaRPr>
          </a:p>
          <a:p>
            <a:pPr algn="l">
              <a:lnSpc>
                <a:spcPts val="5759"/>
              </a:lnSpc>
            </a:pPr>
            <a:r>
              <a:rPr lang="en-US" sz="4800">
                <a:solidFill>
                  <a:srgbClr val="000000"/>
                </a:solidFill>
                <a:latin typeface="Rubik"/>
              </a:rPr>
              <a:t>  to grow or develop new skill sets. </a:t>
            </a:r>
            <a:endParaRPr lang="en-US" sz="4800">
              <a:solidFill>
                <a:srgbClr val="000000"/>
              </a:solidFill>
              <a:latin typeface="Rubik"/>
              <a:cs typeface="Rubik"/>
            </a:endParaRPr>
          </a:p>
          <a:p>
            <a:pPr algn="l">
              <a:lnSpc>
                <a:spcPts val="5759"/>
              </a:lnSpc>
            </a:pPr>
            <a:endParaRPr lang="en-US" sz="4800">
              <a:solidFill>
                <a:srgbClr val="000000"/>
              </a:solidFill>
              <a:latin typeface="Rubik"/>
            </a:endParaRPr>
          </a:p>
        </p:txBody>
      </p:sp>
      <p:grpSp>
        <p:nvGrpSpPr>
          <p:cNvPr id="5" name="Group 5"/>
          <p:cNvGrpSpPr/>
          <p:nvPr/>
        </p:nvGrpSpPr>
        <p:grpSpPr>
          <a:xfrm>
            <a:off x="0" y="9334508"/>
            <a:ext cx="18288000" cy="952492"/>
            <a:chOff x="0" y="0"/>
            <a:chExt cx="24384000" cy="1269990"/>
          </a:xfrm>
        </p:grpSpPr>
        <p:sp>
          <p:nvSpPr>
            <p:cNvPr id="6" name="Freeform 6"/>
            <p:cNvSpPr/>
            <p:nvPr/>
          </p:nvSpPr>
          <p:spPr>
            <a:xfrm>
              <a:off x="0" y="0"/>
              <a:ext cx="24383969" cy="1269928"/>
            </a:xfrm>
            <a:custGeom>
              <a:avLst/>
              <a:gdLst/>
              <a:ahLst/>
              <a:cxnLst/>
              <a:rect l="l" t="t" r="r" b="b"/>
              <a:pathLst>
                <a:path w="24383969" h="1269928">
                  <a:moveTo>
                    <a:pt x="0" y="0"/>
                  </a:moveTo>
                  <a:lnTo>
                    <a:pt x="24383969" y="0"/>
                  </a:lnTo>
                  <a:lnTo>
                    <a:pt x="24383969" y="1269928"/>
                  </a:lnTo>
                  <a:lnTo>
                    <a:pt x="0" y="1269928"/>
                  </a:lnTo>
                  <a:close/>
                </a:path>
              </a:pathLst>
            </a:custGeom>
            <a:solidFill>
              <a:srgbClr val="FF6021"/>
            </a:solidFill>
          </p:spPr>
          <p:txBody>
            <a:bodyPr/>
            <a:lstStyle/>
            <a:p>
              <a:endParaRPr lang="en-US"/>
            </a:p>
          </p:txBody>
        </p:sp>
      </p:grpSp>
      <p:sp>
        <p:nvSpPr>
          <p:cNvPr id="7" name="Freeform 7"/>
          <p:cNvSpPr/>
          <p:nvPr/>
        </p:nvSpPr>
        <p:spPr>
          <a:xfrm>
            <a:off x="14190164" y="5511943"/>
            <a:ext cx="5492725" cy="5492725"/>
          </a:xfrm>
          <a:custGeom>
            <a:avLst/>
            <a:gdLst/>
            <a:ahLst/>
            <a:cxnLst/>
            <a:rect l="l" t="t" r="r" b="b"/>
            <a:pathLst>
              <a:path w="5492725" h="5492725">
                <a:moveTo>
                  <a:pt x="0" y="0"/>
                </a:moveTo>
                <a:lnTo>
                  <a:pt x="5492725" y="0"/>
                </a:lnTo>
                <a:lnTo>
                  <a:pt x="5492725" y="5492725"/>
                </a:lnTo>
                <a:lnTo>
                  <a:pt x="0" y="5492725"/>
                </a:lnTo>
                <a:lnTo>
                  <a:pt x="0" y="0"/>
                </a:lnTo>
                <a:close/>
              </a:path>
            </a:pathLst>
          </a:custGeom>
          <a:blipFill>
            <a:blip r:embed="rId2"/>
            <a:stretch>
              <a:fillRect/>
            </a:stretch>
          </a:blipFill>
        </p:spPr>
        <p:txBody>
          <a:bodyPr/>
          <a:lstStyle/>
          <a:p>
            <a:endParaRPr lang="en-US"/>
          </a:p>
        </p:txBody>
      </p:sp>
      <p:sp>
        <p:nvSpPr>
          <p:cNvPr id="8" name="TextBox 8"/>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Conclusions About Stress Response</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4AA65CA7-3F14-4649-11F7-974BAD2D9B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82805" y="0"/>
            <a:ext cx="1638790" cy="163879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Conclusions About Stress Response</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TextBox 5"/>
          <p:cNvSpPr txBox="1"/>
          <p:nvPr/>
        </p:nvSpPr>
        <p:spPr>
          <a:xfrm>
            <a:off x="1403404" y="1626869"/>
            <a:ext cx="14928452" cy="7410450"/>
          </a:xfrm>
          <a:prstGeom prst="rect">
            <a:avLst/>
          </a:prstGeom>
        </p:spPr>
        <p:txBody>
          <a:bodyPr lIns="0" tIns="0" rIns="0" bIns="0" rtlCol="0" anchor="t">
            <a:spAutoFit/>
          </a:bodyPr>
          <a:lstStyle/>
          <a:p>
            <a:pPr algn="l">
              <a:lnSpc>
                <a:spcPts val="4800"/>
              </a:lnSpc>
            </a:pPr>
            <a:r>
              <a:rPr lang="en-US" sz="4000" spc="37">
                <a:solidFill>
                  <a:srgbClr val="000000"/>
                </a:solidFill>
                <a:latin typeface="Rubik"/>
              </a:rPr>
              <a:t>• Our personal perspective and experiences can shape how </a:t>
            </a:r>
          </a:p>
          <a:p>
            <a:pPr algn="l">
              <a:lnSpc>
                <a:spcPts val="4800"/>
              </a:lnSpc>
            </a:pPr>
            <a:r>
              <a:rPr lang="en-US" sz="4000" spc="37">
                <a:solidFill>
                  <a:srgbClr val="000000"/>
                </a:solidFill>
                <a:latin typeface="Rubik"/>
              </a:rPr>
              <a:t>   we see and respond to stress. </a:t>
            </a:r>
          </a:p>
          <a:p>
            <a:pPr algn="l">
              <a:lnSpc>
                <a:spcPts val="4800"/>
              </a:lnSpc>
            </a:pPr>
            <a:endParaRPr lang="en-US" sz="4000" spc="37">
              <a:solidFill>
                <a:srgbClr val="000000"/>
              </a:solidFill>
              <a:latin typeface="Rubik"/>
            </a:endParaRPr>
          </a:p>
          <a:p>
            <a:pPr algn="l">
              <a:lnSpc>
                <a:spcPts val="4800"/>
              </a:lnSpc>
            </a:pPr>
            <a:r>
              <a:rPr lang="en-US" sz="4000" spc="37">
                <a:solidFill>
                  <a:srgbClr val="000000"/>
                </a:solidFill>
                <a:latin typeface="Rubik"/>
              </a:rPr>
              <a:t>• Using appropriate language is key in reframing a stressful </a:t>
            </a:r>
          </a:p>
          <a:p>
            <a:pPr algn="l">
              <a:lnSpc>
                <a:spcPts val="4800"/>
              </a:lnSpc>
            </a:pPr>
            <a:r>
              <a:rPr lang="en-US" sz="4000" spc="37">
                <a:solidFill>
                  <a:srgbClr val="000000"/>
                </a:solidFill>
                <a:latin typeface="Rubik"/>
              </a:rPr>
              <a:t>   incident. </a:t>
            </a:r>
          </a:p>
          <a:p>
            <a:pPr algn="l">
              <a:lnSpc>
                <a:spcPts val="4800"/>
              </a:lnSpc>
            </a:pPr>
            <a:endParaRPr lang="en-US" sz="4000" spc="37">
              <a:solidFill>
                <a:srgbClr val="000000"/>
              </a:solidFill>
              <a:latin typeface="Rubik"/>
            </a:endParaRPr>
          </a:p>
          <a:p>
            <a:pPr algn="l">
              <a:lnSpc>
                <a:spcPts val="4800"/>
              </a:lnSpc>
            </a:pPr>
            <a:r>
              <a:rPr lang="en-US" sz="4000" spc="37">
                <a:solidFill>
                  <a:srgbClr val="000000"/>
                </a:solidFill>
                <a:latin typeface="Rubik"/>
              </a:rPr>
              <a:t>• How we speak about stress to others can either be </a:t>
            </a:r>
          </a:p>
          <a:p>
            <a:pPr algn="l">
              <a:lnSpc>
                <a:spcPts val="4800"/>
              </a:lnSpc>
            </a:pPr>
            <a:r>
              <a:rPr lang="en-US" sz="4000" spc="37">
                <a:solidFill>
                  <a:srgbClr val="000000"/>
                </a:solidFill>
                <a:latin typeface="Rubik"/>
              </a:rPr>
              <a:t>   debilitating or supportive. </a:t>
            </a:r>
          </a:p>
          <a:p>
            <a:pPr algn="l">
              <a:lnSpc>
                <a:spcPts val="4800"/>
              </a:lnSpc>
            </a:pPr>
            <a:endParaRPr lang="en-US" sz="4000" spc="37">
              <a:solidFill>
                <a:srgbClr val="000000"/>
              </a:solidFill>
              <a:latin typeface="Rubik"/>
            </a:endParaRPr>
          </a:p>
          <a:p>
            <a:pPr algn="l">
              <a:lnSpc>
                <a:spcPts val="4800"/>
              </a:lnSpc>
            </a:pPr>
            <a:r>
              <a:rPr lang="en-US" sz="4000" spc="37">
                <a:solidFill>
                  <a:srgbClr val="000000"/>
                </a:solidFill>
                <a:latin typeface="Rubik"/>
              </a:rPr>
              <a:t>• It is important to strategically respond and develop </a:t>
            </a:r>
          </a:p>
          <a:p>
            <a:pPr algn="l">
              <a:lnSpc>
                <a:spcPts val="4800"/>
              </a:lnSpc>
            </a:pPr>
            <a:r>
              <a:rPr lang="en-US" sz="4000" spc="37">
                <a:solidFill>
                  <a:srgbClr val="000000"/>
                </a:solidFill>
                <a:latin typeface="Rubik"/>
              </a:rPr>
              <a:t>   needed skills to manage stress.</a:t>
            </a:r>
          </a:p>
          <a:p>
            <a:pPr algn="l">
              <a:lnSpc>
                <a:spcPts val="5400"/>
              </a:lnSpc>
            </a:pPr>
            <a:endParaRPr lang="en-US" sz="4000" spc="37">
              <a:solidFill>
                <a:srgbClr val="000000"/>
              </a:solidFill>
              <a:latin typeface="Rubik"/>
            </a:endParaRPr>
          </a:p>
        </p:txBody>
      </p:sp>
      <p:grpSp>
        <p:nvGrpSpPr>
          <p:cNvPr id="6" name="Group 6"/>
          <p:cNvGrpSpPr/>
          <p:nvPr/>
        </p:nvGrpSpPr>
        <p:grpSpPr>
          <a:xfrm>
            <a:off x="0" y="9334508"/>
            <a:ext cx="18288000" cy="940639"/>
            <a:chOff x="0" y="0"/>
            <a:chExt cx="24384000" cy="1254186"/>
          </a:xfrm>
        </p:grpSpPr>
        <p:sp>
          <p:nvSpPr>
            <p:cNvPr id="7" name="Freeform 7"/>
            <p:cNvSpPr/>
            <p:nvPr/>
          </p:nvSpPr>
          <p:spPr>
            <a:xfrm>
              <a:off x="0" y="0"/>
              <a:ext cx="24383969" cy="1254125"/>
            </a:xfrm>
            <a:custGeom>
              <a:avLst/>
              <a:gdLst/>
              <a:ahLst/>
              <a:cxnLst/>
              <a:rect l="l" t="t" r="r" b="b"/>
              <a:pathLst>
                <a:path w="24383969" h="1254125">
                  <a:moveTo>
                    <a:pt x="0" y="0"/>
                  </a:moveTo>
                  <a:lnTo>
                    <a:pt x="24383969" y="0"/>
                  </a:lnTo>
                  <a:lnTo>
                    <a:pt x="24383969" y="1254125"/>
                  </a:lnTo>
                  <a:lnTo>
                    <a:pt x="0" y="1254125"/>
                  </a:lnTo>
                  <a:close/>
                </a:path>
              </a:pathLst>
            </a:custGeom>
            <a:solidFill>
              <a:srgbClr val="FF6021"/>
            </a:solidFill>
          </p:spPr>
          <p:txBody>
            <a:bodyPr/>
            <a:lstStyle/>
            <a:p>
              <a:endParaRPr lang="en-US"/>
            </a:p>
          </p:txBody>
        </p:sp>
      </p:grpSp>
      <p:sp>
        <p:nvSpPr>
          <p:cNvPr id="8" name="Freeform 8"/>
          <p:cNvSpPr/>
          <p:nvPr/>
        </p:nvSpPr>
        <p:spPr>
          <a:xfrm>
            <a:off x="14190165" y="5943513"/>
            <a:ext cx="5492725" cy="5492725"/>
          </a:xfrm>
          <a:custGeom>
            <a:avLst/>
            <a:gdLst/>
            <a:ahLst/>
            <a:cxnLst/>
            <a:rect l="l" t="t" r="r" b="b"/>
            <a:pathLst>
              <a:path w="5492725" h="5492725">
                <a:moveTo>
                  <a:pt x="0" y="0"/>
                </a:moveTo>
                <a:lnTo>
                  <a:pt x="5492725" y="0"/>
                </a:lnTo>
                <a:lnTo>
                  <a:pt x="5492725" y="5492725"/>
                </a:lnTo>
                <a:lnTo>
                  <a:pt x="0" y="5492725"/>
                </a:lnTo>
                <a:lnTo>
                  <a:pt x="0" y="0"/>
                </a:lnTo>
                <a:close/>
              </a:path>
            </a:pathLst>
          </a:custGeom>
          <a:blipFill>
            <a:blip r:embed="rId2"/>
            <a:stretch>
              <a:fillRect/>
            </a:stretch>
          </a:blipFill>
        </p:spPr>
        <p:txBody>
          <a:bodyPr/>
          <a:lstStyle/>
          <a:p>
            <a:endParaRPr lang="en-US"/>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876C0048-A01B-F5ED-2F75-B132989793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69849" y="-14037"/>
            <a:ext cx="1551746" cy="155174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31525">
            <a:off x="99588" y="1136752"/>
            <a:ext cx="13964332"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4" name="Group 4"/>
          <p:cNvGrpSpPr/>
          <p:nvPr/>
        </p:nvGrpSpPr>
        <p:grpSpPr>
          <a:xfrm>
            <a:off x="3417051" y="1436751"/>
            <a:ext cx="11448120" cy="8552763"/>
            <a:chOff x="0" y="0"/>
            <a:chExt cx="15264160" cy="11403684"/>
          </a:xfrm>
        </p:grpSpPr>
        <p:sp>
          <p:nvSpPr>
            <p:cNvPr id="5" name="Freeform 5"/>
            <p:cNvSpPr/>
            <p:nvPr/>
          </p:nvSpPr>
          <p:spPr>
            <a:xfrm>
              <a:off x="0" y="0"/>
              <a:ext cx="15264130" cy="11403711"/>
            </a:xfrm>
            <a:custGeom>
              <a:avLst/>
              <a:gdLst/>
              <a:ahLst/>
              <a:cxnLst/>
              <a:rect l="l" t="t" r="r" b="b"/>
              <a:pathLst>
                <a:path w="15264130" h="11403711">
                  <a:moveTo>
                    <a:pt x="38100" y="0"/>
                  </a:moveTo>
                  <a:lnTo>
                    <a:pt x="15226030" y="0"/>
                  </a:lnTo>
                  <a:cubicBezTo>
                    <a:pt x="15247113" y="0"/>
                    <a:pt x="15264130" y="17018"/>
                    <a:pt x="15264130" y="38100"/>
                  </a:cubicBezTo>
                  <a:lnTo>
                    <a:pt x="15264130" y="11365611"/>
                  </a:lnTo>
                  <a:cubicBezTo>
                    <a:pt x="15264130" y="11386693"/>
                    <a:pt x="15247113" y="11403711"/>
                    <a:pt x="15226030" y="11403711"/>
                  </a:cubicBezTo>
                  <a:lnTo>
                    <a:pt x="38100" y="11403711"/>
                  </a:lnTo>
                  <a:cubicBezTo>
                    <a:pt x="17018" y="11403711"/>
                    <a:pt x="0" y="11386693"/>
                    <a:pt x="0" y="11365611"/>
                  </a:cubicBezTo>
                  <a:lnTo>
                    <a:pt x="0" y="38100"/>
                  </a:lnTo>
                  <a:cubicBezTo>
                    <a:pt x="0" y="17018"/>
                    <a:pt x="17018" y="0"/>
                    <a:pt x="38100" y="0"/>
                  </a:cubicBezTo>
                  <a:moveTo>
                    <a:pt x="38100" y="76200"/>
                  </a:moveTo>
                  <a:lnTo>
                    <a:pt x="38100" y="38100"/>
                  </a:lnTo>
                  <a:lnTo>
                    <a:pt x="76200" y="38100"/>
                  </a:lnTo>
                  <a:lnTo>
                    <a:pt x="76200" y="11365611"/>
                  </a:lnTo>
                  <a:lnTo>
                    <a:pt x="38100" y="11365611"/>
                  </a:lnTo>
                  <a:lnTo>
                    <a:pt x="38100" y="11327511"/>
                  </a:lnTo>
                  <a:lnTo>
                    <a:pt x="15226030" y="11327511"/>
                  </a:lnTo>
                  <a:lnTo>
                    <a:pt x="15226030" y="11365611"/>
                  </a:lnTo>
                  <a:lnTo>
                    <a:pt x="15187930" y="11365611"/>
                  </a:lnTo>
                  <a:lnTo>
                    <a:pt x="15187930" y="38100"/>
                  </a:lnTo>
                  <a:lnTo>
                    <a:pt x="15226030" y="38100"/>
                  </a:lnTo>
                  <a:lnTo>
                    <a:pt x="15226030" y="76200"/>
                  </a:lnTo>
                  <a:lnTo>
                    <a:pt x="38100" y="76200"/>
                  </a:lnTo>
                  <a:close/>
                </a:path>
              </a:pathLst>
            </a:custGeom>
            <a:solidFill>
              <a:srgbClr val="FF6021"/>
            </a:solidFill>
          </p:spPr>
          <p:txBody>
            <a:bodyPr/>
            <a:lstStyle/>
            <a:p>
              <a:endParaRPr lang="en-US"/>
            </a:p>
          </p:txBody>
        </p:sp>
      </p:grpSp>
      <p:sp>
        <p:nvSpPr>
          <p:cNvPr id="6" name="Freeform 6" descr="A drawing of a television  Description automatically generated"/>
          <p:cNvSpPr/>
          <p:nvPr/>
        </p:nvSpPr>
        <p:spPr>
          <a:xfrm>
            <a:off x="6179343" y="3041649"/>
            <a:ext cx="5929313" cy="6172200"/>
          </a:xfrm>
          <a:custGeom>
            <a:avLst/>
            <a:gdLst/>
            <a:ahLst/>
            <a:cxnLst/>
            <a:rect l="l" t="t" r="r" b="b"/>
            <a:pathLst>
              <a:path w="5929313" h="6172200">
                <a:moveTo>
                  <a:pt x="0" y="0"/>
                </a:moveTo>
                <a:lnTo>
                  <a:pt x="5929313" y="0"/>
                </a:lnTo>
                <a:lnTo>
                  <a:pt x="5929313" y="6172200"/>
                </a:lnTo>
                <a:lnTo>
                  <a:pt x="0" y="6172200"/>
                </a:lnTo>
                <a:lnTo>
                  <a:pt x="0" y="0"/>
                </a:lnTo>
                <a:close/>
              </a:path>
            </a:pathLst>
          </a:custGeom>
          <a:blipFill>
            <a:blip r:embed="rId2"/>
            <a:stretch>
              <a:fillRect l="-7" r="-7"/>
            </a:stretch>
          </a:blipFill>
        </p:spPr>
        <p:txBody>
          <a:bodyPr/>
          <a:lstStyle/>
          <a:p>
            <a:endParaRPr lang="en-US"/>
          </a:p>
        </p:txBody>
      </p:sp>
      <p:sp>
        <p:nvSpPr>
          <p:cNvPr id="7" name="TextBox 7"/>
          <p:cNvSpPr txBox="1"/>
          <p:nvPr/>
        </p:nvSpPr>
        <p:spPr>
          <a:xfrm>
            <a:off x="3544553" y="1962360"/>
            <a:ext cx="11080911" cy="552450"/>
          </a:xfrm>
          <a:prstGeom prst="rect">
            <a:avLst/>
          </a:prstGeom>
        </p:spPr>
        <p:txBody>
          <a:bodyPr lIns="0" tIns="0" rIns="0" bIns="0" rtlCol="0" anchor="t">
            <a:spAutoFit/>
          </a:bodyPr>
          <a:lstStyle/>
          <a:p>
            <a:pPr algn="l">
              <a:lnSpc>
                <a:spcPts val="4320"/>
              </a:lnSpc>
            </a:pPr>
            <a:r>
              <a:rPr lang="en-US" sz="3600">
                <a:solidFill>
                  <a:srgbClr val="000000"/>
                </a:solidFill>
                <a:latin typeface="Rubik"/>
              </a:rPr>
              <a:t>Video: </a:t>
            </a:r>
            <a:r>
              <a:rPr lang="en-US" sz="3600" u="sng">
                <a:solidFill>
                  <a:srgbClr val="0563C1"/>
                </a:solidFill>
                <a:latin typeface="Rubik"/>
                <a:hlinkClick r:id="rId3" tooltip="https://www.youtube.com/watch?v=jEHwB1PG_-Q"/>
              </a:rPr>
              <a:t>Fight, Flight, and Freeze Response</a:t>
            </a:r>
          </a:p>
        </p:txBody>
      </p:sp>
      <p:sp>
        <p:nvSpPr>
          <p:cNvPr id="8" name="TextBox 8"/>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2: Application</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604A1B70-8731-66B8-D375-5712EC77C1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59200" y="8631"/>
            <a:ext cx="1428120" cy="142812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Video Recap</a:t>
            </a:r>
          </a:p>
        </p:txBody>
      </p:sp>
      <p:grpSp>
        <p:nvGrpSpPr>
          <p:cNvPr id="5" name="Group 5"/>
          <p:cNvGrpSpPr/>
          <p:nvPr/>
        </p:nvGrpSpPr>
        <p:grpSpPr>
          <a:xfrm>
            <a:off x="0" y="9258300"/>
            <a:ext cx="18288000" cy="1028700"/>
            <a:chOff x="0" y="0"/>
            <a:chExt cx="24660582" cy="1417280"/>
          </a:xfrm>
        </p:grpSpPr>
        <p:sp>
          <p:nvSpPr>
            <p:cNvPr id="6" name="Freeform 6"/>
            <p:cNvSpPr/>
            <p:nvPr/>
          </p:nvSpPr>
          <p:spPr>
            <a:xfrm>
              <a:off x="0" y="0"/>
              <a:ext cx="24660606" cy="1417320"/>
            </a:xfrm>
            <a:custGeom>
              <a:avLst/>
              <a:gdLst/>
              <a:ahLst/>
              <a:cxnLst/>
              <a:rect l="l" t="t" r="r" b="b"/>
              <a:pathLst>
                <a:path w="24660606" h="1417320">
                  <a:moveTo>
                    <a:pt x="0" y="0"/>
                  </a:moveTo>
                  <a:lnTo>
                    <a:pt x="24660606" y="0"/>
                  </a:lnTo>
                  <a:lnTo>
                    <a:pt x="24660606" y="1417320"/>
                  </a:lnTo>
                  <a:lnTo>
                    <a:pt x="0" y="1417320"/>
                  </a:lnTo>
                  <a:close/>
                </a:path>
              </a:pathLst>
            </a:custGeom>
            <a:solidFill>
              <a:srgbClr val="FF6021"/>
            </a:solidFill>
          </p:spPr>
          <p:txBody>
            <a:bodyPr/>
            <a:lstStyle/>
            <a:p>
              <a:endParaRPr lang="en-US"/>
            </a:p>
          </p:txBody>
        </p:sp>
      </p:grpSp>
      <p:sp>
        <p:nvSpPr>
          <p:cNvPr id="7" name="TextBox 7"/>
          <p:cNvSpPr txBox="1"/>
          <p:nvPr/>
        </p:nvSpPr>
        <p:spPr>
          <a:xfrm>
            <a:off x="3172570" y="2779395"/>
            <a:ext cx="11783832" cy="4476750"/>
          </a:xfrm>
          <a:prstGeom prst="rect">
            <a:avLst/>
          </a:prstGeom>
        </p:spPr>
        <p:txBody>
          <a:bodyPr lIns="0" tIns="0" rIns="0" bIns="0" rtlCol="0" anchor="t">
            <a:spAutoFit/>
          </a:bodyPr>
          <a:lstStyle/>
          <a:p>
            <a:pPr algn="l">
              <a:lnSpc>
                <a:spcPts val="5040"/>
              </a:lnSpc>
            </a:pPr>
            <a:r>
              <a:rPr lang="en-US" sz="4200">
                <a:solidFill>
                  <a:srgbClr val="000000"/>
                </a:solidFill>
                <a:latin typeface="Rubik"/>
              </a:rPr>
              <a:t>Our body and mind prepare us to react to stress.</a:t>
            </a:r>
          </a:p>
          <a:p>
            <a:pPr algn="l">
              <a:lnSpc>
                <a:spcPts val="5040"/>
              </a:lnSpc>
            </a:pPr>
            <a:endParaRPr lang="en-US" sz="4200">
              <a:solidFill>
                <a:srgbClr val="000000"/>
              </a:solidFill>
              <a:latin typeface="Rubik"/>
            </a:endParaRPr>
          </a:p>
          <a:p>
            <a:pPr algn="l">
              <a:lnSpc>
                <a:spcPts val="5040"/>
              </a:lnSpc>
            </a:pPr>
            <a:r>
              <a:rPr lang="en-US" sz="4200">
                <a:solidFill>
                  <a:srgbClr val="000000"/>
                </a:solidFill>
                <a:latin typeface="Rubik"/>
              </a:rPr>
              <a:t>False stress responses mean that you perceived a situation to be stressful or threatening however in retrospect, it was not that threatening.</a:t>
            </a:r>
          </a:p>
        </p:txBody>
      </p:sp>
      <p:sp>
        <p:nvSpPr>
          <p:cNvPr id="8" name="Freeform 8" descr="A group of colorful smiley faces  Description automatically generated"/>
          <p:cNvSpPr/>
          <p:nvPr/>
        </p:nvSpPr>
        <p:spPr>
          <a:xfrm>
            <a:off x="13592070" y="3693780"/>
            <a:ext cx="6172200" cy="6172200"/>
          </a:xfrm>
          <a:custGeom>
            <a:avLst/>
            <a:gdLst/>
            <a:ahLst/>
            <a:cxnLst/>
            <a:rect l="l" t="t" r="r" b="b"/>
            <a:pathLst>
              <a:path w="6172200" h="6172200">
                <a:moveTo>
                  <a:pt x="0" y="0"/>
                </a:moveTo>
                <a:lnTo>
                  <a:pt x="6172200" y="0"/>
                </a:lnTo>
                <a:lnTo>
                  <a:pt x="6172200" y="6172200"/>
                </a:lnTo>
                <a:lnTo>
                  <a:pt x="0" y="6172200"/>
                </a:lnTo>
                <a:lnTo>
                  <a:pt x="0" y="0"/>
                </a:lnTo>
                <a:close/>
              </a:path>
            </a:pathLst>
          </a:custGeom>
          <a:blipFill>
            <a:blip r:embed="rId2"/>
            <a:stretch>
              <a:fillRect/>
            </a:stretch>
          </a:blipFill>
        </p:spPr>
        <p:txBody>
          <a:bodyPr/>
          <a:lstStyle/>
          <a:p>
            <a:endParaRPr lang="en-US"/>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DD962C8D-8DAC-1578-79E6-61BCC13EAF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0600" y="0"/>
            <a:ext cx="1709838" cy="170983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31525">
            <a:off x="99588" y="1136752"/>
            <a:ext cx="13964332"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4" name="Group 4"/>
          <p:cNvGrpSpPr/>
          <p:nvPr/>
        </p:nvGrpSpPr>
        <p:grpSpPr>
          <a:xfrm>
            <a:off x="3417051" y="1436751"/>
            <a:ext cx="11448120" cy="8552763"/>
            <a:chOff x="0" y="0"/>
            <a:chExt cx="15264160" cy="11403684"/>
          </a:xfrm>
        </p:grpSpPr>
        <p:sp>
          <p:nvSpPr>
            <p:cNvPr id="5" name="Freeform 5"/>
            <p:cNvSpPr/>
            <p:nvPr/>
          </p:nvSpPr>
          <p:spPr>
            <a:xfrm>
              <a:off x="0" y="0"/>
              <a:ext cx="15264130" cy="11403711"/>
            </a:xfrm>
            <a:custGeom>
              <a:avLst/>
              <a:gdLst/>
              <a:ahLst/>
              <a:cxnLst/>
              <a:rect l="l" t="t" r="r" b="b"/>
              <a:pathLst>
                <a:path w="15264130" h="11403711">
                  <a:moveTo>
                    <a:pt x="38100" y="0"/>
                  </a:moveTo>
                  <a:lnTo>
                    <a:pt x="15226030" y="0"/>
                  </a:lnTo>
                  <a:cubicBezTo>
                    <a:pt x="15247113" y="0"/>
                    <a:pt x="15264130" y="17018"/>
                    <a:pt x="15264130" y="38100"/>
                  </a:cubicBezTo>
                  <a:lnTo>
                    <a:pt x="15264130" y="11365611"/>
                  </a:lnTo>
                  <a:cubicBezTo>
                    <a:pt x="15264130" y="11386693"/>
                    <a:pt x="15247113" y="11403711"/>
                    <a:pt x="15226030" y="11403711"/>
                  </a:cubicBezTo>
                  <a:lnTo>
                    <a:pt x="38100" y="11403711"/>
                  </a:lnTo>
                  <a:cubicBezTo>
                    <a:pt x="17018" y="11403711"/>
                    <a:pt x="0" y="11386693"/>
                    <a:pt x="0" y="11365611"/>
                  </a:cubicBezTo>
                  <a:lnTo>
                    <a:pt x="0" y="38100"/>
                  </a:lnTo>
                  <a:cubicBezTo>
                    <a:pt x="0" y="17018"/>
                    <a:pt x="17018" y="0"/>
                    <a:pt x="38100" y="0"/>
                  </a:cubicBezTo>
                  <a:moveTo>
                    <a:pt x="38100" y="76200"/>
                  </a:moveTo>
                  <a:lnTo>
                    <a:pt x="38100" y="38100"/>
                  </a:lnTo>
                  <a:lnTo>
                    <a:pt x="76200" y="38100"/>
                  </a:lnTo>
                  <a:lnTo>
                    <a:pt x="76200" y="11365611"/>
                  </a:lnTo>
                  <a:lnTo>
                    <a:pt x="38100" y="11365611"/>
                  </a:lnTo>
                  <a:lnTo>
                    <a:pt x="38100" y="11327511"/>
                  </a:lnTo>
                  <a:lnTo>
                    <a:pt x="15226030" y="11327511"/>
                  </a:lnTo>
                  <a:lnTo>
                    <a:pt x="15226030" y="11365611"/>
                  </a:lnTo>
                  <a:lnTo>
                    <a:pt x="15187930" y="11365611"/>
                  </a:lnTo>
                  <a:lnTo>
                    <a:pt x="15187930" y="38100"/>
                  </a:lnTo>
                  <a:lnTo>
                    <a:pt x="15226030" y="38100"/>
                  </a:lnTo>
                  <a:lnTo>
                    <a:pt x="15226030" y="76200"/>
                  </a:lnTo>
                  <a:lnTo>
                    <a:pt x="38100" y="76200"/>
                  </a:lnTo>
                  <a:close/>
                </a:path>
              </a:pathLst>
            </a:custGeom>
            <a:solidFill>
              <a:srgbClr val="FF6021"/>
            </a:solidFill>
          </p:spPr>
          <p:txBody>
            <a:bodyPr/>
            <a:lstStyle/>
            <a:p>
              <a:endParaRPr lang="en-US"/>
            </a:p>
          </p:txBody>
        </p:sp>
      </p:grpSp>
      <p:sp>
        <p:nvSpPr>
          <p:cNvPr id="6" name="Freeform 6" descr="A drawing of a television  Description automatically generated"/>
          <p:cNvSpPr/>
          <p:nvPr/>
        </p:nvSpPr>
        <p:spPr>
          <a:xfrm>
            <a:off x="6179343" y="3041649"/>
            <a:ext cx="5929313" cy="6172200"/>
          </a:xfrm>
          <a:custGeom>
            <a:avLst/>
            <a:gdLst/>
            <a:ahLst/>
            <a:cxnLst/>
            <a:rect l="l" t="t" r="r" b="b"/>
            <a:pathLst>
              <a:path w="5929313" h="6172200">
                <a:moveTo>
                  <a:pt x="0" y="0"/>
                </a:moveTo>
                <a:lnTo>
                  <a:pt x="5929313" y="0"/>
                </a:lnTo>
                <a:lnTo>
                  <a:pt x="5929313" y="6172200"/>
                </a:lnTo>
                <a:lnTo>
                  <a:pt x="0" y="6172200"/>
                </a:lnTo>
                <a:lnTo>
                  <a:pt x="0" y="0"/>
                </a:lnTo>
                <a:close/>
              </a:path>
            </a:pathLst>
          </a:custGeom>
          <a:blipFill>
            <a:blip r:embed="rId2"/>
            <a:stretch>
              <a:fillRect l="-7" r="-7"/>
            </a:stretch>
          </a:blipFill>
        </p:spPr>
        <p:txBody>
          <a:bodyPr/>
          <a:lstStyle/>
          <a:p>
            <a:endParaRPr lang="en-US"/>
          </a:p>
        </p:txBody>
      </p:sp>
      <p:sp>
        <p:nvSpPr>
          <p:cNvPr id="7" name="TextBox 7"/>
          <p:cNvSpPr txBox="1"/>
          <p:nvPr/>
        </p:nvSpPr>
        <p:spPr>
          <a:xfrm>
            <a:off x="3544553" y="1962360"/>
            <a:ext cx="11080911" cy="552450"/>
          </a:xfrm>
          <a:prstGeom prst="rect">
            <a:avLst/>
          </a:prstGeom>
        </p:spPr>
        <p:txBody>
          <a:bodyPr lIns="0" tIns="0" rIns="0" bIns="0" rtlCol="0" anchor="t">
            <a:spAutoFit/>
          </a:bodyPr>
          <a:lstStyle/>
          <a:p>
            <a:pPr algn="l">
              <a:lnSpc>
                <a:spcPts val="4320"/>
              </a:lnSpc>
            </a:pPr>
            <a:r>
              <a:rPr lang="en-US" sz="3600">
                <a:solidFill>
                  <a:srgbClr val="000000"/>
                </a:solidFill>
                <a:latin typeface="Rubik"/>
              </a:rPr>
              <a:t>Video: </a:t>
            </a:r>
            <a:r>
              <a:rPr lang="en-US" sz="3600" u="sng">
                <a:solidFill>
                  <a:srgbClr val="0563C1"/>
                </a:solidFill>
                <a:latin typeface="Rubik"/>
                <a:hlinkClick r:id="rId3" tooltip="https://www.youtube.com/watch?v=Niy54VJWPFE"/>
              </a:rPr>
              <a:t>How to Stop Distortions</a:t>
            </a:r>
          </a:p>
        </p:txBody>
      </p:sp>
      <p:sp>
        <p:nvSpPr>
          <p:cNvPr id="8" name="TextBox 8"/>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Cognitive Distortions</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A8CE326F-E8F3-8CCA-1973-A3E27E7826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54400" y="-18047"/>
            <a:ext cx="1739904" cy="173990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False Stress</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Freeform 5"/>
          <p:cNvSpPr/>
          <p:nvPr/>
        </p:nvSpPr>
        <p:spPr>
          <a:xfrm>
            <a:off x="7410272" y="1227484"/>
            <a:ext cx="8039460" cy="8915398"/>
          </a:xfrm>
          <a:custGeom>
            <a:avLst/>
            <a:gdLst/>
            <a:ahLst/>
            <a:cxnLst/>
            <a:rect l="l" t="t" r="r" b="b"/>
            <a:pathLst>
              <a:path w="8039460" h="8915398">
                <a:moveTo>
                  <a:pt x="0" y="0"/>
                </a:moveTo>
                <a:lnTo>
                  <a:pt x="8039459" y="0"/>
                </a:lnTo>
                <a:lnTo>
                  <a:pt x="8039459" y="8915399"/>
                </a:lnTo>
                <a:lnTo>
                  <a:pt x="0" y="8915399"/>
                </a:lnTo>
                <a:lnTo>
                  <a:pt x="0" y="0"/>
                </a:lnTo>
                <a:close/>
              </a:path>
            </a:pathLst>
          </a:custGeom>
          <a:blipFill>
            <a:blip r:embed="rId2"/>
            <a:stretch>
              <a:fillRect l="-78" r="-78"/>
            </a:stretch>
          </a:blipFill>
        </p:spPr>
        <p:txBody>
          <a:bodyPr/>
          <a:lstStyle/>
          <a:p>
            <a:endParaRPr lang="en-US"/>
          </a:p>
        </p:txBody>
      </p:sp>
      <p:grpSp>
        <p:nvGrpSpPr>
          <p:cNvPr id="6" name="Group 6"/>
          <p:cNvGrpSpPr/>
          <p:nvPr/>
        </p:nvGrpSpPr>
        <p:grpSpPr>
          <a:xfrm>
            <a:off x="728387" y="1743275"/>
            <a:ext cx="6681885" cy="4828576"/>
            <a:chOff x="0" y="0"/>
            <a:chExt cx="8909180" cy="6438102"/>
          </a:xfrm>
        </p:grpSpPr>
        <p:grpSp>
          <p:nvGrpSpPr>
            <p:cNvPr id="7" name="Group 7"/>
            <p:cNvGrpSpPr/>
            <p:nvPr/>
          </p:nvGrpSpPr>
          <p:grpSpPr>
            <a:xfrm>
              <a:off x="0" y="0"/>
              <a:ext cx="8909180" cy="6438102"/>
              <a:chOff x="0" y="0"/>
              <a:chExt cx="8909180" cy="6438102"/>
            </a:xfrm>
          </p:grpSpPr>
          <p:sp>
            <p:nvSpPr>
              <p:cNvPr id="8" name="Freeform 8"/>
              <p:cNvSpPr/>
              <p:nvPr/>
            </p:nvSpPr>
            <p:spPr>
              <a:xfrm>
                <a:off x="5041" y="8703"/>
                <a:ext cx="8899110" cy="6420669"/>
              </a:xfrm>
              <a:custGeom>
                <a:avLst/>
                <a:gdLst/>
                <a:ahLst/>
                <a:cxnLst/>
                <a:rect l="l" t="t" r="r" b="b"/>
                <a:pathLst>
                  <a:path w="8899110" h="6420669">
                    <a:moveTo>
                      <a:pt x="0" y="1070111"/>
                    </a:moveTo>
                    <a:cubicBezTo>
                      <a:pt x="0" y="479096"/>
                      <a:pt x="277941" y="0"/>
                      <a:pt x="620806" y="0"/>
                    </a:cubicBezTo>
                    <a:lnTo>
                      <a:pt x="8278304" y="0"/>
                    </a:lnTo>
                    <a:cubicBezTo>
                      <a:pt x="8621168" y="0"/>
                      <a:pt x="8899109" y="479096"/>
                      <a:pt x="8899109" y="1070111"/>
                    </a:cubicBezTo>
                    <a:lnTo>
                      <a:pt x="8899109" y="5350557"/>
                    </a:lnTo>
                    <a:cubicBezTo>
                      <a:pt x="8899109" y="5941573"/>
                      <a:pt x="8621168" y="6420669"/>
                      <a:pt x="8278304" y="6420669"/>
                    </a:cubicBezTo>
                    <a:lnTo>
                      <a:pt x="620806" y="6420669"/>
                    </a:lnTo>
                    <a:cubicBezTo>
                      <a:pt x="277941" y="6420669"/>
                      <a:pt x="0" y="5941573"/>
                      <a:pt x="0" y="5350557"/>
                    </a:cubicBezTo>
                    <a:close/>
                  </a:path>
                </a:pathLst>
              </a:custGeom>
              <a:solidFill>
                <a:srgbClr val="FF6021"/>
              </a:solidFill>
            </p:spPr>
            <p:txBody>
              <a:bodyPr/>
              <a:lstStyle/>
              <a:p>
                <a:endParaRPr lang="en-US"/>
              </a:p>
            </p:txBody>
          </p:sp>
          <p:sp>
            <p:nvSpPr>
              <p:cNvPr id="9" name="Freeform 9"/>
              <p:cNvSpPr/>
              <p:nvPr/>
            </p:nvSpPr>
            <p:spPr>
              <a:xfrm>
                <a:off x="0" y="0"/>
                <a:ext cx="8909208" cy="6438075"/>
              </a:xfrm>
              <a:custGeom>
                <a:avLst/>
                <a:gdLst/>
                <a:ahLst/>
                <a:cxnLst/>
                <a:rect l="l" t="t" r="r" b="b"/>
                <a:pathLst>
                  <a:path w="8909208" h="6438075">
                    <a:moveTo>
                      <a:pt x="0" y="1078814"/>
                    </a:moveTo>
                    <a:cubicBezTo>
                      <a:pt x="0" y="483012"/>
                      <a:pt x="280210" y="0"/>
                      <a:pt x="625847" y="0"/>
                    </a:cubicBezTo>
                    <a:lnTo>
                      <a:pt x="8283345" y="0"/>
                    </a:lnTo>
                    <a:lnTo>
                      <a:pt x="8283345" y="8703"/>
                    </a:lnTo>
                    <a:lnTo>
                      <a:pt x="8283345" y="0"/>
                    </a:lnTo>
                    <a:cubicBezTo>
                      <a:pt x="8628981" y="0"/>
                      <a:pt x="8909208" y="483012"/>
                      <a:pt x="8909208" y="1078814"/>
                    </a:cubicBezTo>
                    <a:lnTo>
                      <a:pt x="8904150" y="1078814"/>
                    </a:lnTo>
                    <a:lnTo>
                      <a:pt x="8909208" y="1078814"/>
                    </a:lnTo>
                    <a:lnTo>
                      <a:pt x="8909208" y="5359260"/>
                    </a:lnTo>
                    <a:lnTo>
                      <a:pt x="8904150" y="5359260"/>
                    </a:lnTo>
                    <a:lnTo>
                      <a:pt x="8909208" y="5359260"/>
                    </a:lnTo>
                    <a:cubicBezTo>
                      <a:pt x="8909208" y="5955062"/>
                      <a:pt x="8628982" y="6438075"/>
                      <a:pt x="8283345" y="6438075"/>
                    </a:cubicBezTo>
                    <a:lnTo>
                      <a:pt x="8283345" y="6429372"/>
                    </a:lnTo>
                    <a:lnTo>
                      <a:pt x="8283345" y="6438075"/>
                    </a:lnTo>
                    <a:lnTo>
                      <a:pt x="625847" y="6438075"/>
                    </a:lnTo>
                    <a:lnTo>
                      <a:pt x="625847" y="6429372"/>
                    </a:lnTo>
                    <a:lnTo>
                      <a:pt x="625847" y="6438075"/>
                    </a:lnTo>
                    <a:cubicBezTo>
                      <a:pt x="280210" y="6438075"/>
                      <a:pt x="0" y="5955062"/>
                      <a:pt x="0" y="5359260"/>
                    </a:cubicBezTo>
                    <a:lnTo>
                      <a:pt x="0" y="1078814"/>
                    </a:lnTo>
                    <a:lnTo>
                      <a:pt x="5041" y="1078814"/>
                    </a:lnTo>
                    <a:lnTo>
                      <a:pt x="0" y="1078814"/>
                    </a:lnTo>
                    <a:moveTo>
                      <a:pt x="10081" y="1078814"/>
                    </a:moveTo>
                    <a:lnTo>
                      <a:pt x="10081" y="5359260"/>
                    </a:lnTo>
                    <a:lnTo>
                      <a:pt x="5041" y="5359260"/>
                    </a:lnTo>
                    <a:lnTo>
                      <a:pt x="10081" y="5359260"/>
                    </a:lnTo>
                    <a:cubicBezTo>
                      <a:pt x="10081" y="5945489"/>
                      <a:pt x="285754" y="6420669"/>
                      <a:pt x="625847" y="6420669"/>
                    </a:cubicBezTo>
                    <a:lnTo>
                      <a:pt x="8283345" y="6420669"/>
                    </a:lnTo>
                    <a:cubicBezTo>
                      <a:pt x="8623436" y="6420669"/>
                      <a:pt x="8899110" y="5945402"/>
                      <a:pt x="8899110" y="5359260"/>
                    </a:cubicBezTo>
                    <a:lnTo>
                      <a:pt x="8899110" y="1078814"/>
                    </a:lnTo>
                    <a:cubicBezTo>
                      <a:pt x="8899110" y="492672"/>
                      <a:pt x="8623436" y="17406"/>
                      <a:pt x="8283345" y="17406"/>
                    </a:cubicBezTo>
                    <a:lnTo>
                      <a:pt x="625847" y="17406"/>
                    </a:lnTo>
                    <a:lnTo>
                      <a:pt x="625847" y="8703"/>
                    </a:lnTo>
                    <a:lnTo>
                      <a:pt x="625847" y="17406"/>
                    </a:lnTo>
                    <a:cubicBezTo>
                      <a:pt x="285754" y="17406"/>
                      <a:pt x="10081" y="492672"/>
                      <a:pt x="10081" y="1078814"/>
                    </a:cubicBezTo>
                    <a:close/>
                  </a:path>
                </a:pathLst>
              </a:custGeom>
              <a:solidFill>
                <a:srgbClr val="FF6021"/>
              </a:solidFill>
            </p:spPr>
            <p:txBody>
              <a:bodyPr/>
              <a:lstStyle/>
              <a:p>
                <a:endParaRPr lang="en-US"/>
              </a:p>
            </p:txBody>
          </p:sp>
        </p:grpSp>
        <p:sp>
          <p:nvSpPr>
            <p:cNvPr id="10" name="TextBox 10"/>
            <p:cNvSpPr txBox="1"/>
            <p:nvPr/>
          </p:nvSpPr>
          <p:spPr>
            <a:xfrm>
              <a:off x="1052695" y="656826"/>
              <a:ext cx="6948982" cy="5114925"/>
            </a:xfrm>
            <a:prstGeom prst="rect">
              <a:avLst/>
            </a:prstGeom>
          </p:spPr>
          <p:txBody>
            <a:bodyPr lIns="0" tIns="0" rIns="0" bIns="0" rtlCol="0" anchor="t">
              <a:spAutoFit/>
            </a:bodyPr>
            <a:lstStyle/>
            <a:p>
              <a:pPr algn="l">
                <a:lnSpc>
                  <a:spcPts val="5040"/>
                </a:lnSpc>
              </a:pPr>
              <a:r>
                <a:rPr lang="en-US" sz="4200">
                  <a:solidFill>
                    <a:srgbClr val="000000"/>
                  </a:solidFill>
                  <a:latin typeface="Rubik"/>
                </a:rPr>
                <a:t>Think of an experience which can be described as a “false stress” and answer the following questions.</a:t>
              </a:r>
            </a:p>
          </p:txBody>
        </p:sp>
      </p:grpSp>
      <p:sp>
        <p:nvSpPr>
          <p:cNvPr id="11" name="Freeform 11"/>
          <p:cNvSpPr/>
          <p:nvPr/>
        </p:nvSpPr>
        <p:spPr>
          <a:xfrm>
            <a:off x="2484037" y="6922603"/>
            <a:ext cx="3170584" cy="3220280"/>
          </a:xfrm>
          <a:custGeom>
            <a:avLst/>
            <a:gdLst/>
            <a:ahLst/>
            <a:cxnLst/>
            <a:rect l="l" t="t" r="r" b="b"/>
            <a:pathLst>
              <a:path w="3170584" h="3220280">
                <a:moveTo>
                  <a:pt x="0" y="0"/>
                </a:moveTo>
                <a:lnTo>
                  <a:pt x="3170584" y="0"/>
                </a:lnTo>
                <a:lnTo>
                  <a:pt x="3170584" y="3220280"/>
                </a:lnTo>
                <a:lnTo>
                  <a:pt x="0" y="3220280"/>
                </a:lnTo>
                <a:lnTo>
                  <a:pt x="0" y="0"/>
                </a:lnTo>
                <a:close/>
              </a:path>
            </a:pathLst>
          </a:custGeom>
          <a:blipFill>
            <a:blip r:embed="rId3"/>
            <a:stretch>
              <a:fillRect t="-116" b="-116"/>
            </a:stretch>
          </a:blipFill>
        </p:spPr>
        <p:txBody>
          <a:bodyPr/>
          <a:lstStyle/>
          <a:p>
            <a:endParaRPr lang="en-US"/>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357B7908-5C21-4A76-64EE-37F572656C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65423" y="0"/>
            <a:ext cx="1636043" cy="163604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3234" y="1539633"/>
            <a:ext cx="17501524" cy="8222399"/>
            <a:chOff x="0" y="0"/>
            <a:chExt cx="23335366" cy="10963199"/>
          </a:xfrm>
        </p:grpSpPr>
        <p:sp>
          <p:nvSpPr>
            <p:cNvPr id="3" name="Freeform 3"/>
            <p:cNvSpPr/>
            <p:nvPr/>
          </p:nvSpPr>
          <p:spPr>
            <a:xfrm>
              <a:off x="0" y="0"/>
              <a:ext cx="23335362" cy="10963211"/>
            </a:xfrm>
            <a:custGeom>
              <a:avLst/>
              <a:gdLst/>
              <a:ahLst/>
              <a:cxnLst/>
              <a:rect l="l" t="t" r="r" b="b"/>
              <a:pathLst>
                <a:path w="23335362" h="10963211">
                  <a:moveTo>
                    <a:pt x="0" y="0"/>
                  </a:moveTo>
                  <a:lnTo>
                    <a:pt x="23335362" y="0"/>
                  </a:lnTo>
                  <a:lnTo>
                    <a:pt x="23335362" y="10963211"/>
                  </a:lnTo>
                  <a:lnTo>
                    <a:pt x="0" y="10963211"/>
                  </a:lnTo>
                  <a:close/>
                </a:path>
              </a:pathLst>
            </a:custGeom>
            <a:solidFill>
              <a:srgbClr val="FF6021"/>
            </a:solidFill>
          </p:spPr>
          <p:txBody>
            <a:bodyPr/>
            <a:lstStyle/>
            <a:p>
              <a:endParaRPr lang="en-US"/>
            </a:p>
          </p:txBody>
        </p:sp>
      </p:grpSp>
      <p:sp>
        <p:nvSpPr>
          <p:cNvPr id="5" name="AutoShape 5"/>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6" name="TextBox 6"/>
          <p:cNvSpPr txBox="1"/>
          <p:nvPr/>
        </p:nvSpPr>
        <p:spPr>
          <a:xfrm>
            <a:off x="230310" y="305958"/>
            <a:ext cx="12729531"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Reflecting on Stressful Responses</a:t>
            </a:r>
          </a:p>
        </p:txBody>
      </p:sp>
      <p:sp>
        <p:nvSpPr>
          <p:cNvPr id="7" name="TextBox 7"/>
          <p:cNvSpPr txBox="1"/>
          <p:nvPr/>
        </p:nvSpPr>
        <p:spPr>
          <a:xfrm>
            <a:off x="4220656" y="1700621"/>
            <a:ext cx="9854915" cy="1081771"/>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Talk Time </a:t>
            </a:r>
          </a:p>
        </p:txBody>
      </p:sp>
      <p:sp>
        <p:nvSpPr>
          <p:cNvPr id="10" name="TextBox 10"/>
          <p:cNvSpPr txBox="1"/>
          <p:nvPr/>
        </p:nvSpPr>
        <p:spPr>
          <a:xfrm>
            <a:off x="1227489" y="3110333"/>
            <a:ext cx="14284658" cy="6150561"/>
          </a:xfrm>
          <a:prstGeom prst="rect">
            <a:avLst/>
          </a:prstGeom>
        </p:spPr>
        <p:txBody>
          <a:bodyPr lIns="0" tIns="0" rIns="0" bIns="0" rtlCol="0" anchor="t">
            <a:spAutoFit/>
          </a:bodyPr>
          <a:lstStyle/>
          <a:p>
            <a:pPr algn="l">
              <a:lnSpc>
                <a:spcPts val="4320"/>
              </a:lnSpc>
            </a:pPr>
            <a:r>
              <a:rPr lang="en-US" sz="3600">
                <a:solidFill>
                  <a:srgbClr val="000000"/>
                </a:solidFill>
                <a:latin typeface="Rubik"/>
              </a:rPr>
              <a:t>With your group discuss:</a:t>
            </a:r>
          </a:p>
          <a:p>
            <a:pPr algn="l">
              <a:lnSpc>
                <a:spcPts val="4320"/>
              </a:lnSpc>
            </a:pPr>
            <a:endParaRPr lang="en-US" sz="3600">
              <a:solidFill>
                <a:srgbClr val="000000"/>
              </a:solidFill>
              <a:latin typeface="Rubik"/>
            </a:endParaRPr>
          </a:p>
          <a:p>
            <a:pPr marL="651510" lvl="1" indent="-325755" algn="l">
              <a:lnSpc>
                <a:spcPts val="4320"/>
              </a:lnSpc>
              <a:buFont typeface="Arial"/>
              <a:buChar char="•"/>
            </a:pPr>
            <a:r>
              <a:rPr lang="en-US" sz="3600">
                <a:solidFill>
                  <a:srgbClr val="000000"/>
                </a:solidFill>
                <a:latin typeface="Rubik"/>
              </a:rPr>
              <a:t>What did this reflective exercise tell you?</a:t>
            </a:r>
          </a:p>
          <a:p>
            <a:pPr marL="651510" lvl="1" indent="-325755" algn="l">
              <a:lnSpc>
                <a:spcPts val="4320"/>
              </a:lnSpc>
            </a:pPr>
            <a:endParaRPr lang="en-US" sz="3600">
              <a:solidFill>
                <a:srgbClr val="000000"/>
              </a:solidFill>
              <a:latin typeface="Rubik"/>
            </a:endParaRPr>
          </a:p>
          <a:p>
            <a:pPr marL="651510" lvl="1" indent="-325755" algn="l">
              <a:lnSpc>
                <a:spcPts val="4320"/>
              </a:lnSpc>
              <a:buFont typeface="Arial"/>
              <a:buChar char="•"/>
            </a:pPr>
            <a:r>
              <a:rPr lang="en-US" sz="3600">
                <a:solidFill>
                  <a:srgbClr val="000000"/>
                </a:solidFill>
                <a:latin typeface="Rubik"/>
              </a:rPr>
              <a:t>What was challenging when completing it? What further information is needed to overcome these challenges?</a:t>
            </a:r>
          </a:p>
          <a:p>
            <a:pPr marL="651510" lvl="1" indent="-325755" algn="l">
              <a:lnSpc>
                <a:spcPts val="4320"/>
              </a:lnSpc>
            </a:pPr>
            <a:endParaRPr lang="en-US" sz="3600">
              <a:solidFill>
                <a:srgbClr val="000000"/>
              </a:solidFill>
              <a:latin typeface="Rubik"/>
            </a:endParaRPr>
          </a:p>
          <a:p>
            <a:pPr marL="651510" lvl="1" indent="-325755" algn="l">
              <a:lnSpc>
                <a:spcPts val="4320"/>
              </a:lnSpc>
              <a:buFont typeface="Arial"/>
              <a:buChar char="•"/>
            </a:pPr>
            <a:r>
              <a:rPr lang="en-US" sz="3600">
                <a:solidFill>
                  <a:srgbClr val="000000"/>
                </a:solidFill>
                <a:latin typeface="Rubik"/>
              </a:rPr>
              <a:t>How can we use this reflective exercise in managing future stressful incidents?</a:t>
            </a:r>
          </a:p>
          <a:p>
            <a:pPr marL="651510" lvl="1" indent="-325755" algn="l">
              <a:lnSpc>
                <a:spcPts val="4320"/>
              </a:lnSpc>
            </a:pPr>
            <a:endParaRPr lang="en-US" sz="3600">
              <a:solidFill>
                <a:srgbClr val="000000"/>
              </a:solidFill>
              <a:latin typeface="Rubik"/>
            </a:endParaRPr>
          </a:p>
          <a:p>
            <a:pPr marL="651510" lvl="1" indent="-325755" algn="l">
              <a:lnSpc>
                <a:spcPts val="4320"/>
              </a:lnSpc>
            </a:pPr>
            <a:endParaRPr lang="en-US" sz="3600">
              <a:solidFill>
                <a:srgbClr val="000000"/>
              </a:solidFill>
              <a:latin typeface="Rubik"/>
            </a:endParaRPr>
          </a:p>
        </p:txBody>
      </p:sp>
      <p:sp>
        <p:nvSpPr>
          <p:cNvPr id="11" name="Freeform 11" descr="A yellow flower with a brown center  Description automatically generated"/>
          <p:cNvSpPr/>
          <p:nvPr/>
        </p:nvSpPr>
        <p:spPr>
          <a:xfrm>
            <a:off x="14585672" y="5789541"/>
            <a:ext cx="4184376" cy="4174437"/>
          </a:xfrm>
          <a:custGeom>
            <a:avLst/>
            <a:gdLst/>
            <a:ahLst/>
            <a:cxnLst/>
            <a:rect l="l" t="t" r="r" b="b"/>
            <a:pathLst>
              <a:path w="4184376" h="4174437">
                <a:moveTo>
                  <a:pt x="0" y="0"/>
                </a:moveTo>
                <a:lnTo>
                  <a:pt x="4184376" y="0"/>
                </a:lnTo>
                <a:lnTo>
                  <a:pt x="4184376" y="4174437"/>
                </a:lnTo>
                <a:lnTo>
                  <a:pt x="0" y="4174437"/>
                </a:lnTo>
                <a:lnTo>
                  <a:pt x="0" y="0"/>
                </a:lnTo>
                <a:close/>
              </a:path>
            </a:pathLst>
          </a:custGeom>
          <a:blipFill>
            <a:blip r:embed="rId2"/>
            <a:stretch>
              <a:fillRect t="-119" b="-119"/>
            </a:stretch>
          </a:blipFill>
        </p:spPr>
        <p:txBody>
          <a:bodyPr/>
          <a:lstStyle/>
          <a:p>
            <a:endParaRPr lang="en-US"/>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A848F9D-9518-9D0C-AE8D-535689D24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93560" y="0"/>
            <a:ext cx="1652098" cy="165209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cartoon of a heart and a pink cloud  Description automatically generated"/>
          <p:cNvSpPr/>
          <p:nvPr/>
        </p:nvSpPr>
        <p:spPr>
          <a:xfrm>
            <a:off x="-700710" y="7131324"/>
            <a:ext cx="3349490" cy="3349489"/>
          </a:xfrm>
          <a:custGeom>
            <a:avLst/>
            <a:gdLst/>
            <a:ahLst/>
            <a:cxnLst/>
            <a:rect l="l" t="t" r="r" b="b"/>
            <a:pathLst>
              <a:path w="3349490" h="3349489">
                <a:moveTo>
                  <a:pt x="0" y="0"/>
                </a:moveTo>
                <a:lnTo>
                  <a:pt x="3349490" y="0"/>
                </a:lnTo>
                <a:lnTo>
                  <a:pt x="3349490" y="3349490"/>
                </a:lnTo>
                <a:lnTo>
                  <a:pt x="0" y="3349490"/>
                </a:lnTo>
                <a:lnTo>
                  <a:pt x="0" y="0"/>
                </a:lnTo>
                <a:close/>
              </a:path>
            </a:pathLst>
          </a:custGeom>
          <a:blipFill>
            <a:blip r:embed="rId2"/>
            <a:stretch>
              <a:fillRect/>
            </a:stretch>
          </a:blipFill>
        </p:spPr>
        <p:txBody>
          <a:bodyPr/>
          <a:lstStyle/>
          <a:p>
            <a:endParaRPr lang="en-US"/>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TextBox 5"/>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Conclusions About Stress Response</a:t>
            </a:r>
          </a:p>
        </p:txBody>
      </p:sp>
      <p:sp>
        <p:nvSpPr>
          <p:cNvPr id="6" name="TextBox 6"/>
          <p:cNvSpPr txBox="1"/>
          <p:nvPr/>
        </p:nvSpPr>
        <p:spPr>
          <a:xfrm>
            <a:off x="1164866" y="1740527"/>
            <a:ext cx="15958268" cy="8277225"/>
          </a:xfrm>
          <a:prstGeom prst="rect">
            <a:avLst/>
          </a:prstGeom>
        </p:spPr>
        <p:txBody>
          <a:bodyPr lIns="0" tIns="0" rIns="0" bIns="0" rtlCol="0" anchor="t">
            <a:spAutoFit/>
          </a:bodyPr>
          <a:lstStyle/>
          <a:p>
            <a:pPr marL="842010" lvl="1" indent="-421005" algn="l">
              <a:lnSpc>
                <a:spcPts val="4680"/>
              </a:lnSpc>
              <a:buFont typeface="Arial"/>
              <a:buChar char="•"/>
            </a:pPr>
            <a:r>
              <a:rPr lang="en-US" sz="3900">
                <a:solidFill>
                  <a:srgbClr val="000000"/>
                </a:solidFill>
                <a:latin typeface="Rubik"/>
              </a:rPr>
              <a:t>We tend to overreact to stressful incidents which can exacerbate the situation and create further unnecessary stress.</a:t>
            </a:r>
          </a:p>
          <a:p>
            <a:pPr algn="l">
              <a:lnSpc>
                <a:spcPts val="4680"/>
              </a:lnSpc>
            </a:pPr>
            <a:endParaRPr lang="en-US" sz="3900">
              <a:solidFill>
                <a:srgbClr val="000000"/>
              </a:solidFill>
              <a:latin typeface="Rubik"/>
            </a:endParaRPr>
          </a:p>
          <a:p>
            <a:pPr marL="842010" lvl="1" indent="-421005" algn="l">
              <a:lnSpc>
                <a:spcPts val="4680"/>
              </a:lnSpc>
              <a:buFont typeface="Arial"/>
              <a:buChar char="•"/>
            </a:pPr>
            <a:r>
              <a:rPr lang="en-US" sz="3900">
                <a:solidFill>
                  <a:srgbClr val="000000"/>
                </a:solidFill>
                <a:latin typeface="Rubik"/>
              </a:rPr>
              <a:t>Our thinking affects our emotions and how we react to stressful situations. </a:t>
            </a:r>
          </a:p>
          <a:p>
            <a:pPr algn="l">
              <a:lnSpc>
                <a:spcPts val="4680"/>
              </a:lnSpc>
            </a:pPr>
            <a:endParaRPr lang="en-US" sz="3900">
              <a:solidFill>
                <a:srgbClr val="000000"/>
              </a:solidFill>
              <a:latin typeface="Rubik"/>
            </a:endParaRPr>
          </a:p>
          <a:p>
            <a:pPr marL="842010" lvl="1" indent="-421005" algn="l">
              <a:lnSpc>
                <a:spcPts val="4680"/>
              </a:lnSpc>
              <a:buFont typeface="Arial"/>
              <a:buChar char="•"/>
            </a:pPr>
            <a:r>
              <a:rPr lang="en-US" sz="3900">
                <a:solidFill>
                  <a:srgbClr val="000000"/>
                </a:solidFill>
                <a:latin typeface="Rubik"/>
              </a:rPr>
              <a:t>By changing how we think, we can change how we feel and respond to stress. </a:t>
            </a:r>
          </a:p>
          <a:p>
            <a:pPr algn="l">
              <a:lnSpc>
                <a:spcPts val="4680"/>
              </a:lnSpc>
            </a:pPr>
            <a:endParaRPr lang="en-US" sz="3900">
              <a:solidFill>
                <a:srgbClr val="000000"/>
              </a:solidFill>
              <a:latin typeface="Rubik"/>
            </a:endParaRPr>
          </a:p>
          <a:p>
            <a:pPr marL="842010" lvl="1" indent="-421005" algn="l">
              <a:lnSpc>
                <a:spcPts val="4680"/>
              </a:lnSpc>
              <a:buFont typeface="Arial"/>
              <a:buChar char="•"/>
            </a:pPr>
            <a:r>
              <a:rPr lang="en-US" sz="3900">
                <a:solidFill>
                  <a:srgbClr val="000000"/>
                </a:solidFill>
                <a:latin typeface="Rubik"/>
              </a:rPr>
              <a:t>We can build our stress response management skills by pausing and allowing time to think, in order to change how we feel and how we choose to respond—this skill can be developed by using the stress worksheet provided in this lesson.</a:t>
            </a:r>
          </a:p>
          <a:p>
            <a:pPr algn="l">
              <a:lnSpc>
                <a:spcPts val="4680"/>
              </a:lnSpc>
            </a:pPr>
            <a:endParaRPr lang="en-US" sz="3900">
              <a:solidFill>
                <a:srgbClr val="000000"/>
              </a:solidFill>
              <a:latin typeface="Rubik"/>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D6582D72-70A4-76E7-F74D-16AEDABD8C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80321" y="0"/>
            <a:ext cx="1685626" cy="16856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1: Investigate and Learn</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AutoShape 5"/>
          <p:cNvSpPr/>
          <p:nvPr/>
        </p:nvSpPr>
        <p:spPr>
          <a:xfrm>
            <a:off x="9134475" y="2229442"/>
            <a:ext cx="0" cy="6826952"/>
          </a:xfrm>
          <a:prstGeom prst="line">
            <a:avLst/>
          </a:prstGeom>
          <a:ln w="19050" cap="rnd">
            <a:solidFill>
              <a:srgbClr val="000000"/>
            </a:solidFill>
            <a:prstDash val="solid"/>
            <a:headEnd type="none" w="sm" len="sm"/>
            <a:tailEnd type="none" w="sm" len="sm"/>
          </a:ln>
        </p:spPr>
        <p:txBody>
          <a:bodyPr/>
          <a:lstStyle/>
          <a:p>
            <a:endParaRPr lang="en-US"/>
          </a:p>
        </p:txBody>
      </p:sp>
      <p:sp>
        <p:nvSpPr>
          <p:cNvPr id="6" name="AutoShape 6"/>
          <p:cNvSpPr/>
          <p:nvPr/>
        </p:nvSpPr>
        <p:spPr>
          <a:xfrm flipH="1" flipV="1">
            <a:off x="2326749" y="3029834"/>
            <a:ext cx="14200597" cy="0"/>
          </a:xfrm>
          <a:prstGeom prst="line">
            <a:avLst/>
          </a:prstGeom>
          <a:ln w="19050" cap="rnd">
            <a:solidFill>
              <a:srgbClr val="000000"/>
            </a:solidFill>
            <a:prstDash val="solid"/>
            <a:headEnd type="none" w="sm" len="sm"/>
            <a:tailEnd type="none" w="sm" len="sm"/>
          </a:ln>
        </p:spPr>
        <p:txBody>
          <a:bodyPr/>
          <a:lstStyle/>
          <a:p>
            <a:endParaRPr lang="en-US"/>
          </a:p>
        </p:txBody>
      </p:sp>
      <p:sp>
        <p:nvSpPr>
          <p:cNvPr id="7" name="TextBox 7"/>
          <p:cNvSpPr txBox="1"/>
          <p:nvPr/>
        </p:nvSpPr>
        <p:spPr>
          <a:xfrm>
            <a:off x="3820589" y="2173053"/>
            <a:ext cx="4399416" cy="733425"/>
          </a:xfrm>
          <a:prstGeom prst="rect">
            <a:avLst/>
          </a:prstGeom>
        </p:spPr>
        <p:txBody>
          <a:bodyPr lIns="0" tIns="0" rIns="0" bIns="0" rtlCol="0" anchor="t">
            <a:spAutoFit/>
          </a:bodyPr>
          <a:lstStyle/>
          <a:p>
            <a:pPr algn="l">
              <a:lnSpc>
                <a:spcPts val="5759"/>
              </a:lnSpc>
            </a:pPr>
            <a:r>
              <a:rPr lang="en-US" sz="4800">
                <a:solidFill>
                  <a:srgbClr val="000000"/>
                </a:solidFill>
                <a:latin typeface="Rubik"/>
              </a:rPr>
              <a:t>Mental Health</a:t>
            </a:r>
          </a:p>
        </p:txBody>
      </p:sp>
      <p:sp>
        <p:nvSpPr>
          <p:cNvPr id="8" name="TextBox 8"/>
          <p:cNvSpPr txBox="1"/>
          <p:nvPr/>
        </p:nvSpPr>
        <p:spPr>
          <a:xfrm>
            <a:off x="9746240" y="2183352"/>
            <a:ext cx="6974485" cy="713657"/>
          </a:xfrm>
          <a:prstGeom prst="rect">
            <a:avLst/>
          </a:prstGeom>
        </p:spPr>
        <p:txBody>
          <a:bodyPr wrap="square" lIns="0" tIns="0" rIns="0" bIns="0" rtlCol="0" anchor="t">
            <a:spAutoFit/>
          </a:bodyPr>
          <a:lstStyle/>
          <a:p>
            <a:pPr algn="l">
              <a:lnSpc>
                <a:spcPts val="5759"/>
              </a:lnSpc>
            </a:pPr>
            <a:r>
              <a:rPr lang="en-US" sz="4800">
                <a:solidFill>
                  <a:srgbClr val="000000"/>
                </a:solidFill>
                <a:latin typeface="Rubik"/>
              </a:rPr>
              <a:t>Mental Health Literacy</a:t>
            </a:r>
          </a:p>
        </p:txBody>
      </p:sp>
      <p:sp>
        <p:nvSpPr>
          <p:cNvPr id="9" name="Freeform 9" descr="A hand holding flowers  Description automatically generated"/>
          <p:cNvSpPr/>
          <p:nvPr/>
        </p:nvSpPr>
        <p:spPr>
          <a:xfrm>
            <a:off x="60696" y="7539566"/>
            <a:ext cx="2196357" cy="2595034"/>
          </a:xfrm>
          <a:custGeom>
            <a:avLst/>
            <a:gdLst/>
            <a:ahLst/>
            <a:cxnLst/>
            <a:rect l="l" t="t" r="r" b="b"/>
            <a:pathLst>
              <a:path w="2196357" h="2595034">
                <a:moveTo>
                  <a:pt x="0" y="0"/>
                </a:moveTo>
                <a:lnTo>
                  <a:pt x="2196357" y="0"/>
                </a:lnTo>
                <a:lnTo>
                  <a:pt x="2196357" y="2595034"/>
                </a:lnTo>
                <a:lnTo>
                  <a:pt x="0" y="2595034"/>
                </a:lnTo>
                <a:lnTo>
                  <a:pt x="0" y="0"/>
                </a:lnTo>
                <a:close/>
              </a:path>
            </a:pathLst>
          </a:custGeom>
          <a:blipFill>
            <a:blip r:embed="rId2"/>
            <a:stretch>
              <a:fillRect t="-108" b="-108"/>
            </a:stretch>
          </a:blipFill>
        </p:spPr>
        <p:txBody>
          <a:bodyPr/>
          <a:lstStyle/>
          <a:p>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2965A539-2E13-0837-26B9-0A8B54F9DE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9325" y="0"/>
            <a:ext cx="1508820" cy="150882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Conclusions About Stress Response</a:t>
            </a:r>
          </a:p>
        </p:txBody>
      </p:sp>
      <p:sp>
        <p:nvSpPr>
          <p:cNvPr id="5" name="TextBox 5"/>
          <p:cNvSpPr txBox="1"/>
          <p:nvPr/>
        </p:nvSpPr>
        <p:spPr>
          <a:xfrm>
            <a:off x="1682999" y="1986861"/>
            <a:ext cx="14246888" cy="7029450"/>
          </a:xfrm>
          <a:prstGeom prst="rect">
            <a:avLst/>
          </a:prstGeom>
        </p:spPr>
        <p:txBody>
          <a:bodyPr lIns="0" tIns="0" rIns="0" bIns="0" rtlCol="0" anchor="t">
            <a:spAutoFit/>
          </a:bodyPr>
          <a:lstStyle/>
          <a:p>
            <a:pPr marL="906780" lvl="1" indent="-453390" algn="l">
              <a:lnSpc>
                <a:spcPts val="5040"/>
              </a:lnSpc>
              <a:buFont typeface="Arial"/>
              <a:buChar char="•"/>
            </a:pPr>
            <a:r>
              <a:rPr lang="en-US" sz="4200">
                <a:solidFill>
                  <a:srgbClr val="000000"/>
                </a:solidFill>
                <a:latin typeface="Rubik"/>
              </a:rPr>
              <a:t>We can build our stress response management skills by pausing and allowing time to think, in order to change how we feel and how we choose to respond—this skill can be developed by using the stress worksheet provided in this lesson. </a:t>
            </a:r>
          </a:p>
          <a:p>
            <a:pPr algn="l">
              <a:lnSpc>
                <a:spcPts val="5040"/>
              </a:lnSpc>
            </a:pPr>
            <a:endParaRPr lang="en-US" sz="4200">
              <a:solidFill>
                <a:srgbClr val="000000"/>
              </a:solidFill>
              <a:latin typeface="Rubik"/>
            </a:endParaRPr>
          </a:p>
          <a:p>
            <a:pPr marL="906780" lvl="1" indent="-453390" algn="l">
              <a:lnSpc>
                <a:spcPts val="5040"/>
              </a:lnSpc>
              <a:buFont typeface="Arial"/>
              <a:buChar char="•"/>
            </a:pPr>
            <a:r>
              <a:rPr lang="en-US" sz="4200">
                <a:solidFill>
                  <a:srgbClr val="000000"/>
                </a:solidFill>
                <a:latin typeface="Rubik"/>
              </a:rPr>
              <a:t>Our negative thinking or cognitive distortions can impair our ability to appropriately respond to stress.</a:t>
            </a:r>
          </a:p>
          <a:p>
            <a:pPr algn="l">
              <a:lnSpc>
                <a:spcPts val="5040"/>
              </a:lnSpc>
            </a:pPr>
            <a:r>
              <a:rPr lang="en-US" sz="4200">
                <a:solidFill>
                  <a:srgbClr val="000000"/>
                </a:solidFill>
                <a:latin typeface="Rubik"/>
              </a:rPr>
              <a:t> </a:t>
            </a:r>
          </a:p>
          <a:p>
            <a:pPr marL="906780" lvl="1" indent="-453390" algn="l">
              <a:lnSpc>
                <a:spcPts val="5040"/>
              </a:lnSpc>
              <a:buFont typeface="Arial"/>
              <a:buChar char="•"/>
            </a:pPr>
            <a:r>
              <a:rPr lang="en-US" sz="4200">
                <a:solidFill>
                  <a:srgbClr val="000000"/>
                </a:solidFill>
                <a:latin typeface="Rubik"/>
              </a:rPr>
              <a:t>There are always two perspectives to any situation.</a:t>
            </a:r>
          </a:p>
          <a:p>
            <a:pPr algn="l">
              <a:lnSpc>
                <a:spcPts val="5040"/>
              </a:lnSpc>
            </a:pPr>
            <a:endParaRPr lang="en-US" sz="4200">
              <a:solidFill>
                <a:srgbClr val="000000"/>
              </a:solidFill>
              <a:latin typeface="Rubik"/>
            </a:endParaRPr>
          </a:p>
        </p:txBody>
      </p:sp>
      <p:sp>
        <p:nvSpPr>
          <p:cNvPr id="6" name="Freeform 6" descr="A cartoon of a heart and a pink cloud  Description automatically generated"/>
          <p:cNvSpPr/>
          <p:nvPr/>
        </p:nvSpPr>
        <p:spPr>
          <a:xfrm>
            <a:off x="-859736" y="6614490"/>
            <a:ext cx="3786810" cy="3786810"/>
          </a:xfrm>
          <a:custGeom>
            <a:avLst/>
            <a:gdLst/>
            <a:ahLst/>
            <a:cxnLst/>
            <a:rect l="l" t="t" r="r" b="b"/>
            <a:pathLst>
              <a:path w="3786810" h="3786810">
                <a:moveTo>
                  <a:pt x="0" y="0"/>
                </a:moveTo>
                <a:lnTo>
                  <a:pt x="3786810" y="0"/>
                </a:lnTo>
                <a:lnTo>
                  <a:pt x="3786810" y="3786810"/>
                </a:lnTo>
                <a:lnTo>
                  <a:pt x="0" y="3786810"/>
                </a:lnTo>
                <a:lnTo>
                  <a:pt x="0" y="0"/>
                </a:lnTo>
                <a:close/>
              </a:path>
            </a:pathLst>
          </a:custGeom>
          <a:blipFill>
            <a:blip r:embed="rId2"/>
            <a:stretch>
              <a:fillRect/>
            </a:stretch>
          </a:blipFill>
        </p:spPr>
        <p:txBody>
          <a:bodyPr/>
          <a:lstStyle/>
          <a:p>
            <a:endParaRPr lang="en-US"/>
          </a:p>
        </p:txBody>
      </p:sp>
      <p:pic>
        <p:nvPicPr>
          <p:cNvPr id="8" name="Picture 7" descr="A black background with a black square&#10;&#10;Description automatically generated with medium confidence">
            <a:extLst>
              <a:ext uri="{FF2B5EF4-FFF2-40B4-BE49-F238E27FC236}">
                <a16:creationId xmlns:a16="http://schemas.microsoft.com/office/drawing/2014/main" id="{F3EEA2B5-3EF5-3163-1650-4E63FFE39E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06800" y="38100"/>
            <a:ext cx="1556326" cy="155632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cartoon of a heart and a pink cloud  Description automatically generated"/>
          <p:cNvSpPr/>
          <p:nvPr/>
        </p:nvSpPr>
        <p:spPr>
          <a:xfrm>
            <a:off x="-521805" y="6773516"/>
            <a:ext cx="3429002" cy="3429002"/>
          </a:xfrm>
          <a:custGeom>
            <a:avLst/>
            <a:gdLst/>
            <a:ahLst/>
            <a:cxnLst/>
            <a:rect l="l" t="t" r="r" b="b"/>
            <a:pathLst>
              <a:path w="3429002" h="3429002">
                <a:moveTo>
                  <a:pt x="0" y="0"/>
                </a:moveTo>
                <a:lnTo>
                  <a:pt x="3429002" y="0"/>
                </a:lnTo>
                <a:lnTo>
                  <a:pt x="3429002" y="3429001"/>
                </a:lnTo>
                <a:lnTo>
                  <a:pt x="0" y="3429001"/>
                </a:lnTo>
                <a:lnTo>
                  <a:pt x="0" y="0"/>
                </a:lnTo>
                <a:close/>
              </a:path>
            </a:pathLst>
          </a:custGeom>
          <a:blipFill>
            <a:blip r:embed="rId2"/>
            <a:stretch>
              <a:fillRect/>
            </a:stretch>
          </a:blipFill>
        </p:spPr>
        <p:txBody>
          <a:bodyPr/>
          <a:lstStyle/>
          <a:p>
            <a:endParaRPr lang="en-US"/>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TextBox 5"/>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Conclusions About Stress Response</a:t>
            </a:r>
          </a:p>
        </p:txBody>
      </p:sp>
      <p:sp>
        <p:nvSpPr>
          <p:cNvPr id="6" name="TextBox 6"/>
          <p:cNvSpPr txBox="1"/>
          <p:nvPr/>
        </p:nvSpPr>
        <p:spPr>
          <a:xfrm>
            <a:off x="1432228" y="1539633"/>
            <a:ext cx="15423543" cy="8305800"/>
          </a:xfrm>
          <a:prstGeom prst="rect">
            <a:avLst/>
          </a:prstGeom>
        </p:spPr>
        <p:txBody>
          <a:bodyPr lIns="0" tIns="0" rIns="0" bIns="0" rtlCol="0" anchor="t">
            <a:spAutoFit/>
          </a:bodyPr>
          <a:lstStyle/>
          <a:p>
            <a:pPr marL="906780" lvl="1" indent="-453390" algn="l">
              <a:lnSpc>
                <a:spcPts val="5040"/>
              </a:lnSpc>
              <a:buFont typeface="Arial"/>
              <a:buChar char="•"/>
            </a:pPr>
            <a:r>
              <a:rPr lang="en-US" sz="4200">
                <a:solidFill>
                  <a:srgbClr val="000000"/>
                </a:solidFill>
                <a:latin typeface="Rubik"/>
              </a:rPr>
              <a:t>Sometimes healthy communications can reduce stress.</a:t>
            </a:r>
          </a:p>
          <a:p>
            <a:pPr algn="l">
              <a:lnSpc>
                <a:spcPts val="5040"/>
              </a:lnSpc>
            </a:pPr>
            <a:r>
              <a:rPr lang="en-US" sz="4200">
                <a:solidFill>
                  <a:srgbClr val="000000"/>
                </a:solidFill>
                <a:latin typeface="Rubik"/>
              </a:rPr>
              <a:t> </a:t>
            </a:r>
          </a:p>
          <a:p>
            <a:pPr marL="906780" lvl="1" indent="-453390" algn="l">
              <a:lnSpc>
                <a:spcPts val="5040"/>
              </a:lnSpc>
              <a:buFont typeface="Arial"/>
              <a:buChar char="•"/>
            </a:pPr>
            <a:r>
              <a:rPr lang="en-US" sz="4200">
                <a:solidFill>
                  <a:srgbClr val="000000"/>
                </a:solidFill>
                <a:latin typeface="Rubik"/>
              </a:rPr>
              <a:t>Sometimes we cannot change the stressful incident but must accept it with a positive mindset. </a:t>
            </a:r>
          </a:p>
          <a:p>
            <a:pPr algn="l">
              <a:lnSpc>
                <a:spcPts val="5040"/>
              </a:lnSpc>
            </a:pPr>
            <a:endParaRPr lang="en-US" sz="4200">
              <a:solidFill>
                <a:srgbClr val="000000"/>
              </a:solidFill>
              <a:latin typeface="Rubik"/>
            </a:endParaRPr>
          </a:p>
          <a:p>
            <a:pPr marL="906780" lvl="1" indent="-453390" algn="l">
              <a:lnSpc>
                <a:spcPts val="5040"/>
              </a:lnSpc>
              <a:buFont typeface="Arial"/>
              <a:buChar char="•"/>
            </a:pPr>
            <a:r>
              <a:rPr lang="en-US" sz="4200">
                <a:solidFill>
                  <a:srgbClr val="000000"/>
                </a:solidFill>
                <a:latin typeface="Rubik"/>
              </a:rPr>
              <a:t>We can strengthen our stress response skills to stress rather than unconsciously reacting to stressful incidents.</a:t>
            </a:r>
          </a:p>
          <a:p>
            <a:pPr algn="l">
              <a:lnSpc>
                <a:spcPts val="5040"/>
              </a:lnSpc>
            </a:pPr>
            <a:endParaRPr lang="en-US" sz="4200">
              <a:solidFill>
                <a:srgbClr val="000000"/>
              </a:solidFill>
              <a:latin typeface="Rubik"/>
            </a:endParaRPr>
          </a:p>
          <a:p>
            <a:pPr marL="906780" lvl="1" indent="-453390" algn="l">
              <a:lnSpc>
                <a:spcPts val="5040"/>
              </a:lnSpc>
              <a:buFont typeface="Arial"/>
              <a:buChar char="•"/>
            </a:pPr>
            <a:r>
              <a:rPr lang="en-US" sz="4200">
                <a:solidFill>
                  <a:srgbClr val="000000"/>
                </a:solidFill>
                <a:latin typeface="Rubik"/>
              </a:rPr>
              <a:t>It is important to understand the difference between </a:t>
            </a:r>
          </a:p>
          <a:p>
            <a:pPr algn="l">
              <a:lnSpc>
                <a:spcPts val="5040"/>
              </a:lnSpc>
            </a:pPr>
            <a:r>
              <a:rPr lang="en-US" sz="4200">
                <a:solidFill>
                  <a:srgbClr val="000000"/>
                </a:solidFill>
                <a:latin typeface="Rubik"/>
              </a:rPr>
              <a:t>      “react” and “respond.” As human beings we all need </a:t>
            </a:r>
          </a:p>
          <a:p>
            <a:pPr algn="l">
              <a:lnSpc>
                <a:spcPts val="5040"/>
              </a:lnSpc>
            </a:pPr>
            <a:r>
              <a:rPr lang="en-US" sz="4200">
                <a:solidFill>
                  <a:srgbClr val="000000"/>
                </a:solidFill>
                <a:latin typeface="Rubik"/>
              </a:rPr>
              <a:t>      time to gather our emotions and thoughts before </a:t>
            </a:r>
          </a:p>
          <a:p>
            <a:pPr algn="l">
              <a:lnSpc>
                <a:spcPts val="5040"/>
              </a:lnSpc>
            </a:pPr>
            <a:r>
              <a:rPr lang="en-US" sz="4200">
                <a:solidFill>
                  <a:srgbClr val="000000"/>
                </a:solidFill>
                <a:latin typeface="Rubik"/>
              </a:rPr>
              <a:t>      we are ready to respond.</a:t>
            </a:r>
          </a:p>
          <a:p>
            <a:pPr algn="l">
              <a:lnSpc>
                <a:spcPts val="5040"/>
              </a:lnSpc>
            </a:pPr>
            <a:endParaRPr lang="en-US" sz="4200">
              <a:solidFill>
                <a:srgbClr val="000000"/>
              </a:solidFill>
              <a:latin typeface="Rubik"/>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D7ADA8B7-5580-BB11-1148-6D57291F42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06800" y="-52467"/>
            <a:ext cx="1512096" cy="151209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3: Action</a:t>
            </a:r>
          </a:p>
        </p:txBody>
      </p:sp>
      <p:sp>
        <p:nvSpPr>
          <p:cNvPr id="4" name="Freeform 4" descr="A green box with text on it  Description automatically generated"/>
          <p:cNvSpPr/>
          <p:nvPr/>
        </p:nvSpPr>
        <p:spPr>
          <a:xfrm>
            <a:off x="1143000" y="1258029"/>
            <a:ext cx="16002000" cy="9033212"/>
          </a:xfrm>
          <a:custGeom>
            <a:avLst/>
            <a:gdLst/>
            <a:ahLst/>
            <a:cxnLst/>
            <a:rect l="l" t="t" r="r" b="b"/>
            <a:pathLst>
              <a:path w="16002000" h="9033212">
                <a:moveTo>
                  <a:pt x="0" y="0"/>
                </a:moveTo>
                <a:lnTo>
                  <a:pt x="16002000" y="0"/>
                </a:lnTo>
                <a:lnTo>
                  <a:pt x="16002000" y="9033212"/>
                </a:lnTo>
                <a:lnTo>
                  <a:pt x="0" y="9033212"/>
                </a:lnTo>
                <a:lnTo>
                  <a:pt x="0" y="0"/>
                </a:lnTo>
                <a:close/>
              </a:path>
            </a:pathLst>
          </a:custGeom>
          <a:blipFill>
            <a:blip r:embed="rId2"/>
            <a:stretch>
              <a:fillRect t="-145" b="-145"/>
            </a:stretch>
          </a:blipFill>
        </p:spPr>
        <p:txBody>
          <a:bodyPr/>
          <a:lstStyle/>
          <a:p>
            <a:endParaRPr lang="en-US"/>
          </a:p>
        </p:txBody>
      </p:sp>
      <p:sp>
        <p:nvSpPr>
          <p:cNvPr id="6" name="TextBox 6"/>
          <p:cNvSpPr txBox="1"/>
          <p:nvPr/>
        </p:nvSpPr>
        <p:spPr>
          <a:xfrm>
            <a:off x="230308" y="1568226"/>
            <a:ext cx="12013914" cy="702915"/>
          </a:xfrm>
          <a:prstGeom prst="rect">
            <a:avLst/>
          </a:prstGeom>
        </p:spPr>
        <p:txBody>
          <a:bodyPr lIns="0" tIns="0" rIns="0" bIns="0" rtlCol="0" anchor="t">
            <a:spAutoFit/>
          </a:bodyPr>
          <a:lstStyle/>
          <a:p>
            <a:pPr algn="l">
              <a:lnSpc>
                <a:spcPts val="5040"/>
              </a:lnSpc>
            </a:pPr>
            <a:r>
              <a:rPr lang="en-US" sz="4200">
                <a:solidFill>
                  <a:srgbClr val="000000"/>
                </a:solidFill>
                <a:latin typeface="Rubik Bold"/>
              </a:rPr>
              <a:t>Coping Skills Toolbox</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BB19BFE8-AEB3-B1C7-35DD-C4A1A44E81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18134" y="-38100"/>
            <a:ext cx="1536466" cy="153646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19480">
            <a:off x="1580691" y="1654875"/>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Freeform 4" descr="A green letter s and a black background  Description automatically generated"/>
          <p:cNvSpPr/>
          <p:nvPr/>
        </p:nvSpPr>
        <p:spPr>
          <a:xfrm>
            <a:off x="6550819" y="557834"/>
            <a:ext cx="5186362" cy="742950"/>
          </a:xfrm>
          <a:custGeom>
            <a:avLst/>
            <a:gdLst/>
            <a:ahLst/>
            <a:cxnLst/>
            <a:rect l="l" t="t" r="r" b="b"/>
            <a:pathLst>
              <a:path w="5186362" h="742950">
                <a:moveTo>
                  <a:pt x="0" y="0"/>
                </a:moveTo>
                <a:lnTo>
                  <a:pt x="5186363" y="0"/>
                </a:lnTo>
                <a:lnTo>
                  <a:pt x="5186363" y="742950"/>
                </a:lnTo>
                <a:lnTo>
                  <a:pt x="0" y="742950"/>
                </a:lnTo>
                <a:lnTo>
                  <a:pt x="0" y="0"/>
                </a:lnTo>
                <a:close/>
              </a:path>
            </a:pathLst>
          </a:custGeom>
          <a:blipFill>
            <a:blip r:embed="rId2"/>
            <a:stretch>
              <a:fillRect l="-743" r="-743"/>
            </a:stretch>
          </a:blipFill>
        </p:spPr>
        <p:txBody>
          <a:bodyPr/>
          <a:lstStyle/>
          <a:p>
            <a:endParaRPr lang="en-US"/>
          </a:p>
        </p:txBody>
      </p:sp>
      <p:sp>
        <p:nvSpPr>
          <p:cNvPr id="5" name="Freeform 5" descr="A yellow and brown hands holding up black letters  Description automatically generated"/>
          <p:cNvSpPr/>
          <p:nvPr/>
        </p:nvSpPr>
        <p:spPr>
          <a:xfrm>
            <a:off x="6785633" y="1966086"/>
            <a:ext cx="4716736" cy="5281404"/>
          </a:xfrm>
          <a:custGeom>
            <a:avLst/>
            <a:gdLst/>
            <a:ahLst/>
            <a:cxnLst/>
            <a:rect l="l" t="t" r="r" b="b"/>
            <a:pathLst>
              <a:path w="4716736" h="5281404">
                <a:moveTo>
                  <a:pt x="0" y="0"/>
                </a:moveTo>
                <a:lnTo>
                  <a:pt x="4716736" y="0"/>
                </a:lnTo>
                <a:lnTo>
                  <a:pt x="4716736" y="5281404"/>
                </a:lnTo>
                <a:lnTo>
                  <a:pt x="0" y="5281404"/>
                </a:lnTo>
                <a:lnTo>
                  <a:pt x="0" y="0"/>
                </a:lnTo>
                <a:close/>
              </a:path>
            </a:pathLst>
          </a:custGeom>
          <a:blipFill>
            <a:blip r:embed="rId3"/>
            <a:stretch>
              <a:fillRect t="-96" b="-96"/>
            </a:stretch>
          </a:blipFill>
        </p:spPr>
        <p:txBody>
          <a:bodyPr/>
          <a:lstStyle/>
          <a:p>
            <a:endParaRPr lang="en-US"/>
          </a:p>
        </p:txBody>
      </p:sp>
      <p:sp>
        <p:nvSpPr>
          <p:cNvPr id="6" name="Freeform 6" descr="Black text on a white background  Description automatically generated"/>
          <p:cNvSpPr/>
          <p:nvPr/>
        </p:nvSpPr>
        <p:spPr>
          <a:xfrm>
            <a:off x="4929808" y="7240834"/>
            <a:ext cx="8428383" cy="2874715"/>
          </a:xfrm>
          <a:custGeom>
            <a:avLst/>
            <a:gdLst/>
            <a:ahLst/>
            <a:cxnLst/>
            <a:rect l="l" t="t" r="r" b="b"/>
            <a:pathLst>
              <a:path w="8428383" h="3090711">
                <a:moveTo>
                  <a:pt x="0" y="0"/>
                </a:moveTo>
                <a:lnTo>
                  <a:pt x="8428384" y="0"/>
                </a:lnTo>
                <a:lnTo>
                  <a:pt x="8428384" y="3090712"/>
                </a:lnTo>
                <a:lnTo>
                  <a:pt x="0" y="3090712"/>
                </a:lnTo>
                <a:lnTo>
                  <a:pt x="0" y="0"/>
                </a:lnTo>
                <a:close/>
              </a:path>
            </a:pathLst>
          </a:custGeom>
          <a:blipFill>
            <a:blip r:embed="rId4"/>
            <a:stretch>
              <a:fillRect l="-59" r="-59"/>
            </a:stretch>
          </a:blipFill>
        </p:spPr>
        <p:txBody>
          <a:bodyPr/>
          <a:lstStyle/>
          <a:p>
            <a:endParaRPr lang="en-US"/>
          </a:p>
        </p:txBody>
      </p:sp>
      <p:sp>
        <p:nvSpPr>
          <p:cNvPr id="7" name="AutoShape 7"/>
          <p:cNvSpPr/>
          <p:nvPr/>
        </p:nvSpPr>
        <p:spPr>
          <a:xfrm rot="-18772">
            <a:off x="5220026" y="7180616"/>
            <a:ext cx="7849482" cy="0"/>
          </a:xfrm>
          <a:prstGeom prst="line">
            <a:avLst/>
          </a:prstGeom>
          <a:ln w="19050" cap="rnd">
            <a:solidFill>
              <a:srgbClr val="70AD47"/>
            </a:solidFill>
            <a:prstDash val="solid"/>
            <a:headEnd type="none" w="sm" len="sm"/>
            <a:tailEnd type="none" w="sm" len="sm"/>
          </a:ln>
        </p:spPr>
        <p:txBody>
          <a:bodyPr/>
          <a:lstStyle/>
          <a:p>
            <a:endParaRPr lang="en-US"/>
          </a:p>
        </p:txBody>
      </p:sp>
      <p:pic>
        <p:nvPicPr>
          <p:cNvPr id="9" name="Picture 8" descr="A black background with a black square&#10;&#10;Description automatically generated with medium confidence">
            <a:extLst>
              <a:ext uri="{FF2B5EF4-FFF2-40B4-BE49-F238E27FC236}">
                <a16:creationId xmlns:a16="http://schemas.microsoft.com/office/drawing/2014/main" id="{A3183E33-62A2-9935-BF2E-0B1214F44B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42875" y="28850"/>
            <a:ext cx="1664125" cy="166412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1: Investigate and Learn</a:t>
            </a:r>
          </a:p>
        </p:txBody>
      </p:sp>
      <p:sp>
        <p:nvSpPr>
          <p:cNvPr id="5" name="TextBox 5"/>
          <p:cNvSpPr txBox="1"/>
          <p:nvPr/>
        </p:nvSpPr>
        <p:spPr>
          <a:xfrm>
            <a:off x="2973789" y="2799688"/>
            <a:ext cx="12340422" cy="3019425"/>
          </a:xfrm>
          <a:prstGeom prst="rect">
            <a:avLst/>
          </a:prstGeom>
        </p:spPr>
        <p:txBody>
          <a:bodyPr lIns="0" tIns="0" rIns="0" bIns="0" rtlCol="0" anchor="t">
            <a:spAutoFit/>
          </a:bodyPr>
          <a:lstStyle/>
          <a:p>
            <a:pPr algn="l">
              <a:lnSpc>
                <a:spcPts val="7920"/>
              </a:lnSpc>
            </a:pPr>
            <a:r>
              <a:rPr lang="en-US" sz="6600">
                <a:solidFill>
                  <a:srgbClr val="000000"/>
                </a:solidFill>
                <a:latin typeface="Rubik"/>
              </a:rPr>
              <a:t>When I read a statement, draw an image to represent what is being communicated.</a:t>
            </a:r>
          </a:p>
        </p:txBody>
      </p:sp>
      <p:grpSp>
        <p:nvGrpSpPr>
          <p:cNvPr id="6" name="Group 6"/>
          <p:cNvGrpSpPr/>
          <p:nvPr/>
        </p:nvGrpSpPr>
        <p:grpSpPr>
          <a:xfrm>
            <a:off x="0" y="8828590"/>
            <a:ext cx="18288000" cy="1458409"/>
            <a:chOff x="0" y="0"/>
            <a:chExt cx="24384000" cy="1944546"/>
          </a:xfrm>
        </p:grpSpPr>
        <p:sp>
          <p:nvSpPr>
            <p:cNvPr id="7" name="Freeform 7"/>
            <p:cNvSpPr/>
            <p:nvPr/>
          </p:nvSpPr>
          <p:spPr>
            <a:xfrm>
              <a:off x="0" y="0"/>
              <a:ext cx="24384060" cy="1944497"/>
            </a:xfrm>
            <a:custGeom>
              <a:avLst/>
              <a:gdLst/>
              <a:ahLst/>
              <a:cxnLst/>
              <a:rect l="l" t="t" r="r" b="b"/>
              <a:pathLst>
                <a:path w="24384060" h="1944497">
                  <a:moveTo>
                    <a:pt x="0" y="0"/>
                  </a:moveTo>
                  <a:lnTo>
                    <a:pt x="24384060" y="0"/>
                  </a:lnTo>
                  <a:lnTo>
                    <a:pt x="24384060" y="1944497"/>
                  </a:lnTo>
                  <a:lnTo>
                    <a:pt x="0" y="1944497"/>
                  </a:lnTo>
                  <a:close/>
                </a:path>
              </a:pathLst>
            </a:custGeom>
            <a:solidFill>
              <a:srgbClr val="FF6021"/>
            </a:solidFill>
          </p:spPr>
          <p:txBody>
            <a:bodyPr/>
            <a:lstStyle/>
            <a:p>
              <a:endParaRPr lang="en-US"/>
            </a:p>
          </p:txBody>
        </p:sp>
      </p:grpSp>
      <p:sp>
        <p:nvSpPr>
          <p:cNvPr id="8" name="Freeform 8" descr="A black and white drawing of a paint brush and palette  Description automatically generated"/>
          <p:cNvSpPr/>
          <p:nvPr/>
        </p:nvSpPr>
        <p:spPr>
          <a:xfrm>
            <a:off x="0" y="6563711"/>
            <a:ext cx="2774260" cy="2264880"/>
          </a:xfrm>
          <a:custGeom>
            <a:avLst/>
            <a:gdLst/>
            <a:ahLst/>
            <a:cxnLst/>
            <a:rect l="l" t="t" r="r" b="b"/>
            <a:pathLst>
              <a:path w="2774260" h="2264880">
                <a:moveTo>
                  <a:pt x="0" y="0"/>
                </a:moveTo>
                <a:lnTo>
                  <a:pt x="2774260" y="0"/>
                </a:lnTo>
                <a:lnTo>
                  <a:pt x="2774260" y="2264879"/>
                </a:lnTo>
                <a:lnTo>
                  <a:pt x="0" y="2264879"/>
                </a:lnTo>
                <a:lnTo>
                  <a:pt x="0" y="0"/>
                </a:lnTo>
                <a:close/>
              </a:path>
            </a:pathLst>
          </a:custGeom>
          <a:blipFill>
            <a:blip r:embed="rId2"/>
            <a:stretch>
              <a:fillRect t="-2" b="-2"/>
            </a:stretch>
          </a:blipFill>
        </p:spPr>
        <p:txBody>
          <a:bodyPr/>
          <a:lstStyle/>
          <a:p>
            <a:endParaRPr lang="en-US"/>
          </a:p>
        </p:txBody>
      </p:sp>
      <p:sp>
        <p:nvSpPr>
          <p:cNvPr id="9" name="Freeform 9" descr="A black and white crayon  Description automatically generated"/>
          <p:cNvSpPr/>
          <p:nvPr/>
        </p:nvSpPr>
        <p:spPr>
          <a:xfrm rot="5400000">
            <a:off x="15882730" y="6550044"/>
            <a:ext cx="2449996" cy="2107096"/>
          </a:xfrm>
          <a:custGeom>
            <a:avLst/>
            <a:gdLst/>
            <a:ahLst/>
            <a:cxnLst/>
            <a:rect l="l" t="t" r="r" b="b"/>
            <a:pathLst>
              <a:path w="2449996" h="2107096">
                <a:moveTo>
                  <a:pt x="0" y="0"/>
                </a:moveTo>
                <a:lnTo>
                  <a:pt x="2449997" y="0"/>
                </a:lnTo>
                <a:lnTo>
                  <a:pt x="2449997" y="2107096"/>
                </a:lnTo>
                <a:lnTo>
                  <a:pt x="0" y="2107096"/>
                </a:lnTo>
                <a:lnTo>
                  <a:pt x="0" y="0"/>
                </a:lnTo>
                <a:close/>
              </a:path>
            </a:pathLst>
          </a:custGeom>
          <a:blipFill>
            <a:blip r:embed="rId3"/>
            <a:stretch>
              <a:fillRect t="-157" b="-157"/>
            </a:stretch>
          </a:blipFill>
        </p:spPr>
        <p:txBody>
          <a:bodyPr/>
          <a:lstStyle/>
          <a:p>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67657AC8-BD3B-3081-EF93-75808228C5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22210" y="-34089"/>
            <a:ext cx="1771035" cy="177103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4" name="Group 4"/>
          <p:cNvGrpSpPr/>
          <p:nvPr/>
        </p:nvGrpSpPr>
        <p:grpSpPr>
          <a:xfrm>
            <a:off x="393238" y="1802379"/>
            <a:ext cx="17501524" cy="6184526"/>
            <a:chOff x="0" y="0"/>
            <a:chExt cx="23335366" cy="8246035"/>
          </a:xfrm>
        </p:grpSpPr>
        <p:sp>
          <p:nvSpPr>
            <p:cNvPr id="5" name="Freeform 5"/>
            <p:cNvSpPr/>
            <p:nvPr/>
          </p:nvSpPr>
          <p:spPr>
            <a:xfrm>
              <a:off x="0" y="0"/>
              <a:ext cx="23335362" cy="8246097"/>
            </a:xfrm>
            <a:custGeom>
              <a:avLst/>
              <a:gdLst/>
              <a:ahLst/>
              <a:cxnLst/>
              <a:rect l="l" t="t" r="r" b="b"/>
              <a:pathLst>
                <a:path w="23335362" h="8246097">
                  <a:moveTo>
                    <a:pt x="0" y="0"/>
                  </a:moveTo>
                  <a:lnTo>
                    <a:pt x="23335362" y="0"/>
                  </a:lnTo>
                  <a:lnTo>
                    <a:pt x="23335362" y="8246097"/>
                  </a:lnTo>
                  <a:lnTo>
                    <a:pt x="0" y="8246097"/>
                  </a:lnTo>
                  <a:close/>
                </a:path>
              </a:pathLst>
            </a:custGeom>
            <a:solidFill>
              <a:srgbClr val="FF6021"/>
            </a:solidFill>
          </p:spPr>
          <p:txBody>
            <a:bodyPr/>
            <a:lstStyle/>
            <a:p>
              <a:endParaRPr lang="en-US"/>
            </a:p>
          </p:txBody>
        </p:sp>
        <p:sp>
          <p:nvSpPr>
            <p:cNvPr id="6" name="TextBox 6"/>
            <p:cNvSpPr txBox="1"/>
            <p:nvPr/>
          </p:nvSpPr>
          <p:spPr>
            <a:xfrm>
              <a:off x="0" y="-9525"/>
              <a:ext cx="23335366" cy="8255560"/>
            </a:xfrm>
            <a:prstGeom prst="rect">
              <a:avLst/>
            </a:prstGeom>
          </p:spPr>
          <p:txBody>
            <a:bodyPr lIns="50800" tIns="50800" rIns="50800" bIns="50800" rtlCol="0" anchor="ctr"/>
            <a:lstStyle/>
            <a:p>
              <a:pPr algn="ctr">
                <a:lnSpc>
                  <a:spcPts val="5759"/>
                </a:lnSpc>
              </a:pPr>
              <a:endParaRPr/>
            </a:p>
            <a:p>
              <a:pPr algn="just">
                <a:lnSpc>
                  <a:spcPts val="5759"/>
                </a:lnSpc>
              </a:pPr>
              <a:endParaRPr/>
            </a:p>
            <a:p>
              <a:pPr marL="832485" lvl="1" indent="-415925" algn="just">
                <a:lnSpc>
                  <a:spcPts val="5520"/>
                </a:lnSpc>
                <a:buFont typeface="Arial"/>
                <a:buChar char="•"/>
              </a:pPr>
              <a:r>
                <a:rPr lang="en-US" sz="4600">
                  <a:solidFill>
                    <a:srgbClr val="FFFFFF"/>
                  </a:solidFill>
                  <a:latin typeface="Rubik"/>
                </a:rPr>
                <a:t>What happened when one word was </a:t>
              </a:r>
              <a:endParaRPr lang="en-US" sz="4600">
                <a:solidFill>
                  <a:srgbClr val="FFFFFF"/>
                </a:solidFill>
                <a:latin typeface="Rubik"/>
                <a:cs typeface="Rubik"/>
              </a:endParaRPr>
            </a:p>
            <a:p>
              <a:pPr marL="832485" lvl="1" indent="-415925" algn="just">
                <a:lnSpc>
                  <a:spcPts val="5520"/>
                </a:lnSpc>
              </a:pPr>
              <a:r>
                <a:rPr lang="en-US" sz="4600">
                  <a:solidFill>
                    <a:srgbClr val="FFFFFF"/>
                  </a:solidFill>
                  <a:latin typeface="Rubik"/>
                </a:rPr>
                <a:t>   changed in the sentences?</a:t>
              </a:r>
              <a:endParaRPr lang="en-US" sz="4600">
                <a:solidFill>
                  <a:srgbClr val="FFFFFF"/>
                </a:solidFill>
                <a:latin typeface="Rubik"/>
                <a:cs typeface="Rubik"/>
              </a:endParaRPr>
            </a:p>
            <a:p>
              <a:pPr marL="832485" lvl="1" indent="-415925" algn="just">
                <a:lnSpc>
                  <a:spcPts val="5520"/>
                </a:lnSpc>
              </a:pPr>
              <a:endParaRPr lang="en-US" sz="4600">
                <a:solidFill>
                  <a:srgbClr val="FFFFFF"/>
                </a:solidFill>
                <a:latin typeface="Rubik"/>
                <a:cs typeface="Rubik"/>
              </a:endParaRPr>
            </a:p>
            <a:p>
              <a:pPr marL="832485" lvl="1" indent="-415925" algn="just">
                <a:lnSpc>
                  <a:spcPts val="5520"/>
                </a:lnSpc>
                <a:buFont typeface="Arial"/>
                <a:buChar char="•"/>
              </a:pPr>
              <a:r>
                <a:rPr lang="en-US" sz="4600">
                  <a:solidFill>
                    <a:srgbClr val="FFFFFF"/>
                  </a:solidFill>
                  <a:latin typeface="Rubik"/>
                </a:rPr>
                <a:t>How can words change what we think or understand?</a:t>
              </a:r>
              <a:endParaRPr lang="en-US" sz="4600">
                <a:solidFill>
                  <a:srgbClr val="FFFFFF"/>
                </a:solidFill>
                <a:latin typeface="Rubik"/>
                <a:cs typeface="Rubik"/>
              </a:endParaRPr>
            </a:p>
            <a:p>
              <a:pPr marL="868680" lvl="1" indent="-434340" algn="ctr">
                <a:lnSpc>
                  <a:spcPts val="5759"/>
                </a:lnSpc>
              </a:pPr>
              <a:endParaRPr lang="en-US" sz="4600">
                <a:solidFill>
                  <a:srgbClr val="FFFFFF"/>
                </a:solidFill>
                <a:latin typeface="Rubik"/>
              </a:endParaRPr>
            </a:p>
            <a:p>
              <a:pPr marL="868680" lvl="1" indent="-434340" algn="ctr">
                <a:lnSpc>
                  <a:spcPts val="5759"/>
                </a:lnSpc>
              </a:pPr>
              <a:endParaRPr lang="en-US" sz="4600">
                <a:solidFill>
                  <a:srgbClr val="FFFFFF"/>
                </a:solidFill>
                <a:latin typeface="Rubik"/>
              </a:endParaRPr>
            </a:p>
          </p:txBody>
        </p:sp>
      </p:grpSp>
      <p:sp>
        <p:nvSpPr>
          <p:cNvPr id="8" name="TextBox 8"/>
          <p:cNvSpPr txBox="1"/>
          <p:nvPr/>
        </p:nvSpPr>
        <p:spPr>
          <a:xfrm>
            <a:off x="4216543" y="2011730"/>
            <a:ext cx="9854915" cy="1077009"/>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Turn and Talk </a:t>
            </a:r>
          </a:p>
        </p:txBody>
      </p:sp>
      <p:sp>
        <p:nvSpPr>
          <p:cNvPr id="11" name="TextBox 11"/>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Words are Powerful</a:t>
            </a:r>
          </a:p>
        </p:txBody>
      </p:sp>
      <p:sp>
        <p:nvSpPr>
          <p:cNvPr id="12" name="Freeform 12" descr="A blue and orange cartoon characters  Description automatically generated"/>
          <p:cNvSpPr/>
          <p:nvPr/>
        </p:nvSpPr>
        <p:spPr>
          <a:xfrm>
            <a:off x="393238" y="7347391"/>
            <a:ext cx="2817198" cy="2939609"/>
          </a:xfrm>
          <a:custGeom>
            <a:avLst/>
            <a:gdLst/>
            <a:ahLst/>
            <a:cxnLst/>
            <a:rect l="l" t="t" r="r" b="b"/>
            <a:pathLst>
              <a:path w="2817198" h="2939609">
                <a:moveTo>
                  <a:pt x="0" y="0"/>
                </a:moveTo>
                <a:lnTo>
                  <a:pt x="2817198" y="0"/>
                </a:lnTo>
                <a:lnTo>
                  <a:pt x="2817198" y="2939609"/>
                </a:lnTo>
                <a:lnTo>
                  <a:pt x="0" y="2939609"/>
                </a:lnTo>
                <a:lnTo>
                  <a:pt x="0" y="0"/>
                </a:lnTo>
                <a:close/>
              </a:path>
            </a:pathLst>
          </a:custGeom>
          <a:blipFill>
            <a:blip r:embed="rId2"/>
            <a:stretch>
              <a:fillRect t="-194" b="-194"/>
            </a:stretch>
          </a:blipFill>
        </p:spPr>
        <p:txBody>
          <a:bodyPr/>
          <a:lstStyle/>
          <a:p>
            <a:endParaRPr lang="en-US"/>
          </a:p>
        </p:txBody>
      </p:sp>
      <p:pic>
        <p:nvPicPr>
          <p:cNvPr id="9" name="Picture 8" descr="A black background with a black square&#10;&#10;Description automatically generated with medium confidence">
            <a:extLst>
              <a:ext uri="{FF2B5EF4-FFF2-40B4-BE49-F238E27FC236}">
                <a16:creationId xmlns:a16="http://schemas.microsoft.com/office/drawing/2014/main" id="{BFF53A2C-8A06-4B84-105A-6DD6EF9EC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8987" y="0"/>
            <a:ext cx="1705772" cy="170577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31525">
            <a:off x="99588" y="1136752"/>
            <a:ext cx="13964332"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4" name="Group 4"/>
          <p:cNvGrpSpPr/>
          <p:nvPr/>
        </p:nvGrpSpPr>
        <p:grpSpPr>
          <a:xfrm>
            <a:off x="3417051" y="1436751"/>
            <a:ext cx="11448120" cy="8552763"/>
            <a:chOff x="0" y="0"/>
            <a:chExt cx="15264160" cy="11403684"/>
          </a:xfrm>
        </p:grpSpPr>
        <p:sp>
          <p:nvSpPr>
            <p:cNvPr id="5" name="Freeform 5"/>
            <p:cNvSpPr/>
            <p:nvPr/>
          </p:nvSpPr>
          <p:spPr>
            <a:xfrm>
              <a:off x="0" y="0"/>
              <a:ext cx="15264130" cy="11403711"/>
            </a:xfrm>
            <a:custGeom>
              <a:avLst/>
              <a:gdLst/>
              <a:ahLst/>
              <a:cxnLst/>
              <a:rect l="l" t="t" r="r" b="b"/>
              <a:pathLst>
                <a:path w="15264130" h="11403711">
                  <a:moveTo>
                    <a:pt x="38100" y="0"/>
                  </a:moveTo>
                  <a:lnTo>
                    <a:pt x="15226030" y="0"/>
                  </a:lnTo>
                  <a:cubicBezTo>
                    <a:pt x="15247113" y="0"/>
                    <a:pt x="15264130" y="17018"/>
                    <a:pt x="15264130" y="38100"/>
                  </a:cubicBezTo>
                  <a:lnTo>
                    <a:pt x="15264130" y="11365611"/>
                  </a:lnTo>
                  <a:cubicBezTo>
                    <a:pt x="15264130" y="11386693"/>
                    <a:pt x="15247113" y="11403711"/>
                    <a:pt x="15226030" y="11403711"/>
                  </a:cubicBezTo>
                  <a:lnTo>
                    <a:pt x="38100" y="11403711"/>
                  </a:lnTo>
                  <a:cubicBezTo>
                    <a:pt x="17018" y="11403711"/>
                    <a:pt x="0" y="11386693"/>
                    <a:pt x="0" y="11365611"/>
                  </a:cubicBezTo>
                  <a:lnTo>
                    <a:pt x="0" y="38100"/>
                  </a:lnTo>
                  <a:cubicBezTo>
                    <a:pt x="0" y="17018"/>
                    <a:pt x="17018" y="0"/>
                    <a:pt x="38100" y="0"/>
                  </a:cubicBezTo>
                  <a:moveTo>
                    <a:pt x="38100" y="76200"/>
                  </a:moveTo>
                  <a:lnTo>
                    <a:pt x="38100" y="38100"/>
                  </a:lnTo>
                  <a:lnTo>
                    <a:pt x="76200" y="38100"/>
                  </a:lnTo>
                  <a:lnTo>
                    <a:pt x="76200" y="11365611"/>
                  </a:lnTo>
                  <a:lnTo>
                    <a:pt x="38100" y="11365611"/>
                  </a:lnTo>
                  <a:lnTo>
                    <a:pt x="38100" y="11327511"/>
                  </a:lnTo>
                  <a:lnTo>
                    <a:pt x="15226030" y="11327511"/>
                  </a:lnTo>
                  <a:lnTo>
                    <a:pt x="15226030" y="11365611"/>
                  </a:lnTo>
                  <a:lnTo>
                    <a:pt x="15187930" y="11365611"/>
                  </a:lnTo>
                  <a:lnTo>
                    <a:pt x="15187930" y="38100"/>
                  </a:lnTo>
                  <a:lnTo>
                    <a:pt x="15226030" y="38100"/>
                  </a:lnTo>
                  <a:lnTo>
                    <a:pt x="15226030" y="76200"/>
                  </a:lnTo>
                  <a:lnTo>
                    <a:pt x="38100" y="76200"/>
                  </a:lnTo>
                  <a:close/>
                </a:path>
              </a:pathLst>
            </a:custGeom>
            <a:solidFill>
              <a:srgbClr val="FF6021"/>
            </a:solidFill>
          </p:spPr>
          <p:txBody>
            <a:bodyPr/>
            <a:lstStyle/>
            <a:p>
              <a:endParaRPr lang="en-US"/>
            </a:p>
          </p:txBody>
        </p:sp>
      </p:grpSp>
      <p:sp>
        <p:nvSpPr>
          <p:cNvPr id="6" name="Freeform 6" descr="A drawing of a television  Description automatically generated"/>
          <p:cNvSpPr/>
          <p:nvPr/>
        </p:nvSpPr>
        <p:spPr>
          <a:xfrm>
            <a:off x="6179343" y="3339823"/>
            <a:ext cx="5929313" cy="6172200"/>
          </a:xfrm>
          <a:custGeom>
            <a:avLst/>
            <a:gdLst/>
            <a:ahLst/>
            <a:cxnLst/>
            <a:rect l="l" t="t" r="r" b="b"/>
            <a:pathLst>
              <a:path w="5929313" h="6172200">
                <a:moveTo>
                  <a:pt x="0" y="0"/>
                </a:moveTo>
                <a:lnTo>
                  <a:pt x="5929313" y="0"/>
                </a:lnTo>
                <a:lnTo>
                  <a:pt x="5929313" y="6172201"/>
                </a:lnTo>
                <a:lnTo>
                  <a:pt x="0" y="6172201"/>
                </a:lnTo>
                <a:lnTo>
                  <a:pt x="0" y="0"/>
                </a:lnTo>
                <a:close/>
              </a:path>
            </a:pathLst>
          </a:custGeom>
          <a:blipFill>
            <a:blip r:embed="rId2"/>
            <a:stretch>
              <a:fillRect l="-7" r="-7"/>
            </a:stretch>
          </a:blipFill>
        </p:spPr>
        <p:txBody>
          <a:bodyPr/>
          <a:lstStyle/>
          <a:p>
            <a:endParaRPr lang="en-US"/>
          </a:p>
        </p:txBody>
      </p:sp>
      <p:sp>
        <p:nvSpPr>
          <p:cNvPr id="7" name="TextBox 7"/>
          <p:cNvSpPr txBox="1"/>
          <p:nvPr/>
        </p:nvSpPr>
        <p:spPr>
          <a:xfrm>
            <a:off x="3544553" y="1962360"/>
            <a:ext cx="11080911" cy="1095375"/>
          </a:xfrm>
          <a:prstGeom prst="rect">
            <a:avLst/>
          </a:prstGeom>
        </p:spPr>
        <p:txBody>
          <a:bodyPr lIns="0" tIns="0" rIns="0" bIns="0" rtlCol="0" anchor="t">
            <a:spAutoFit/>
          </a:bodyPr>
          <a:lstStyle/>
          <a:p>
            <a:pPr algn="l">
              <a:lnSpc>
                <a:spcPts val="4320"/>
              </a:lnSpc>
            </a:pPr>
            <a:r>
              <a:rPr lang="en-US" sz="3600">
                <a:solidFill>
                  <a:srgbClr val="000000"/>
                </a:solidFill>
                <a:latin typeface="Rubik"/>
              </a:rPr>
              <a:t>Video: </a:t>
            </a:r>
            <a:r>
              <a:rPr lang="en-US" sz="3600" u="sng">
                <a:solidFill>
                  <a:srgbClr val="0563C1"/>
                </a:solidFill>
                <a:latin typeface="Rubik"/>
                <a:hlinkClick r:id="rId3" tooltip="https://www.youtube.com/watch?v=HE-YTvscTMY"/>
              </a:rPr>
              <a:t>Your Words Matter: Mental Health vs. Mental Illness</a:t>
            </a:r>
          </a:p>
        </p:txBody>
      </p:sp>
      <p:sp>
        <p:nvSpPr>
          <p:cNvPr id="8" name="TextBox 8"/>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Understanding Language</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02EC84C8-9801-0467-5AEE-58524F38E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78200" y="0"/>
            <a:ext cx="1788827" cy="178882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Discussion Question 1</a:t>
            </a:r>
          </a:p>
        </p:txBody>
      </p:sp>
      <p:grpSp>
        <p:nvGrpSpPr>
          <p:cNvPr id="5" name="Group 5"/>
          <p:cNvGrpSpPr/>
          <p:nvPr/>
        </p:nvGrpSpPr>
        <p:grpSpPr>
          <a:xfrm>
            <a:off x="-143478" y="9047252"/>
            <a:ext cx="18431478" cy="1239749"/>
            <a:chOff x="0" y="0"/>
            <a:chExt cx="24575304" cy="1652998"/>
          </a:xfrm>
        </p:grpSpPr>
        <p:sp>
          <p:nvSpPr>
            <p:cNvPr id="6" name="Freeform 6"/>
            <p:cNvSpPr/>
            <p:nvPr/>
          </p:nvSpPr>
          <p:spPr>
            <a:xfrm>
              <a:off x="0" y="0"/>
              <a:ext cx="24575328" cy="1653038"/>
            </a:xfrm>
            <a:custGeom>
              <a:avLst/>
              <a:gdLst/>
              <a:ahLst/>
              <a:cxnLst/>
              <a:rect l="l" t="t" r="r" b="b"/>
              <a:pathLst>
                <a:path w="24575328" h="1653038">
                  <a:moveTo>
                    <a:pt x="0" y="0"/>
                  </a:moveTo>
                  <a:lnTo>
                    <a:pt x="24575328" y="0"/>
                  </a:lnTo>
                  <a:lnTo>
                    <a:pt x="24575328" y="1653038"/>
                  </a:lnTo>
                  <a:lnTo>
                    <a:pt x="0" y="1653038"/>
                  </a:lnTo>
                  <a:close/>
                </a:path>
              </a:pathLst>
            </a:custGeom>
            <a:solidFill>
              <a:srgbClr val="FF6021"/>
            </a:solidFill>
          </p:spPr>
          <p:txBody>
            <a:bodyPr/>
            <a:lstStyle/>
            <a:p>
              <a:endParaRPr lang="en-US"/>
            </a:p>
          </p:txBody>
        </p:sp>
      </p:grpSp>
      <p:sp>
        <p:nvSpPr>
          <p:cNvPr id="7" name="TextBox 7"/>
          <p:cNvSpPr txBox="1"/>
          <p:nvPr/>
        </p:nvSpPr>
        <p:spPr>
          <a:xfrm>
            <a:off x="3172570" y="2779395"/>
            <a:ext cx="11783832" cy="1457325"/>
          </a:xfrm>
          <a:prstGeom prst="rect">
            <a:avLst/>
          </a:prstGeom>
        </p:spPr>
        <p:txBody>
          <a:bodyPr lIns="0" tIns="0" rIns="0" bIns="0" rtlCol="0" anchor="t">
            <a:spAutoFit/>
          </a:bodyPr>
          <a:lstStyle/>
          <a:p>
            <a:pPr algn="l">
              <a:lnSpc>
                <a:spcPts val="5759"/>
              </a:lnSpc>
            </a:pPr>
            <a:r>
              <a:rPr lang="en-US" sz="4800">
                <a:solidFill>
                  <a:srgbClr val="000000"/>
                </a:solidFill>
                <a:latin typeface="Rubik"/>
              </a:rPr>
              <a:t>What words, phrases or actions describe the act of “talking to” each other?</a:t>
            </a:r>
          </a:p>
        </p:txBody>
      </p:sp>
      <p:sp>
        <p:nvSpPr>
          <p:cNvPr id="8" name="Freeform 8" descr="A blue and orange cartoon characters  Description automatically generated"/>
          <p:cNvSpPr/>
          <p:nvPr/>
        </p:nvSpPr>
        <p:spPr>
          <a:xfrm>
            <a:off x="7125838" y="4790740"/>
            <a:ext cx="3886500" cy="4055373"/>
          </a:xfrm>
          <a:custGeom>
            <a:avLst/>
            <a:gdLst/>
            <a:ahLst/>
            <a:cxnLst/>
            <a:rect l="l" t="t" r="r" b="b"/>
            <a:pathLst>
              <a:path w="3886500" h="4055373">
                <a:moveTo>
                  <a:pt x="0" y="0"/>
                </a:moveTo>
                <a:lnTo>
                  <a:pt x="3886500" y="0"/>
                </a:lnTo>
                <a:lnTo>
                  <a:pt x="3886500" y="4055374"/>
                </a:lnTo>
                <a:lnTo>
                  <a:pt x="0" y="4055374"/>
                </a:lnTo>
                <a:lnTo>
                  <a:pt x="0" y="0"/>
                </a:lnTo>
                <a:close/>
              </a:path>
            </a:pathLst>
          </a:custGeom>
          <a:blipFill>
            <a:blip r:embed="rId2"/>
            <a:stretch>
              <a:fillRect t="-194" b="-194"/>
            </a:stretch>
          </a:blipFill>
        </p:spPr>
        <p:txBody>
          <a:bodyPr/>
          <a:lstStyle/>
          <a:p>
            <a:endParaRPr lang="en-US"/>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35909A2E-2E48-0BE7-C25E-12B6C14BE4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0600" y="0"/>
            <a:ext cx="1624958" cy="162495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8843332"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Conclusions</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aphicFrame>
        <p:nvGraphicFramePr>
          <p:cNvPr id="5" name="Table 5"/>
          <p:cNvGraphicFramePr>
            <a:graphicFrameLocks noGrp="1"/>
          </p:cNvGraphicFramePr>
          <p:nvPr/>
        </p:nvGraphicFramePr>
        <p:xfrm>
          <a:off x="1371600" y="1538626"/>
          <a:ext cx="14458950" cy="8539455"/>
        </p:xfrm>
        <a:graphic>
          <a:graphicData uri="http://schemas.openxmlformats.org/drawingml/2006/table">
            <a:tbl>
              <a:tblPr/>
              <a:tblGrid>
                <a:gridCol w="4819650">
                  <a:extLst>
                    <a:ext uri="{9D8B030D-6E8A-4147-A177-3AD203B41FA5}">
                      <a16:colId xmlns:a16="http://schemas.microsoft.com/office/drawing/2014/main" val="20000"/>
                    </a:ext>
                  </a:extLst>
                </a:gridCol>
                <a:gridCol w="4819650">
                  <a:extLst>
                    <a:ext uri="{9D8B030D-6E8A-4147-A177-3AD203B41FA5}">
                      <a16:colId xmlns:a16="http://schemas.microsoft.com/office/drawing/2014/main" val="20001"/>
                    </a:ext>
                  </a:extLst>
                </a:gridCol>
                <a:gridCol w="4819650">
                  <a:extLst>
                    <a:ext uri="{9D8B030D-6E8A-4147-A177-3AD203B41FA5}">
                      <a16:colId xmlns:a16="http://schemas.microsoft.com/office/drawing/2014/main" val="20002"/>
                    </a:ext>
                  </a:extLst>
                </a:gridCol>
              </a:tblGrid>
              <a:tr h="8539455">
                <a:tc>
                  <a:txBody>
                    <a:bodyPr/>
                    <a:lstStyle/>
                    <a:p>
                      <a:pPr algn="l">
                        <a:lnSpc>
                          <a:spcPts val="4320"/>
                        </a:lnSpc>
                        <a:defRPr/>
                      </a:pPr>
                      <a:r>
                        <a:rPr lang="en-US" sz="3600">
                          <a:solidFill>
                            <a:srgbClr val="000000"/>
                          </a:solidFill>
                          <a:latin typeface="Rubik"/>
                        </a:rPr>
                        <a:t>• Summarizing </a:t>
                      </a:r>
                      <a:endParaRPr lang="en-US" sz="1100"/>
                    </a:p>
                    <a:p>
                      <a:pPr algn="l">
                        <a:lnSpc>
                          <a:spcPts val="4320"/>
                        </a:lnSpc>
                      </a:pPr>
                      <a:r>
                        <a:rPr lang="en-US" sz="3600">
                          <a:solidFill>
                            <a:srgbClr val="000000"/>
                          </a:solidFill>
                          <a:latin typeface="Rubik"/>
                        </a:rPr>
                        <a:t>  what is being </a:t>
                      </a:r>
                    </a:p>
                    <a:p>
                      <a:pPr algn="l">
                        <a:lnSpc>
                          <a:spcPts val="4320"/>
                        </a:lnSpc>
                      </a:pPr>
                      <a:r>
                        <a:rPr lang="en-US" sz="3600">
                          <a:solidFill>
                            <a:srgbClr val="000000"/>
                          </a:solidFill>
                          <a:latin typeface="Rubik"/>
                        </a:rPr>
                        <a:t>  communicated </a:t>
                      </a:r>
                    </a:p>
                    <a:p>
                      <a:pPr algn="l">
                        <a:lnSpc>
                          <a:spcPts val="4320"/>
                        </a:lnSpc>
                      </a:pPr>
                      <a:endParaRPr lang="en-US" sz="3600">
                        <a:solidFill>
                          <a:srgbClr val="000000"/>
                        </a:solidFill>
                        <a:latin typeface="Rubik"/>
                      </a:endParaRPr>
                    </a:p>
                    <a:p>
                      <a:pPr algn="l">
                        <a:lnSpc>
                          <a:spcPts val="4320"/>
                        </a:lnSpc>
                      </a:pPr>
                      <a:r>
                        <a:rPr lang="en-US" sz="3600">
                          <a:solidFill>
                            <a:srgbClr val="000000"/>
                          </a:solidFill>
                          <a:latin typeface="Rubik"/>
                        </a:rPr>
                        <a:t>• Being present </a:t>
                      </a:r>
                    </a:p>
                    <a:p>
                      <a:pPr algn="l">
                        <a:lnSpc>
                          <a:spcPts val="4320"/>
                        </a:lnSpc>
                      </a:pPr>
                      <a:r>
                        <a:rPr lang="en-US" sz="3600">
                          <a:solidFill>
                            <a:srgbClr val="000000"/>
                          </a:solidFill>
                          <a:latin typeface="Rubik"/>
                        </a:rPr>
                        <a:t>  when someone    </a:t>
                      </a:r>
                    </a:p>
                    <a:p>
                      <a:pPr algn="l">
                        <a:lnSpc>
                          <a:spcPts val="4320"/>
                        </a:lnSpc>
                      </a:pPr>
                      <a:r>
                        <a:rPr lang="en-US" sz="3600">
                          <a:solidFill>
                            <a:srgbClr val="000000"/>
                          </a:solidFill>
                          <a:latin typeface="Rubik"/>
                        </a:rPr>
                        <a:t>  is speaking </a:t>
                      </a:r>
                    </a:p>
                    <a:p>
                      <a:pPr algn="l">
                        <a:lnSpc>
                          <a:spcPts val="4320"/>
                        </a:lnSpc>
                      </a:pPr>
                      <a:endParaRPr lang="en-US" sz="3600">
                        <a:solidFill>
                          <a:srgbClr val="000000"/>
                        </a:solidFill>
                        <a:latin typeface="Rubik"/>
                      </a:endParaRPr>
                    </a:p>
                    <a:p>
                      <a:pPr algn="l">
                        <a:lnSpc>
                          <a:spcPts val="4320"/>
                        </a:lnSpc>
                      </a:pPr>
                      <a:r>
                        <a:rPr lang="en-US" sz="3600">
                          <a:solidFill>
                            <a:srgbClr val="000000"/>
                          </a:solidFill>
                          <a:latin typeface="Rubik"/>
                        </a:rPr>
                        <a:t>• Listening before </a:t>
                      </a:r>
                    </a:p>
                    <a:p>
                      <a:pPr algn="l">
                        <a:lnSpc>
                          <a:spcPts val="4320"/>
                        </a:lnSpc>
                      </a:pPr>
                      <a:r>
                        <a:rPr lang="en-US" sz="3600">
                          <a:solidFill>
                            <a:srgbClr val="000000"/>
                          </a:solidFill>
                          <a:latin typeface="Rubik"/>
                        </a:rPr>
                        <a:t>  providing an </a:t>
                      </a:r>
                    </a:p>
                    <a:p>
                      <a:pPr algn="l">
                        <a:lnSpc>
                          <a:spcPts val="4320"/>
                        </a:lnSpc>
                      </a:pPr>
                      <a:r>
                        <a:rPr lang="en-US" sz="3600">
                          <a:solidFill>
                            <a:srgbClr val="000000"/>
                          </a:solidFill>
                          <a:latin typeface="Rubik"/>
                        </a:rPr>
                        <a:t>  opinion </a:t>
                      </a:r>
                    </a:p>
                    <a:p>
                      <a:pPr algn="l">
                        <a:lnSpc>
                          <a:spcPts val="4320"/>
                        </a:lnSpc>
                      </a:pPr>
                      <a:endParaRPr lang="en-US" sz="3600">
                        <a:solidFill>
                          <a:srgbClr val="000000"/>
                        </a:solidFill>
                        <a:latin typeface="Rubik"/>
                      </a:endParaRPr>
                    </a:p>
                    <a:p>
                      <a:pPr algn="l">
                        <a:lnSpc>
                          <a:spcPts val="4320"/>
                        </a:lnSpc>
                      </a:pPr>
                      <a:r>
                        <a:rPr lang="en-US" sz="3600">
                          <a:solidFill>
                            <a:srgbClr val="000000"/>
                          </a:solidFill>
                          <a:latin typeface="Rubik"/>
                        </a:rPr>
                        <a:t>• Reflecting on </a:t>
                      </a:r>
                    </a:p>
                    <a:p>
                      <a:pPr algn="l">
                        <a:lnSpc>
                          <a:spcPts val="4320"/>
                        </a:lnSpc>
                      </a:pPr>
                      <a:r>
                        <a:rPr lang="en-US" sz="3600">
                          <a:solidFill>
                            <a:srgbClr val="000000"/>
                          </a:solidFill>
                          <a:latin typeface="Rubik"/>
                        </a:rPr>
                        <a:t>  what is being </a:t>
                      </a:r>
                    </a:p>
                    <a:p>
                      <a:pPr algn="l">
                        <a:lnSpc>
                          <a:spcPts val="4320"/>
                        </a:lnSpc>
                      </a:pPr>
                      <a:r>
                        <a:rPr lang="en-US" sz="3600">
                          <a:solidFill>
                            <a:srgbClr val="000000"/>
                          </a:solidFill>
                          <a:latin typeface="Rubik"/>
                        </a:rPr>
                        <a:t>  communicated</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4320"/>
                        </a:lnSpc>
                        <a:defRPr/>
                      </a:pPr>
                      <a:r>
                        <a:rPr lang="en-US" sz="3600">
                          <a:solidFill>
                            <a:srgbClr val="000000"/>
                          </a:solidFill>
                          <a:latin typeface="Rubik"/>
                        </a:rPr>
                        <a:t>• Using non-verbal </a:t>
                      </a:r>
                      <a:endParaRPr lang="en-US" sz="1100"/>
                    </a:p>
                    <a:p>
                      <a:pPr algn="l">
                        <a:lnSpc>
                          <a:spcPts val="4320"/>
                        </a:lnSpc>
                      </a:pPr>
                      <a:r>
                        <a:rPr lang="en-US" sz="3600">
                          <a:solidFill>
                            <a:srgbClr val="000000"/>
                          </a:solidFill>
                          <a:latin typeface="Rubik"/>
                        </a:rPr>
                        <a:t>  behavior such as </a:t>
                      </a:r>
                    </a:p>
                    <a:p>
                      <a:pPr algn="l">
                        <a:lnSpc>
                          <a:spcPts val="4320"/>
                        </a:lnSpc>
                      </a:pPr>
                      <a:r>
                        <a:rPr lang="en-US" sz="3600">
                          <a:solidFill>
                            <a:srgbClr val="000000"/>
                          </a:solidFill>
                          <a:latin typeface="Rubik"/>
                        </a:rPr>
                        <a:t>  making eye </a:t>
                      </a:r>
                    </a:p>
                    <a:p>
                      <a:pPr algn="l">
                        <a:lnSpc>
                          <a:spcPts val="4320"/>
                        </a:lnSpc>
                      </a:pPr>
                      <a:r>
                        <a:rPr lang="en-US" sz="3600">
                          <a:solidFill>
                            <a:srgbClr val="000000"/>
                          </a:solidFill>
                          <a:latin typeface="Rubik"/>
                        </a:rPr>
                        <a:t>  contact and </a:t>
                      </a:r>
                    </a:p>
                    <a:p>
                      <a:pPr algn="l">
                        <a:lnSpc>
                          <a:spcPts val="4320"/>
                        </a:lnSpc>
                      </a:pPr>
                      <a:r>
                        <a:rPr lang="en-US" sz="3600">
                          <a:solidFill>
                            <a:srgbClr val="000000"/>
                          </a:solidFill>
                          <a:latin typeface="Rubik"/>
                        </a:rPr>
                        <a:t>  keeping arms </a:t>
                      </a:r>
                    </a:p>
                    <a:p>
                      <a:pPr algn="l">
                        <a:lnSpc>
                          <a:spcPts val="4320"/>
                        </a:lnSpc>
                      </a:pPr>
                      <a:r>
                        <a:rPr lang="en-US" sz="3600">
                          <a:solidFill>
                            <a:srgbClr val="000000"/>
                          </a:solidFill>
                          <a:latin typeface="Rubik"/>
                        </a:rPr>
                        <a:t>  open </a:t>
                      </a:r>
                    </a:p>
                    <a:p>
                      <a:pPr algn="l">
                        <a:lnSpc>
                          <a:spcPts val="4320"/>
                        </a:lnSpc>
                      </a:pPr>
                      <a:endParaRPr lang="en-US" sz="3600">
                        <a:solidFill>
                          <a:srgbClr val="000000"/>
                        </a:solidFill>
                        <a:latin typeface="Rubik"/>
                      </a:endParaRPr>
                    </a:p>
                    <a:p>
                      <a:pPr algn="l">
                        <a:lnSpc>
                          <a:spcPts val="4320"/>
                        </a:lnSpc>
                      </a:pPr>
                      <a:r>
                        <a:rPr lang="en-US" sz="3600">
                          <a:solidFill>
                            <a:srgbClr val="000000"/>
                          </a:solidFill>
                          <a:latin typeface="Rubik"/>
                        </a:rPr>
                        <a:t>• Using open </a:t>
                      </a:r>
                    </a:p>
                    <a:p>
                      <a:pPr algn="l">
                        <a:lnSpc>
                          <a:spcPts val="4320"/>
                        </a:lnSpc>
                      </a:pPr>
                      <a:r>
                        <a:rPr lang="en-US" sz="3600">
                          <a:solidFill>
                            <a:srgbClr val="000000"/>
                          </a:solidFill>
                          <a:latin typeface="Rubik"/>
                        </a:rPr>
                        <a:t>  ended questions </a:t>
                      </a:r>
                    </a:p>
                    <a:p>
                      <a:pPr algn="l">
                        <a:lnSpc>
                          <a:spcPts val="4320"/>
                        </a:lnSpc>
                      </a:pPr>
                      <a:endParaRPr lang="en-US" sz="3600">
                        <a:solidFill>
                          <a:srgbClr val="000000"/>
                        </a:solidFill>
                        <a:latin typeface="Rubik"/>
                      </a:endParaRPr>
                    </a:p>
                    <a:p>
                      <a:pPr algn="l">
                        <a:lnSpc>
                          <a:spcPts val="4320"/>
                        </a:lnSpc>
                      </a:pPr>
                      <a:r>
                        <a:rPr lang="en-US" sz="3600">
                          <a:solidFill>
                            <a:srgbClr val="000000"/>
                          </a:solidFill>
                          <a:latin typeface="Rubik"/>
                        </a:rPr>
                        <a:t>• Asking questions </a:t>
                      </a:r>
                    </a:p>
                    <a:p>
                      <a:pPr algn="l">
                        <a:lnSpc>
                          <a:spcPts val="4320"/>
                        </a:lnSpc>
                      </a:pPr>
                      <a:r>
                        <a:rPr lang="en-US" sz="3600">
                          <a:solidFill>
                            <a:srgbClr val="000000"/>
                          </a:solidFill>
                          <a:latin typeface="Rubik"/>
                        </a:rPr>
                        <a:t>  for clarification</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4320"/>
                        </a:lnSpc>
                        <a:defRPr/>
                      </a:pPr>
                      <a:r>
                        <a:rPr lang="en-US" sz="3600">
                          <a:solidFill>
                            <a:srgbClr val="000000"/>
                          </a:solidFill>
                          <a:latin typeface="Rubik"/>
                        </a:rPr>
                        <a:t>• Sharing your </a:t>
                      </a:r>
                      <a:endParaRPr lang="en-US" sz="1100"/>
                    </a:p>
                    <a:p>
                      <a:pPr algn="l">
                        <a:lnSpc>
                          <a:spcPts val="4320"/>
                        </a:lnSpc>
                      </a:pPr>
                      <a:r>
                        <a:rPr lang="en-US" sz="3600">
                          <a:solidFill>
                            <a:srgbClr val="000000"/>
                          </a:solidFill>
                          <a:latin typeface="Rubik"/>
                        </a:rPr>
                        <a:t>  thoughts after </a:t>
                      </a:r>
                    </a:p>
                    <a:p>
                      <a:pPr algn="l">
                        <a:lnSpc>
                          <a:spcPts val="4320"/>
                        </a:lnSpc>
                      </a:pPr>
                      <a:r>
                        <a:rPr lang="en-US" sz="3600">
                          <a:solidFill>
                            <a:srgbClr val="000000"/>
                          </a:solidFill>
                          <a:latin typeface="Rubik"/>
                        </a:rPr>
                        <a:t>  asking for </a:t>
                      </a:r>
                    </a:p>
                    <a:p>
                      <a:pPr algn="l">
                        <a:lnSpc>
                          <a:spcPts val="4320"/>
                        </a:lnSpc>
                      </a:pPr>
                      <a:r>
                        <a:rPr lang="en-US" sz="3600">
                          <a:solidFill>
                            <a:srgbClr val="000000"/>
                          </a:solidFill>
                          <a:latin typeface="Rubik"/>
                        </a:rPr>
                        <a:t>  permission </a:t>
                      </a:r>
                    </a:p>
                    <a:p>
                      <a:pPr algn="l">
                        <a:lnSpc>
                          <a:spcPts val="4320"/>
                        </a:lnSpc>
                      </a:pPr>
                      <a:endParaRPr lang="en-US" sz="3600">
                        <a:solidFill>
                          <a:srgbClr val="000000"/>
                        </a:solidFill>
                        <a:latin typeface="Rubik"/>
                      </a:endParaRPr>
                    </a:p>
                    <a:p>
                      <a:pPr algn="l">
                        <a:lnSpc>
                          <a:spcPts val="4320"/>
                        </a:lnSpc>
                      </a:pPr>
                      <a:r>
                        <a:rPr lang="en-US" sz="3600">
                          <a:solidFill>
                            <a:srgbClr val="000000"/>
                          </a:solidFill>
                          <a:latin typeface="Rubik"/>
                        </a:rPr>
                        <a:t>• Using “I” when </a:t>
                      </a:r>
                    </a:p>
                    <a:p>
                      <a:pPr algn="l">
                        <a:lnSpc>
                          <a:spcPts val="4320"/>
                        </a:lnSpc>
                      </a:pPr>
                      <a:r>
                        <a:rPr lang="en-US" sz="3600">
                          <a:solidFill>
                            <a:srgbClr val="000000"/>
                          </a:solidFill>
                          <a:latin typeface="Rubik"/>
                        </a:rPr>
                        <a:t>  expressing your </a:t>
                      </a:r>
                    </a:p>
                    <a:p>
                      <a:pPr algn="l">
                        <a:lnSpc>
                          <a:spcPts val="4320"/>
                        </a:lnSpc>
                      </a:pPr>
                      <a:r>
                        <a:rPr lang="en-US" sz="3600">
                          <a:solidFill>
                            <a:srgbClr val="000000"/>
                          </a:solidFill>
                          <a:latin typeface="Rubik"/>
                        </a:rPr>
                        <a:t>  thoughts </a:t>
                      </a:r>
                    </a:p>
                    <a:p>
                      <a:pPr algn="l">
                        <a:lnSpc>
                          <a:spcPts val="4320"/>
                        </a:lnSpc>
                      </a:pPr>
                      <a:endParaRPr lang="en-US" sz="3600">
                        <a:solidFill>
                          <a:srgbClr val="000000"/>
                        </a:solidFill>
                        <a:latin typeface="Rubik"/>
                      </a:endParaRPr>
                    </a:p>
                    <a:p>
                      <a:pPr algn="l">
                        <a:lnSpc>
                          <a:spcPts val="4320"/>
                        </a:lnSpc>
                      </a:pPr>
                      <a:r>
                        <a:rPr lang="en-US" sz="3600">
                          <a:solidFill>
                            <a:srgbClr val="000000"/>
                          </a:solidFill>
                          <a:latin typeface="Rubik"/>
                        </a:rPr>
                        <a:t>• Being attuned to </a:t>
                      </a:r>
                    </a:p>
                    <a:p>
                      <a:pPr algn="l">
                        <a:lnSpc>
                          <a:spcPts val="4320"/>
                        </a:lnSpc>
                      </a:pPr>
                      <a:r>
                        <a:rPr lang="en-US" sz="3600">
                          <a:solidFill>
                            <a:srgbClr val="000000"/>
                          </a:solidFill>
                          <a:latin typeface="Rubik"/>
                        </a:rPr>
                        <a:t>  the person’s </a:t>
                      </a:r>
                    </a:p>
                    <a:p>
                      <a:pPr algn="l">
                        <a:lnSpc>
                          <a:spcPts val="4320"/>
                        </a:lnSpc>
                      </a:pPr>
                      <a:r>
                        <a:rPr lang="en-US" sz="3600">
                          <a:solidFill>
                            <a:srgbClr val="000000"/>
                          </a:solidFill>
                          <a:latin typeface="Rubik"/>
                        </a:rPr>
                        <a:t>  feelings </a:t>
                      </a:r>
                    </a:p>
                    <a:p>
                      <a:pPr algn="l">
                        <a:lnSpc>
                          <a:spcPts val="4320"/>
                        </a:lnSpc>
                      </a:pPr>
                      <a:endParaRPr lang="en-US" sz="3600">
                        <a:solidFill>
                          <a:srgbClr val="000000"/>
                        </a:solidFill>
                        <a:latin typeface="Rubik"/>
                      </a:endParaRPr>
                    </a:p>
                    <a:p>
                      <a:pPr algn="l">
                        <a:lnSpc>
                          <a:spcPts val="4320"/>
                        </a:lnSpc>
                      </a:pPr>
                      <a:r>
                        <a:rPr lang="en-US" sz="3600">
                          <a:solidFill>
                            <a:srgbClr val="000000"/>
                          </a:solidFill>
                          <a:latin typeface="Rubik"/>
                        </a:rPr>
                        <a:t>• Being empathetic</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6" name="Freeform 6" descr="A green and white triangle with a smoking pipe  Description automatically generated"/>
          <p:cNvSpPr/>
          <p:nvPr/>
        </p:nvSpPr>
        <p:spPr>
          <a:xfrm>
            <a:off x="15311229" y="6952420"/>
            <a:ext cx="3399185" cy="3389246"/>
          </a:xfrm>
          <a:custGeom>
            <a:avLst/>
            <a:gdLst/>
            <a:ahLst/>
            <a:cxnLst/>
            <a:rect l="l" t="t" r="r" b="b"/>
            <a:pathLst>
              <a:path w="3399185" h="3389246">
                <a:moveTo>
                  <a:pt x="0" y="0"/>
                </a:moveTo>
                <a:lnTo>
                  <a:pt x="3399185" y="0"/>
                </a:lnTo>
                <a:lnTo>
                  <a:pt x="3399185" y="3389246"/>
                </a:lnTo>
                <a:lnTo>
                  <a:pt x="0" y="3389246"/>
                </a:lnTo>
                <a:lnTo>
                  <a:pt x="0" y="0"/>
                </a:lnTo>
                <a:close/>
              </a:path>
            </a:pathLst>
          </a:custGeom>
          <a:blipFill>
            <a:blip r:embed="rId2"/>
            <a:stretch>
              <a:fillRect t="-146" b="-146"/>
            </a:stretch>
          </a:blipFill>
        </p:spPr>
        <p:txBody>
          <a:bodyPr/>
          <a:lstStyle/>
          <a:p>
            <a:endParaRPr lang="en-US"/>
          </a:p>
        </p:txBody>
      </p:sp>
      <p:pic>
        <p:nvPicPr>
          <p:cNvPr id="8" name="Picture 7" descr="A black background with a black square&#10;&#10;Description automatically generated with medium confidence">
            <a:extLst>
              <a:ext uri="{FF2B5EF4-FFF2-40B4-BE49-F238E27FC236}">
                <a16:creationId xmlns:a16="http://schemas.microsoft.com/office/drawing/2014/main" id="{9A2D0161-E6DD-1427-301B-C693DA82F0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4948" y="0"/>
            <a:ext cx="1551745" cy="155174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Discussion Question 2</a:t>
            </a:r>
          </a:p>
        </p:txBody>
      </p:sp>
      <p:grpSp>
        <p:nvGrpSpPr>
          <p:cNvPr id="5" name="Group 5"/>
          <p:cNvGrpSpPr/>
          <p:nvPr/>
        </p:nvGrpSpPr>
        <p:grpSpPr>
          <a:xfrm>
            <a:off x="-143478" y="9047252"/>
            <a:ext cx="18495436" cy="1239749"/>
            <a:chOff x="0" y="0"/>
            <a:chExt cx="24660582" cy="1652998"/>
          </a:xfrm>
        </p:grpSpPr>
        <p:sp>
          <p:nvSpPr>
            <p:cNvPr id="6" name="Freeform 6"/>
            <p:cNvSpPr/>
            <p:nvPr/>
          </p:nvSpPr>
          <p:spPr>
            <a:xfrm>
              <a:off x="0" y="0"/>
              <a:ext cx="24660606" cy="1653038"/>
            </a:xfrm>
            <a:custGeom>
              <a:avLst/>
              <a:gdLst/>
              <a:ahLst/>
              <a:cxnLst/>
              <a:rect l="l" t="t" r="r" b="b"/>
              <a:pathLst>
                <a:path w="24660606" h="1653038">
                  <a:moveTo>
                    <a:pt x="0" y="0"/>
                  </a:moveTo>
                  <a:lnTo>
                    <a:pt x="24660606" y="0"/>
                  </a:lnTo>
                  <a:lnTo>
                    <a:pt x="24660606" y="1653038"/>
                  </a:lnTo>
                  <a:lnTo>
                    <a:pt x="0" y="1653038"/>
                  </a:lnTo>
                  <a:close/>
                </a:path>
              </a:pathLst>
            </a:custGeom>
            <a:solidFill>
              <a:srgbClr val="FF6021"/>
            </a:solidFill>
          </p:spPr>
          <p:txBody>
            <a:bodyPr/>
            <a:lstStyle/>
            <a:p>
              <a:endParaRPr lang="en-US"/>
            </a:p>
          </p:txBody>
        </p:sp>
      </p:grpSp>
      <p:sp>
        <p:nvSpPr>
          <p:cNvPr id="7" name="TextBox 7"/>
          <p:cNvSpPr txBox="1"/>
          <p:nvPr/>
        </p:nvSpPr>
        <p:spPr>
          <a:xfrm>
            <a:off x="3172570" y="2779395"/>
            <a:ext cx="11783832" cy="1457325"/>
          </a:xfrm>
          <a:prstGeom prst="rect">
            <a:avLst/>
          </a:prstGeom>
        </p:spPr>
        <p:txBody>
          <a:bodyPr lIns="0" tIns="0" rIns="0" bIns="0" rtlCol="0" anchor="t">
            <a:spAutoFit/>
          </a:bodyPr>
          <a:lstStyle/>
          <a:p>
            <a:pPr algn="l">
              <a:lnSpc>
                <a:spcPts val="5759"/>
              </a:lnSpc>
            </a:pPr>
            <a:r>
              <a:rPr lang="en-US" sz="4800">
                <a:solidFill>
                  <a:srgbClr val="000000"/>
                </a:solidFill>
                <a:latin typeface="Rubik"/>
              </a:rPr>
              <a:t>What words, phrases or actions describe the act of “talking past” each other?</a:t>
            </a:r>
          </a:p>
        </p:txBody>
      </p:sp>
      <p:sp>
        <p:nvSpPr>
          <p:cNvPr id="8" name="Freeform 8" descr="A blue and orange cartoon characters  Description automatically generated"/>
          <p:cNvSpPr/>
          <p:nvPr/>
        </p:nvSpPr>
        <p:spPr>
          <a:xfrm>
            <a:off x="7125838" y="4790740"/>
            <a:ext cx="3886500" cy="4055373"/>
          </a:xfrm>
          <a:custGeom>
            <a:avLst/>
            <a:gdLst/>
            <a:ahLst/>
            <a:cxnLst/>
            <a:rect l="l" t="t" r="r" b="b"/>
            <a:pathLst>
              <a:path w="3886500" h="4055373">
                <a:moveTo>
                  <a:pt x="0" y="0"/>
                </a:moveTo>
                <a:lnTo>
                  <a:pt x="3886500" y="0"/>
                </a:lnTo>
                <a:lnTo>
                  <a:pt x="3886500" y="4055374"/>
                </a:lnTo>
                <a:lnTo>
                  <a:pt x="0" y="4055374"/>
                </a:lnTo>
                <a:lnTo>
                  <a:pt x="0" y="0"/>
                </a:lnTo>
                <a:close/>
              </a:path>
            </a:pathLst>
          </a:custGeom>
          <a:blipFill>
            <a:blip r:embed="rId2"/>
            <a:stretch>
              <a:fillRect t="-194" b="-194"/>
            </a:stretch>
          </a:blipFill>
        </p:spPr>
        <p:txBody>
          <a:bodyPr/>
          <a:lstStyle/>
          <a:p>
            <a:endParaRPr lang="en-US"/>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00BFA995-2CD2-A769-68AA-5904164C2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0600" y="0"/>
            <a:ext cx="1649952" cy="164995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Mental Health Literacy</a:t>
            </a:r>
          </a:p>
        </p:txBody>
      </p:sp>
      <p:sp>
        <p:nvSpPr>
          <p:cNvPr id="4" name="AutoShape 4"/>
          <p:cNvSpPr/>
          <p:nvPr/>
        </p:nvSpPr>
        <p:spPr>
          <a:xfrm rot="-31525">
            <a:off x="99588" y="1136752"/>
            <a:ext cx="13964332"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3417051" y="1436751"/>
            <a:ext cx="11448120" cy="8552763"/>
            <a:chOff x="0" y="0"/>
            <a:chExt cx="15264160" cy="11403684"/>
          </a:xfrm>
        </p:grpSpPr>
        <p:sp>
          <p:nvSpPr>
            <p:cNvPr id="6" name="Freeform 6"/>
            <p:cNvSpPr/>
            <p:nvPr/>
          </p:nvSpPr>
          <p:spPr>
            <a:xfrm>
              <a:off x="0" y="0"/>
              <a:ext cx="15264130" cy="11403711"/>
            </a:xfrm>
            <a:custGeom>
              <a:avLst/>
              <a:gdLst/>
              <a:ahLst/>
              <a:cxnLst/>
              <a:rect l="l" t="t" r="r" b="b"/>
              <a:pathLst>
                <a:path w="15264130" h="11403711">
                  <a:moveTo>
                    <a:pt x="38100" y="0"/>
                  </a:moveTo>
                  <a:lnTo>
                    <a:pt x="15226030" y="0"/>
                  </a:lnTo>
                  <a:cubicBezTo>
                    <a:pt x="15247113" y="0"/>
                    <a:pt x="15264130" y="17018"/>
                    <a:pt x="15264130" y="38100"/>
                  </a:cubicBezTo>
                  <a:lnTo>
                    <a:pt x="15264130" y="11365611"/>
                  </a:lnTo>
                  <a:cubicBezTo>
                    <a:pt x="15264130" y="11386693"/>
                    <a:pt x="15247113" y="11403711"/>
                    <a:pt x="15226030" y="11403711"/>
                  </a:cubicBezTo>
                  <a:lnTo>
                    <a:pt x="38100" y="11403711"/>
                  </a:lnTo>
                  <a:cubicBezTo>
                    <a:pt x="17018" y="11403711"/>
                    <a:pt x="0" y="11386693"/>
                    <a:pt x="0" y="11365611"/>
                  </a:cubicBezTo>
                  <a:lnTo>
                    <a:pt x="0" y="38100"/>
                  </a:lnTo>
                  <a:cubicBezTo>
                    <a:pt x="0" y="17018"/>
                    <a:pt x="17018" y="0"/>
                    <a:pt x="38100" y="0"/>
                  </a:cubicBezTo>
                  <a:moveTo>
                    <a:pt x="38100" y="76200"/>
                  </a:moveTo>
                  <a:lnTo>
                    <a:pt x="38100" y="38100"/>
                  </a:lnTo>
                  <a:lnTo>
                    <a:pt x="76200" y="38100"/>
                  </a:lnTo>
                  <a:lnTo>
                    <a:pt x="76200" y="11365611"/>
                  </a:lnTo>
                  <a:lnTo>
                    <a:pt x="38100" y="11365611"/>
                  </a:lnTo>
                  <a:lnTo>
                    <a:pt x="38100" y="11327511"/>
                  </a:lnTo>
                  <a:lnTo>
                    <a:pt x="15226030" y="11327511"/>
                  </a:lnTo>
                  <a:lnTo>
                    <a:pt x="15226030" y="11365611"/>
                  </a:lnTo>
                  <a:lnTo>
                    <a:pt x="15187930" y="11365611"/>
                  </a:lnTo>
                  <a:lnTo>
                    <a:pt x="15187930" y="38100"/>
                  </a:lnTo>
                  <a:lnTo>
                    <a:pt x="15226030" y="38100"/>
                  </a:lnTo>
                  <a:lnTo>
                    <a:pt x="15226030" y="76200"/>
                  </a:lnTo>
                  <a:lnTo>
                    <a:pt x="38100" y="76200"/>
                  </a:lnTo>
                  <a:close/>
                </a:path>
              </a:pathLst>
            </a:custGeom>
            <a:solidFill>
              <a:srgbClr val="FF6021"/>
            </a:solidFill>
          </p:spPr>
          <p:txBody>
            <a:bodyPr/>
            <a:lstStyle/>
            <a:p>
              <a:endParaRPr lang="en-US"/>
            </a:p>
          </p:txBody>
        </p:sp>
      </p:grpSp>
      <p:sp>
        <p:nvSpPr>
          <p:cNvPr id="7" name="Freeform 7" descr="A drawing of a television  Description automatically generated"/>
          <p:cNvSpPr/>
          <p:nvPr/>
        </p:nvSpPr>
        <p:spPr>
          <a:xfrm>
            <a:off x="6179343" y="3041649"/>
            <a:ext cx="5929313" cy="6172200"/>
          </a:xfrm>
          <a:custGeom>
            <a:avLst/>
            <a:gdLst/>
            <a:ahLst/>
            <a:cxnLst/>
            <a:rect l="l" t="t" r="r" b="b"/>
            <a:pathLst>
              <a:path w="5929313" h="6172200">
                <a:moveTo>
                  <a:pt x="0" y="0"/>
                </a:moveTo>
                <a:lnTo>
                  <a:pt x="5929313" y="0"/>
                </a:lnTo>
                <a:lnTo>
                  <a:pt x="5929313" y="6172200"/>
                </a:lnTo>
                <a:lnTo>
                  <a:pt x="0" y="6172200"/>
                </a:lnTo>
                <a:lnTo>
                  <a:pt x="0" y="0"/>
                </a:lnTo>
                <a:close/>
              </a:path>
            </a:pathLst>
          </a:custGeom>
          <a:blipFill>
            <a:blip r:embed="rId2"/>
            <a:stretch>
              <a:fillRect l="-7" r="-7"/>
            </a:stretch>
          </a:blipFill>
        </p:spPr>
        <p:txBody>
          <a:bodyPr/>
          <a:lstStyle/>
          <a:p>
            <a:endParaRPr lang="en-US"/>
          </a:p>
        </p:txBody>
      </p:sp>
      <p:sp>
        <p:nvSpPr>
          <p:cNvPr id="8" name="TextBox 8"/>
          <p:cNvSpPr txBox="1"/>
          <p:nvPr/>
        </p:nvSpPr>
        <p:spPr>
          <a:xfrm>
            <a:off x="4896273" y="1962360"/>
            <a:ext cx="8516619" cy="552450"/>
          </a:xfrm>
          <a:prstGeom prst="rect">
            <a:avLst/>
          </a:prstGeom>
        </p:spPr>
        <p:txBody>
          <a:bodyPr lIns="0" tIns="0" rIns="0" bIns="0" rtlCol="0" anchor="t">
            <a:spAutoFit/>
          </a:bodyPr>
          <a:lstStyle/>
          <a:p>
            <a:pPr algn="l">
              <a:lnSpc>
                <a:spcPts val="4320"/>
              </a:lnSpc>
            </a:pPr>
            <a:r>
              <a:rPr lang="en-US" sz="3600">
                <a:solidFill>
                  <a:srgbClr val="000000"/>
                </a:solidFill>
                <a:latin typeface="Rubik"/>
              </a:rPr>
              <a:t>Video: </a:t>
            </a:r>
            <a:r>
              <a:rPr lang="en-US" sz="3600" u="sng">
                <a:solidFill>
                  <a:srgbClr val="0563C1"/>
                </a:solidFill>
                <a:latin typeface="Rubik"/>
                <a:hlinkClick r:id="rId3" tooltip="https://www.youtube.com/watch?v=lolETRV7HBc"/>
              </a:rPr>
              <a:t>Mental Health Literacy</a:t>
            </a:r>
          </a:p>
        </p:txBody>
      </p:sp>
      <p:pic>
        <p:nvPicPr>
          <p:cNvPr id="10" name="Picture 9" descr="A black background with a black square">
            <a:extLst>
              <a:ext uri="{FF2B5EF4-FFF2-40B4-BE49-F238E27FC236}">
                <a16:creationId xmlns:a16="http://schemas.microsoft.com/office/drawing/2014/main" id="{0C4BC93E-B66D-082D-BEC2-392587FE51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72956" y="0"/>
            <a:ext cx="1586444" cy="1586444"/>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8843332"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Conclusions</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aphicFrame>
        <p:nvGraphicFramePr>
          <p:cNvPr id="5" name="Table 5"/>
          <p:cNvGraphicFramePr>
            <a:graphicFrameLocks noGrp="1"/>
          </p:cNvGraphicFramePr>
          <p:nvPr>
            <p:extLst>
              <p:ext uri="{D42A27DB-BD31-4B8C-83A1-F6EECF244321}">
                <p14:modId xmlns:p14="http://schemas.microsoft.com/office/powerpoint/2010/main" val="3692413584"/>
              </p:ext>
            </p:extLst>
          </p:nvPr>
        </p:nvGraphicFramePr>
        <p:xfrm>
          <a:off x="624329" y="1539633"/>
          <a:ext cx="15944850" cy="8575675"/>
        </p:xfrm>
        <a:graphic>
          <a:graphicData uri="http://schemas.openxmlformats.org/drawingml/2006/table">
            <a:tbl>
              <a:tblPr/>
              <a:tblGrid>
                <a:gridCol w="5314950">
                  <a:extLst>
                    <a:ext uri="{9D8B030D-6E8A-4147-A177-3AD203B41FA5}">
                      <a16:colId xmlns:a16="http://schemas.microsoft.com/office/drawing/2014/main" val="20000"/>
                    </a:ext>
                  </a:extLst>
                </a:gridCol>
                <a:gridCol w="5314950">
                  <a:extLst>
                    <a:ext uri="{9D8B030D-6E8A-4147-A177-3AD203B41FA5}">
                      <a16:colId xmlns:a16="http://schemas.microsoft.com/office/drawing/2014/main" val="20001"/>
                    </a:ext>
                  </a:extLst>
                </a:gridCol>
                <a:gridCol w="5314950">
                  <a:extLst>
                    <a:ext uri="{9D8B030D-6E8A-4147-A177-3AD203B41FA5}">
                      <a16:colId xmlns:a16="http://schemas.microsoft.com/office/drawing/2014/main" val="20002"/>
                    </a:ext>
                  </a:extLst>
                </a:gridCol>
              </a:tblGrid>
              <a:tr h="8575675">
                <a:tc>
                  <a:txBody>
                    <a:bodyPr/>
                    <a:lstStyle/>
                    <a:p>
                      <a:pPr algn="l">
                        <a:lnSpc>
                          <a:spcPts val="3840"/>
                        </a:lnSpc>
                        <a:defRPr/>
                      </a:pPr>
                      <a:r>
                        <a:rPr lang="en-US" sz="3200">
                          <a:solidFill>
                            <a:srgbClr val="000000"/>
                          </a:solidFill>
                          <a:latin typeface="Rubik"/>
                        </a:rPr>
                        <a:t>• Giving your       </a:t>
                      </a:r>
                      <a:endParaRPr lang="en-US" sz="1100"/>
                    </a:p>
                    <a:p>
                      <a:pPr algn="l">
                        <a:lnSpc>
                          <a:spcPts val="3840"/>
                        </a:lnSpc>
                      </a:pPr>
                      <a:r>
                        <a:rPr lang="en-US" sz="3200">
                          <a:solidFill>
                            <a:srgbClr val="000000"/>
                          </a:solidFill>
                          <a:latin typeface="Rubik"/>
                        </a:rPr>
                        <a:t>   opinion without </a:t>
                      </a:r>
                    </a:p>
                    <a:p>
                      <a:pPr algn="l">
                        <a:lnSpc>
                          <a:spcPts val="3840"/>
                        </a:lnSpc>
                      </a:pPr>
                      <a:r>
                        <a:rPr lang="en-US" sz="3200">
                          <a:solidFill>
                            <a:srgbClr val="000000"/>
                          </a:solidFill>
                          <a:latin typeface="Rubik"/>
                        </a:rPr>
                        <a:t>   permission </a:t>
                      </a:r>
                    </a:p>
                    <a:p>
                      <a:pPr algn="l">
                        <a:lnSpc>
                          <a:spcPts val="3840"/>
                        </a:lnSpc>
                      </a:pPr>
                      <a:endParaRPr lang="en-US" sz="3200">
                        <a:solidFill>
                          <a:srgbClr val="000000"/>
                        </a:solidFill>
                        <a:latin typeface="Rubik"/>
                      </a:endParaRPr>
                    </a:p>
                    <a:p>
                      <a:pPr algn="l">
                        <a:lnSpc>
                          <a:spcPts val="3840"/>
                        </a:lnSpc>
                      </a:pPr>
                      <a:r>
                        <a:rPr lang="en-US" sz="3200">
                          <a:solidFill>
                            <a:srgbClr val="000000"/>
                          </a:solidFill>
                          <a:latin typeface="Rubik"/>
                        </a:rPr>
                        <a:t>• Being judgmental </a:t>
                      </a:r>
                    </a:p>
                    <a:p>
                      <a:pPr algn="l">
                        <a:lnSpc>
                          <a:spcPts val="3840"/>
                        </a:lnSpc>
                      </a:pPr>
                      <a:endParaRPr lang="en-US" sz="3200">
                        <a:solidFill>
                          <a:srgbClr val="000000"/>
                        </a:solidFill>
                        <a:latin typeface="Rubik"/>
                      </a:endParaRPr>
                    </a:p>
                    <a:p>
                      <a:pPr algn="l">
                        <a:lnSpc>
                          <a:spcPts val="3840"/>
                        </a:lnSpc>
                      </a:pPr>
                      <a:r>
                        <a:rPr lang="en-US" sz="3200">
                          <a:solidFill>
                            <a:srgbClr val="000000"/>
                          </a:solidFill>
                          <a:latin typeface="Rubik"/>
                        </a:rPr>
                        <a:t>• Pretending to   </a:t>
                      </a:r>
                    </a:p>
                    <a:p>
                      <a:pPr algn="l">
                        <a:lnSpc>
                          <a:spcPts val="3840"/>
                        </a:lnSpc>
                      </a:pPr>
                      <a:r>
                        <a:rPr lang="en-US" sz="3200">
                          <a:solidFill>
                            <a:srgbClr val="000000"/>
                          </a:solidFill>
                          <a:latin typeface="Rubik"/>
                        </a:rPr>
                        <a:t>   listen </a:t>
                      </a:r>
                    </a:p>
                    <a:p>
                      <a:pPr algn="l">
                        <a:lnSpc>
                          <a:spcPts val="3840"/>
                        </a:lnSpc>
                      </a:pPr>
                      <a:endParaRPr lang="en-US" sz="3200">
                        <a:solidFill>
                          <a:srgbClr val="000000"/>
                        </a:solidFill>
                        <a:latin typeface="Rubik"/>
                      </a:endParaRPr>
                    </a:p>
                    <a:p>
                      <a:pPr algn="l">
                        <a:lnSpc>
                          <a:spcPts val="3840"/>
                        </a:lnSpc>
                      </a:pPr>
                      <a:r>
                        <a:rPr lang="en-US" sz="3200">
                          <a:solidFill>
                            <a:srgbClr val="000000"/>
                          </a:solidFill>
                          <a:latin typeface="Rubik"/>
                        </a:rPr>
                        <a:t>• Being prejudiced </a:t>
                      </a:r>
                    </a:p>
                    <a:p>
                      <a:pPr algn="l">
                        <a:lnSpc>
                          <a:spcPts val="3840"/>
                        </a:lnSpc>
                      </a:pPr>
                      <a:endParaRPr lang="en-US" sz="3200">
                        <a:solidFill>
                          <a:srgbClr val="000000"/>
                        </a:solidFill>
                        <a:latin typeface="Rubik"/>
                      </a:endParaRPr>
                    </a:p>
                    <a:p>
                      <a:pPr algn="l">
                        <a:lnSpc>
                          <a:spcPts val="3840"/>
                        </a:lnSpc>
                      </a:pPr>
                      <a:r>
                        <a:rPr lang="en-US" sz="3200">
                          <a:solidFill>
                            <a:srgbClr val="000000"/>
                          </a:solidFill>
                          <a:latin typeface="Rubik"/>
                        </a:rPr>
                        <a:t>• Jumping to </a:t>
                      </a:r>
                    </a:p>
                    <a:p>
                      <a:pPr algn="l">
                        <a:lnSpc>
                          <a:spcPts val="3840"/>
                        </a:lnSpc>
                      </a:pPr>
                      <a:r>
                        <a:rPr lang="en-US" sz="3200">
                          <a:solidFill>
                            <a:srgbClr val="000000"/>
                          </a:solidFill>
                          <a:latin typeface="Rubik"/>
                        </a:rPr>
                        <a:t>  Conclusions</a:t>
                      </a:r>
                    </a:p>
                    <a:p>
                      <a:pPr algn="l">
                        <a:lnSpc>
                          <a:spcPts val="3840"/>
                        </a:lnSpc>
                      </a:pPr>
                      <a:endParaRPr lang="en-US" sz="3200">
                        <a:solidFill>
                          <a:srgbClr val="000000"/>
                        </a:solidFill>
                        <a:latin typeface="Rubik"/>
                      </a:endParaRPr>
                    </a:p>
                    <a:p>
                      <a:pPr algn="l">
                        <a:lnSpc>
                          <a:spcPts val="3840"/>
                        </a:lnSpc>
                      </a:pPr>
                      <a:r>
                        <a:rPr lang="en-US" sz="3200">
                          <a:solidFill>
                            <a:srgbClr val="000000"/>
                          </a:solidFill>
                          <a:latin typeface="Rubik"/>
                        </a:rPr>
                        <a:t>• Debating</a:t>
                      </a:r>
                    </a:p>
                    <a:p>
                      <a:pPr algn="l">
                        <a:lnSpc>
                          <a:spcPts val="3840"/>
                        </a:lnSpc>
                      </a:pPr>
                      <a:endParaRPr lang="en-US" sz="3200">
                        <a:solidFill>
                          <a:srgbClr val="000000"/>
                        </a:solidFill>
                        <a:latin typeface="Rubik"/>
                      </a:endParaRPr>
                    </a:p>
                    <a:p>
                      <a:pPr algn="l">
                        <a:lnSpc>
                          <a:spcPts val="3840"/>
                        </a:lnSpc>
                      </a:pPr>
                      <a:r>
                        <a:rPr lang="en-US" sz="3200">
                          <a:solidFill>
                            <a:srgbClr val="000000"/>
                          </a:solidFill>
                          <a:latin typeface="Rubik"/>
                        </a:rPr>
                        <a:t>• Selective Listening</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3840"/>
                        </a:lnSpc>
                        <a:defRPr/>
                      </a:pPr>
                      <a:r>
                        <a:rPr lang="en-US" sz="3200">
                          <a:solidFill>
                            <a:srgbClr val="000000"/>
                          </a:solidFill>
                          <a:latin typeface="Rubik"/>
                        </a:rPr>
                        <a:t>• Using defensive </a:t>
                      </a:r>
                      <a:endParaRPr lang="en-US" sz="1100"/>
                    </a:p>
                    <a:p>
                      <a:pPr algn="l">
                        <a:lnSpc>
                          <a:spcPts val="3840"/>
                        </a:lnSpc>
                      </a:pPr>
                      <a:r>
                        <a:rPr lang="en-US" sz="3200">
                          <a:solidFill>
                            <a:srgbClr val="000000"/>
                          </a:solidFill>
                          <a:latin typeface="Rubik"/>
                        </a:rPr>
                        <a:t>  or closed non-</a:t>
                      </a:r>
                    </a:p>
                    <a:p>
                      <a:pPr algn="l">
                        <a:lnSpc>
                          <a:spcPts val="3840"/>
                        </a:lnSpc>
                      </a:pPr>
                      <a:r>
                        <a:rPr lang="en-US" sz="3200">
                          <a:solidFill>
                            <a:srgbClr val="000000"/>
                          </a:solidFill>
                          <a:latin typeface="Rubik"/>
                        </a:rPr>
                        <a:t>  verbal behavior </a:t>
                      </a:r>
                    </a:p>
                    <a:p>
                      <a:pPr algn="l">
                        <a:lnSpc>
                          <a:spcPts val="3840"/>
                        </a:lnSpc>
                      </a:pPr>
                      <a:r>
                        <a:rPr lang="en-US" sz="3200">
                          <a:solidFill>
                            <a:srgbClr val="000000"/>
                          </a:solidFill>
                          <a:latin typeface="Rubik"/>
                        </a:rPr>
                        <a:t>  such as being on </a:t>
                      </a:r>
                    </a:p>
                    <a:p>
                      <a:pPr algn="l">
                        <a:lnSpc>
                          <a:spcPts val="3840"/>
                        </a:lnSpc>
                      </a:pPr>
                      <a:r>
                        <a:rPr lang="en-US" sz="3200">
                          <a:solidFill>
                            <a:srgbClr val="000000"/>
                          </a:solidFill>
                          <a:latin typeface="Rubik"/>
                        </a:rPr>
                        <a:t>  your phone, looking </a:t>
                      </a:r>
                    </a:p>
                    <a:p>
                      <a:pPr algn="l">
                        <a:lnSpc>
                          <a:spcPts val="3840"/>
                        </a:lnSpc>
                      </a:pPr>
                      <a:r>
                        <a:rPr lang="en-US" sz="3200">
                          <a:solidFill>
                            <a:srgbClr val="000000"/>
                          </a:solidFill>
                          <a:latin typeface="Rubik"/>
                        </a:rPr>
                        <a:t>  elsewhere, closed arms </a:t>
                      </a:r>
                    </a:p>
                    <a:p>
                      <a:pPr algn="l">
                        <a:lnSpc>
                          <a:spcPts val="3840"/>
                        </a:lnSpc>
                      </a:pPr>
                      <a:endParaRPr lang="en-US" sz="3200">
                        <a:solidFill>
                          <a:srgbClr val="000000"/>
                        </a:solidFill>
                        <a:latin typeface="Rubik"/>
                      </a:endParaRPr>
                    </a:p>
                    <a:p>
                      <a:pPr algn="l">
                        <a:lnSpc>
                          <a:spcPts val="3840"/>
                        </a:lnSpc>
                      </a:pPr>
                      <a:r>
                        <a:rPr lang="en-US" sz="3200">
                          <a:solidFill>
                            <a:srgbClr val="000000"/>
                          </a:solidFill>
                          <a:latin typeface="Rubik"/>
                        </a:rPr>
                        <a:t>• Using sentences </a:t>
                      </a:r>
                    </a:p>
                    <a:p>
                      <a:pPr algn="l">
                        <a:lnSpc>
                          <a:spcPts val="3840"/>
                        </a:lnSpc>
                      </a:pPr>
                      <a:r>
                        <a:rPr lang="en-US" sz="3200">
                          <a:solidFill>
                            <a:srgbClr val="000000"/>
                          </a:solidFill>
                          <a:latin typeface="Rubik"/>
                        </a:rPr>
                        <a:t>  starting with </a:t>
                      </a:r>
                    </a:p>
                    <a:p>
                      <a:pPr algn="l">
                        <a:lnSpc>
                          <a:spcPts val="3840"/>
                        </a:lnSpc>
                      </a:pPr>
                      <a:r>
                        <a:rPr lang="en-US" sz="3200">
                          <a:solidFill>
                            <a:srgbClr val="000000"/>
                          </a:solidFill>
                          <a:latin typeface="Rubik"/>
                        </a:rPr>
                        <a:t>  “You” to express</a:t>
                      </a:r>
                    </a:p>
                    <a:p>
                      <a:pPr algn="l">
                        <a:lnSpc>
                          <a:spcPts val="3840"/>
                        </a:lnSpc>
                      </a:pPr>
                      <a:r>
                        <a:rPr lang="en-US" sz="3200">
                          <a:solidFill>
                            <a:srgbClr val="000000"/>
                          </a:solidFill>
                          <a:latin typeface="Rubik"/>
                        </a:rPr>
                        <a:t>   your opinion </a:t>
                      </a:r>
                    </a:p>
                    <a:p>
                      <a:pPr algn="l">
                        <a:lnSpc>
                          <a:spcPts val="3840"/>
                        </a:lnSpc>
                      </a:pPr>
                      <a:endParaRPr lang="en-US" sz="3200">
                        <a:solidFill>
                          <a:srgbClr val="000000"/>
                        </a:solidFill>
                        <a:latin typeface="Rubik"/>
                      </a:endParaRPr>
                    </a:p>
                    <a:p>
                      <a:pPr algn="l">
                        <a:lnSpc>
                          <a:spcPts val="3840"/>
                        </a:lnSpc>
                      </a:pPr>
                      <a:r>
                        <a:rPr lang="en-US" sz="3200">
                          <a:solidFill>
                            <a:srgbClr val="000000"/>
                          </a:solidFill>
                          <a:latin typeface="Rubik"/>
                        </a:rPr>
                        <a:t>• Being empathetic</a:t>
                      </a:r>
                    </a:p>
                    <a:p>
                      <a:pPr algn="l">
                        <a:lnSpc>
                          <a:spcPts val="3840"/>
                        </a:lnSpc>
                      </a:pPr>
                      <a:endParaRPr lang="en-US" sz="3200">
                        <a:solidFill>
                          <a:srgbClr val="000000"/>
                        </a:solidFill>
                        <a:latin typeface="Rubik"/>
                      </a:endParaRPr>
                    </a:p>
                    <a:p>
                      <a:pPr algn="l">
                        <a:lnSpc>
                          <a:spcPts val="3840"/>
                        </a:lnSpc>
                      </a:pPr>
                      <a:r>
                        <a:rPr lang="en-US" sz="3200">
                          <a:solidFill>
                            <a:srgbClr val="000000"/>
                          </a:solidFill>
                          <a:latin typeface="Rubik"/>
                        </a:rPr>
                        <a:t>• Interrupting</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3840"/>
                        </a:lnSpc>
                        <a:defRPr/>
                      </a:pPr>
                      <a:r>
                        <a:rPr lang="en-US" sz="3200">
                          <a:solidFill>
                            <a:srgbClr val="000000"/>
                          </a:solidFill>
                          <a:latin typeface="Rubik"/>
                        </a:rPr>
                        <a:t>• Derailing</a:t>
                      </a:r>
                      <a:endParaRPr lang="en-US" sz="1100"/>
                    </a:p>
                    <a:p>
                      <a:pPr algn="l">
                        <a:lnSpc>
                          <a:spcPts val="3840"/>
                        </a:lnSpc>
                      </a:pPr>
                      <a:endParaRPr lang="en-US" sz="1100"/>
                    </a:p>
                    <a:p>
                      <a:pPr algn="l">
                        <a:lnSpc>
                          <a:spcPts val="3840"/>
                        </a:lnSpc>
                      </a:pPr>
                      <a:r>
                        <a:rPr lang="en-US" sz="3200">
                          <a:solidFill>
                            <a:srgbClr val="000000"/>
                          </a:solidFill>
                          <a:latin typeface="Rubik"/>
                        </a:rPr>
                        <a:t>• staying silent with </a:t>
                      </a:r>
                    </a:p>
                    <a:p>
                      <a:pPr algn="l">
                        <a:lnSpc>
                          <a:spcPts val="3840"/>
                        </a:lnSpc>
                      </a:pPr>
                      <a:r>
                        <a:rPr lang="en-US" sz="3200">
                          <a:solidFill>
                            <a:srgbClr val="000000"/>
                          </a:solidFill>
                          <a:latin typeface="Rubik"/>
                        </a:rPr>
                        <a:t>  not non-verbal cues</a:t>
                      </a:r>
                    </a:p>
                    <a:p>
                      <a:pPr algn="l">
                        <a:lnSpc>
                          <a:spcPts val="3840"/>
                        </a:lnSpc>
                      </a:pPr>
                      <a:endParaRPr lang="en-US" sz="3200">
                        <a:solidFill>
                          <a:srgbClr val="000000"/>
                        </a:solidFill>
                        <a:latin typeface="Rubik"/>
                      </a:endParaRPr>
                    </a:p>
                    <a:p>
                      <a:pPr algn="l">
                        <a:lnSpc>
                          <a:spcPts val="3840"/>
                        </a:lnSpc>
                      </a:pPr>
                      <a:r>
                        <a:rPr lang="en-US" sz="3200">
                          <a:solidFill>
                            <a:srgbClr val="000000"/>
                          </a:solidFill>
                          <a:latin typeface="Rubik"/>
                        </a:rPr>
                        <a:t>• Finishing the </a:t>
                      </a:r>
                    </a:p>
                    <a:p>
                      <a:pPr algn="l">
                        <a:lnSpc>
                          <a:spcPts val="3840"/>
                        </a:lnSpc>
                      </a:pPr>
                      <a:r>
                        <a:rPr lang="en-US" sz="3200">
                          <a:solidFill>
                            <a:srgbClr val="000000"/>
                          </a:solidFill>
                          <a:latin typeface="Rubik"/>
                        </a:rPr>
                        <a:t>  person’s sentence </a:t>
                      </a:r>
                    </a:p>
                    <a:p>
                      <a:pPr algn="l">
                        <a:lnSpc>
                          <a:spcPts val="3840"/>
                        </a:lnSpc>
                      </a:pPr>
                      <a:endParaRPr lang="en-US" sz="3200">
                        <a:solidFill>
                          <a:srgbClr val="000000"/>
                        </a:solidFill>
                        <a:latin typeface="Rubik"/>
                      </a:endParaRPr>
                    </a:p>
                    <a:p>
                      <a:pPr algn="l">
                        <a:lnSpc>
                          <a:spcPts val="3840"/>
                        </a:lnSpc>
                      </a:pPr>
                      <a:r>
                        <a:rPr lang="en-US" sz="3200">
                          <a:solidFill>
                            <a:srgbClr val="000000"/>
                          </a:solidFill>
                          <a:latin typeface="Rubik"/>
                        </a:rPr>
                        <a:t>• Talking about your </a:t>
                      </a:r>
                    </a:p>
                    <a:p>
                      <a:pPr algn="l">
                        <a:lnSpc>
                          <a:spcPts val="3840"/>
                        </a:lnSpc>
                      </a:pPr>
                      <a:r>
                        <a:rPr lang="en-US" sz="3200">
                          <a:solidFill>
                            <a:srgbClr val="000000"/>
                          </a:solidFill>
                          <a:latin typeface="Rubik"/>
                        </a:rPr>
                        <a:t>  experience and </a:t>
                      </a:r>
                    </a:p>
                    <a:p>
                      <a:pPr algn="l">
                        <a:lnSpc>
                          <a:spcPts val="3840"/>
                        </a:lnSpc>
                      </a:pPr>
                      <a:r>
                        <a:rPr lang="en-US" sz="3200">
                          <a:solidFill>
                            <a:srgbClr val="000000"/>
                          </a:solidFill>
                          <a:latin typeface="Rubik"/>
                        </a:rPr>
                        <a:t>  making them feel </a:t>
                      </a:r>
                    </a:p>
                    <a:p>
                      <a:pPr algn="l">
                        <a:lnSpc>
                          <a:spcPts val="3840"/>
                        </a:lnSpc>
                      </a:pPr>
                      <a:r>
                        <a:rPr lang="en-US" sz="3200">
                          <a:solidFill>
                            <a:srgbClr val="000000"/>
                          </a:solidFill>
                          <a:latin typeface="Rubik"/>
                        </a:rPr>
                        <a:t>  less important </a:t>
                      </a:r>
                    </a:p>
                    <a:p>
                      <a:pPr algn="l">
                        <a:lnSpc>
                          <a:spcPts val="3840"/>
                        </a:lnSpc>
                      </a:pPr>
                      <a:endParaRPr lang="en-US" sz="3200">
                        <a:solidFill>
                          <a:srgbClr val="000000"/>
                        </a:solidFill>
                        <a:latin typeface="Rubik"/>
                      </a:endParaRPr>
                    </a:p>
                    <a:p>
                      <a:pPr algn="l">
                        <a:lnSpc>
                          <a:spcPts val="3840"/>
                        </a:lnSpc>
                      </a:pPr>
                      <a:r>
                        <a:rPr lang="en-US" sz="3200">
                          <a:solidFill>
                            <a:srgbClr val="000000"/>
                          </a:solidFill>
                          <a:latin typeface="Rubik"/>
                        </a:rPr>
                        <a:t>• Correcting or </a:t>
                      </a:r>
                    </a:p>
                    <a:p>
                      <a:pPr algn="l">
                        <a:lnSpc>
                          <a:spcPts val="3840"/>
                        </a:lnSpc>
                      </a:pPr>
                      <a:r>
                        <a:rPr lang="en-US" sz="3200">
                          <a:solidFill>
                            <a:srgbClr val="000000"/>
                          </a:solidFill>
                          <a:latin typeface="Rubik"/>
                        </a:rPr>
                        <a:t>  undermining them</a:t>
                      </a:r>
                    </a:p>
                    <a:p>
                      <a:pPr algn="l">
                        <a:lnSpc>
                          <a:spcPts val="3840"/>
                        </a:lnSpc>
                      </a:pPr>
                      <a:endParaRPr lang="en-US" sz="3200">
                        <a:solidFill>
                          <a:srgbClr val="000000"/>
                        </a:solidFill>
                        <a:latin typeface="Rubik"/>
                      </a:endParaRP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6" name="Freeform 6" descr="A green and white triangle with a smoking pipe  Description automatically generated"/>
          <p:cNvSpPr/>
          <p:nvPr/>
        </p:nvSpPr>
        <p:spPr>
          <a:xfrm>
            <a:off x="15311229" y="6952420"/>
            <a:ext cx="3399185" cy="3389246"/>
          </a:xfrm>
          <a:custGeom>
            <a:avLst/>
            <a:gdLst/>
            <a:ahLst/>
            <a:cxnLst/>
            <a:rect l="l" t="t" r="r" b="b"/>
            <a:pathLst>
              <a:path w="3399185" h="3389246">
                <a:moveTo>
                  <a:pt x="0" y="0"/>
                </a:moveTo>
                <a:lnTo>
                  <a:pt x="3399185" y="0"/>
                </a:lnTo>
                <a:lnTo>
                  <a:pt x="3399185" y="3389246"/>
                </a:lnTo>
                <a:lnTo>
                  <a:pt x="0" y="3389246"/>
                </a:lnTo>
                <a:lnTo>
                  <a:pt x="0" y="0"/>
                </a:lnTo>
                <a:close/>
              </a:path>
            </a:pathLst>
          </a:custGeom>
          <a:blipFill>
            <a:blip r:embed="rId2"/>
            <a:stretch>
              <a:fillRect t="-146" b="-146"/>
            </a:stretch>
          </a:blipFill>
        </p:spPr>
        <p:txBody>
          <a:bodyPr/>
          <a:lstStyle/>
          <a:p>
            <a:endParaRPr lang="en-US"/>
          </a:p>
        </p:txBody>
      </p:sp>
      <p:pic>
        <p:nvPicPr>
          <p:cNvPr id="8" name="Picture 7" descr="A black background with a black square&#10;&#10;Description automatically generated with medium confidence">
            <a:extLst>
              <a:ext uri="{FF2B5EF4-FFF2-40B4-BE49-F238E27FC236}">
                <a16:creationId xmlns:a16="http://schemas.microsoft.com/office/drawing/2014/main" id="{926BFEBB-239F-D618-3DB3-D16BEC6752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43" y="4018"/>
            <a:ext cx="1535615" cy="153561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AutoShape 4"/>
          <p:cNvSpPr/>
          <p:nvPr/>
        </p:nvSpPr>
        <p:spPr>
          <a:xfrm rot="5418952">
            <a:off x="5787604" y="5633392"/>
            <a:ext cx="6826952" cy="0"/>
          </a:xfrm>
          <a:prstGeom prst="line">
            <a:avLst/>
          </a:prstGeom>
          <a:ln w="19050" cap="rnd">
            <a:solidFill>
              <a:srgbClr val="000000"/>
            </a:solidFill>
            <a:prstDash val="solid"/>
            <a:headEnd type="none" w="sm" len="sm"/>
            <a:tailEnd type="none" w="sm" len="sm"/>
          </a:ln>
        </p:spPr>
        <p:txBody>
          <a:bodyPr/>
          <a:lstStyle/>
          <a:p>
            <a:endParaRPr lang="en-US"/>
          </a:p>
        </p:txBody>
      </p:sp>
      <p:sp>
        <p:nvSpPr>
          <p:cNvPr id="5" name="AutoShape 5"/>
          <p:cNvSpPr/>
          <p:nvPr/>
        </p:nvSpPr>
        <p:spPr>
          <a:xfrm rot="-10782848">
            <a:off x="2326749" y="3020309"/>
            <a:ext cx="14200597" cy="0"/>
          </a:xfrm>
          <a:prstGeom prst="line">
            <a:avLst/>
          </a:prstGeom>
          <a:ln w="19050" cap="rnd">
            <a:solidFill>
              <a:srgbClr val="000000"/>
            </a:solidFill>
            <a:prstDash val="solid"/>
            <a:headEnd type="none" w="sm" len="sm"/>
            <a:tailEnd type="none" w="sm" len="sm"/>
          </a:ln>
        </p:spPr>
        <p:txBody>
          <a:bodyPr/>
          <a:lstStyle/>
          <a:p>
            <a:endParaRPr lang="en-US"/>
          </a:p>
        </p:txBody>
      </p:sp>
      <p:sp>
        <p:nvSpPr>
          <p:cNvPr id="6" name="TextBox 6"/>
          <p:cNvSpPr txBox="1"/>
          <p:nvPr/>
        </p:nvSpPr>
        <p:spPr>
          <a:xfrm>
            <a:off x="3049572" y="2182992"/>
            <a:ext cx="5393328" cy="733425"/>
          </a:xfrm>
          <a:prstGeom prst="rect">
            <a:avLst/>
          </a:prstGeom>
        </p:spPr>
        <p:txBody>
          <a:bodyPr lIns="0" tIns="0" rIns="0" bIns="0" rtlCol="0" anchor="t">
            <a:spAutoFit/>
          </a:bodyPr>
          <a:lstStyle/>
          <a:p>
            <a:pPr algn="l">
              <a:lnSpc>
                <a:spcPts val="5759"/>
              </a:lnSpc>
            </a:pPr>
            <a:r>
              <a:rPr lang="en-US" sz="4800">
                <a:solidFill>
                  <a:srgbClr val="000000"/>
                </a:solidFill>
                <a:latin typeface="Rubik"/>
              </a:rPr>
              <a:t>Negative Phrases</a:t>
            </a:r>
          </a:p>
        </p:txBody>
      </p:sp>
      <p:sp>
        <p:nvSpPr>
          <p:cNvPr id="7" name="TextBox 7"/>
          <p:cNvSpPr txBox="1"/>
          <p:nvPr/>
        </p:nvSpPr>
        <p:spPr>
          <a:xfrm>
            <a:off x="10335706" y="2183352"/>
            <a:ext cx="6328442" cy="733425"/>
          </a:xfrm>
          <a:prstGeom prst="rect">
            <a:avLst/>
          </a:prstGeom>
        </p:spPr>
        <p:txBody>
          <a:bodyPr lIns="0" tIns="0" rIns="0" bIns="0" rtlCol="0" anchor="t">
            <a:spAutoFit/>
          </a:bodyPr>
          <a:lstStyle/>
          <a:p>
            <a:pPr algn="l">
              <a:lnSpc>
                <a:spcPts val="5759"/>
              </a:lnSpc>
            </a:pPr>
            <a:r>
              <a:rPr lang="en-US" sz="4800">
                <a:solidFill>
                  <a:srgbClr val="000000"/>
                </a:solidFill>
                <a:latin typeface="Rubik"/>
              </a:rPr>
              <a:t>Positive Phrases</a:t>
            </a:r>
          </a:p>
        </p:txBody>
      </p:sp>
      <p:sp>
        <p:nvSpPr>
          <p:cNvPr id="8" name="Freeform 8" descr="A hand holding flowers  Description automatically generated"/>
          <p:cNvSpPr/>
          <p:nvPr/>
        </p:nvSpPr>
        <p:spPr>
          <a:xfrm>
            <a:off x="60696" y="7539566"/>
            <a:ext cx="2196357" cy="2595034"/>
          </a:xfrm>
          <a:custGeom>
            <a:avLst/>
            <a:gdLst/>
            <a:ahLst/>
            <a:cxnLst/>
            <a:rect l="l" t="t" r="r" b="b"/>
            <a:pathLst>
              <a:path w="2196357" h="2595034">
                <a:moveTo>
                  <a:pt x="0" y="0"/>
                </a:moveTo>
                <a:lnTo>
                  <a:pt x="2196357" y="0"/>
                </a:lnTo>
                <a:lnTo>
                  <a:pt x="2196357" y="2595034"/>
                </a:lnTo>
                <a:lnTo>
                  <a:pt x="0" y="2595034"/>
                </a:lnTo>
                <a:lnTo>
                  <a:pt x="0" y="0"/>
                </a:lnTo>
                <a:close/>
              </a:path>
            </a:pathLst>
          </a:custGeom>
          <a:blipFill>
            <a:blip r:embed="rId2"/>
            <a:stretch>
              <a:fillRect t="-108" b="-108"/>
            </a:stretch>
          </a:blipFill>
        </p:spPr>
        <p:txBody>
          <a:bodyPr/>
          <a:lstStyle/>
          <a:p>
            <a:endParaRPr lang="en-US"/>
          </a:p>
        </p:txBody>
      </p:sp>
      <p:sp>
        <p:nvSpPr>
          <p:cNvPr id="9" name="TextBox 9"/>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Distress or Opportunity</a:t>
            </a:r>
          </a:p>
        </p:txBody>
      </p:sp>
      <p:sp>
        <p:nvSpPr>
          <p:cNvPr id="10" name="TextBox 10"/>
          <p:cNvSpPr txBox="1"/>
          <p:nvPr/>
        </p:nvSpPr>
        <p:spPr>
          <a:xfrm>
            <a:off x="7194188" y="1586645"/>
            <a:ext cx="2371833" cy="466725"/>
          </a:xfrm>
          <a:prstGeom prst="rect">
            <a:avLst/>
          </a:prstGeom>
        </p:spPr>
        <p:txBody>
          <a:bodyPr lIns="0" tIns="0" rIns="0" bIns="0" rtlCol="0" anchor="t">
            <a:spAutoFit/>
          </a:bodyPr>
          <a:lstStyle/>
          <a:p>
            <a:pPr algn="l">
              <a:lnSpc>
                <a:spcPts val="3600"/>
              </a:lnSpc>
            </a:pPr>
            <a:r>
              <a:rPr lang="en-US" sz="3000">
                <a:solidFill>
                  <a:srgbClr val="000000"/>
                </a:solidFill>
                <a:latin typeface="Rubik"/>
              </a:rPr>
              <a:t>reframe into</a:t>
            </a:r>
          </a:p>
        </p:txBody>
      </p:sp>
      <p:grpSp>
        <p:nvGrpSpPr>
          <p:cNvPr id="11" name="Group 11"/>
          <p:cNvGrpSpPr/>
          <p:nvPr/>
        </p:nvGrpSpPr>
        <p:grpSpPr>
          <a:xfrm>
            <a:off x="9412770" y="1739763"/>
            <a:ext cx="734667" cy="337101"/>
            <a:chOff x="0" y="0"/>
            <a:chExt cx="979556" cy="449468"/>
          </a:xfrm>
        </p:grpSpPr>
        <p:sp>
          <p:nvSpPr>
            <p:cNvPr id="12" name="Freeform 12"/>
            <p:cNvSpPr/>
            <p:nvPr/>
          </p:nvSpPr>
          <p:spPr>
            <a:xfrm>
              <a:off x="12700" y="12700"/>
              <a:ext cx="954151" cy="424053"/>
            </a:xfrm>
            <a:custGeom>
              <a:avLst/>
              <a:gdLst/>
              <a:ahLst/>
              <a:cxnLst/>
              <a:rect l="l" t="t" r="r" b="b"/>
              <a:pathLst>
                <a:path w="954151" h="424053">
                  <a:moveTo>
                    <a:pt x="0" y="106045"/>
                  </a:moveTo>
                  <a:lnTo>
                    <a:pt x="735203" y="106045"/>
                  </a:lnTo>
                  <a:lnTo>
                    <a:pt x="735203" y="0"/>
                  </a:lnTo>
                  <a:lnTo>
                    <a:pt x="954151" y="212090"/>
                  </a:lnTo>
                  <a:lnTo>
                    <a:pt x="735203" y="424053"/>
                  </a:lnTo>
                  <a:lnTo>
                    <a:pt x="735203" y="318008"/>
                  </a:lnTo>
                  <a:lnTo>
                    <a:pt x="0" y="318008"/>
                  </a:lnTo>
                  <a:close/>
                </a:path>
              </a:pathLst>
            </a:custGeom>
            <a:solidFill>
              <a:srgbClr val="FF6021"/>
            </a:solidFill>
          </p:spPr>
          <p:txBody>
            <a:bodyPr/>
            <a:lstStyle/>
            <a:p>
              <a:endParaRPr lang="en-US"/>
            </a:p>
          </p:txBody>
        </p:sp>
        <p:sp>
          <p:nvSpPr>
            <p:cNvPr id="13" name="Freeform 13"/>
            <p:cNvSpPr/>
            <p:nvPr/>
          </p:nvSpPr>
          <p:spPr>
            <a:xfrm>
              <a:off x="0" y="-1016"/>
              <a:ext cx="979551" cy="451485"/>
            </a:xfrm>
            <a:custGeom>
              <a:avLst/>
              <a:gdLst/>
              <a:ahLst/>
              <a:cxnLst/>
              <a:rect l="l" t="t" r="r" b="b"/>
              <a:pathLst>
                <a:path w="979551" h="451485">
                  <a:moveTo>
                    <a:pt x="12700" y="107061"/>
                  </a:moveTo>
                  <a:lnTo>
                    <a:pt x="747903" y="107061"/>
                  </a:lnTo>
                  <a:lnTo>
                    <a:pt x="747903" y="119761"/>
                  </a:lnTo>
                  <a:lnTo>
                    <a:pt x="735203" y="119761"/>
                  </a:lnTo>
                  <a:lnTo>
                    <a:pt x="735203" y="13716"/>
                  </a:lnTo>
                  <a:cubicBezTo>
                    <a:pt x="735203" y="8636"/>
                    <a:pt x="738251" y="4064"/>
                    <a:pt x="742950" y="2032"/>
                  </a:cubicBezTo>
                  <a:cubicBezTo>
                    <a:pt x="747649" y="0"/>
                    <a:pt x="753110" y="1016"/>
                    <a:pt x="756793" y="4572"/>
                  </a:cubicBezTo>
                  <a:lnTo>
                    <a:pt x="975741" y="216662"/>
                  </a:lnTo>
                  <a:cubicBezTo>
                    <a:pt x="978154" y="219075"/>
                    <a:pt x="979551" y="222377"/>
                    <a:pt x="979551" y="225806"/>
                  </a:cubicBezTo>
                  <a:cubicBezTo>
                    <a:pt x="979551" y="229235"/>
                    <a:pt x="978154" y="232537"/>
                    <a:pt x="975741" y="234950"/>
                  </a:cubicBezTo>
                  <a:lnTo>
                    <a:pt x="756793" y="446913"/>
                  </a:lnTo>
                  <a:cubicBezTo>
                    <a:pt x="753110" y="450469"/>
                    <a:pt x="747649" y="451485"/>
                    <a:pt x="742950" y="449453"/>
                  </a:cubicBezTo>
                  <a:cubicBezTo>
                    <a:pt x="738251" y="447421"/>
                    <a:pt x="735203" y="442849"/>
                    <a:pt x="735203" y="437769"/>
                  </a:cubicBezTo>
                  <a:lnTo>
                    <a:pt x="735203" y="331724"/>
                  </a:lnTo>
                  <a:lnTo>
                    <a:pt x="747903" y="331724"/>
                  </a:lnTo>
                  <a:lnTo>
                    <a:pt x="747903" y="344424"/>
                  </a:lnTo>
                  <a:lnTo>
                    <a:pt x="12700" y="344424"/>
                  </a:lnTo>
                  <a:cubicBezTo>
                    <a:pt x="5715" y="344424"/>
                    <a:pt x="0" y="338709"/>
                    <a:pt x="0" y="331724"/>
                  </a:cubicBezTo>
                  <a:lnTo>
                    <a:pt x="0" y="119761"/>
                  </a:lnTo>
                  <a:cubicBezTo>
                    <a:pt x="0" y="112776"/>
                    <a:pt x="5715" y="107061"/>
                    <a:pt x="12700" y="107061"/>
                  </a:cubicBezTo>
                  <a:moveTo>
                    <a:pt x="12700" y="132461"/>
                  </a:moveTo>
                  <a:lnTo>
                    <a:pt x="12700" y="119761"/>
                  </a:lnTo>
                  <a:lnTo>
                    <a:pt x="25400" y="119761"/>
                  </a:lnTo>
                  <a:lnTo>
                    <a:pt x="25400" y="331851"/>
                  </a:lnTo>
                  <a:lnTo>
                    <a:pt x="12700" y="331851"/>
                  </a:lnTo>
                  <a:lnTo>
                    <a:pt x="12700" y="319151"/>
                  </a:lnTo>
                  <a:lnTo>
                    <a:pt x="747903" y="319151"/>
                  </a:lnTo>
                  <a:cubicBezTo>
                    <a:pt x="754888" y="319151"/>
                    <a:pt x="760603" y="324866"/>
                    <a:pt x="760603" y="331851"/>
                  </a:cubicBezTo>
                  <a:lnTo>
                    <a:pt x="760603" y="437896"/>
                  </a:lnTo>
                  <a:lnTo>
                    <a:pt x="747903" y="437896"/>
                  </a:lnTo>
                  <a:lnTo>
                    <a:pt x="739013" y="428752"/>
                  </a:lnTo>
                  <a:lnTo>
                    <a:pt x="957961" y="216662"/>
                  </a:lnTo>
                  <a:lnTo>
                    <a:pt x="966851" y="225806"/>
                  </a:lnTo>
                  <a:lnTo>
                    <a:pt x="957961" y="234950"/>
                  </a:lnTo>
                  <a:lnTo>
                    <a:pt x="739140" y="22860"/>
                  </a:lnTo>
                  <a:lnTo>
                    <a:pt x="748030" y="13716"/>
                  </a:lnTo>
                  <a:lnTo>
                    <a:pt x="760730" y="13716"/>
                  </a:lnTo>
                  <a:lnTo>
                    <a:pt x="760730" y="119761"/>
                  </a:lnTo>
                  <a:cubicBezTo>
                    <a:pt x="760730" y="126746"/>
                    <a:pt x="755015" y="132461"/>
                    <a:pt x="748030" y="132461"/>
                  </a:cubicBezTo>
                  <a:lnTo>
                    <a:pt x="12700" y="132461"/>
                  </a:lnTo>
                  <a:close/>
                </a:path>
              </a:pathLst>
            </a:custGeom>
            <a:solidFill>
              <a:srgbClr val="172C51"/>
            </a:solidFill>
          </p:spPr>
          <p:txBody>
            <a:bodyPr/>
            <a:lstStyle/>
            <a:p>
              <a:endParaRPr lang="en-US"/>
            </a:p>
          </p:txBody>
        </p:sp>
      </p:grpSp>
      <p:pic>
        <p:nvPicPr>
          <p:cNvPr id="15" name="Picture 14" descr="A black background with a black square&#10;&#10;Description automatically generated with medium confidence">
            <a:extLst>
              <a:ext uri="{FF2B5EF4-FFF2-40B4-BE49-F238E27FC236}">
                <a16:creationId xmlns:a16="http://schemas.microsoft.com/office/drawing/2014/main" id="{07623331-97D2-9BFD-B3EA-6EE517F795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0600" y="-38100"/>
            <a:ext cx="1664496" cy="1664496"/>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Negative Phrases</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Freeform 5" descr="A blue circle with black text  Description automatically generated"/>
          <p:cNvSpPr/>
          <p:nvPr/>
        </p:nvSpPr>
        <p:spPr>
          <a:xfrm>
            <a:off x="5958043" y="1218097"/>
            <a:ext cx="6547855" cy="8803257"/>
          </a:xfrm>
          <a:custGeom>
            <a:avLst/>
            <a:gdLst/>
            <a:ahLst/>
            <a:cxnLst/>
            <a:rect l="l" t="t" r="r" b="b"/>
            <a:pathLst>
              <a:path w="6944484" h="9203632">
                <a:moveTo>
                  <a:pt x="0" y="0"/>
                </a:moveTo>
                <a:lnTo>
                  <a:pt x="6944484" y="0"/>
                </a:lnTo>
                <a:lnTo>
                  <a:pt x="6944484" y="9203633"/>
                </a:lnTo>
                <a:lnTo>
                  <a:pt x="0" y="9203633"/>
                </a:lnTo>
                <a:lnTo>
                  <a:pt x="0" y="0"/>
                </a:lnTo>
                <a:close/>
              </a:path>
            </a:pathLst>
          </a:custGeom>
          <a:blipFill>
            <a:blip r:embed="rId2"/>
            <a:stretch>
              <a:fillRect l="-441" r="-441"/>
            </a:stretch>
          </a:blipFill>
        </p:spPr>
        <p:txBody>
          <a:bodyPr/>
          <a:lstStyle/>
          <a:p>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FBA45606-4457-9045-8E53-CCC32ED5E0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8200" y="0"/>
            <a:ext cx="1703818" cy="1703818"/>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Positive Phrases</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Freeform 5" descr="A yellow circle with black text  Description automatically generated"/>
          <p:cNvSpPr/>
          <p:nvPr/>
        </p:nvSpPr>
        <p:spPr>
          <a:xfrm>
            <a:off x="6172200" y="1217546"/>
            <a:ext cx="6468242" cy="8898006"/>
          </a:xfrm>
          <a:custGeom>
            <a:avLst/>
            <a:gdLst/>
            <a:ahLst/>
            <a:cxnLst/>
            <a:rect l="l" t="t" r="r" b="b"/>
            <a:pathLst>
              <a:path w="6575442" h="9193694">
                <a:moveTo>
                  <a:pt x="0" y="0"/>
                </a:moveTo>
                <a:lnTo>
                  <a:pt x="6575442" y="0"/>
                </a:lnTo>
                <a:lnTo>
                  <a:pt x="6575442" y="9193693"/>
                </a:lnTo>
                <a:lnTo>
                  <a:pt x="0" y="9193693"/>
                </a:lnTo>
                <a:lnTo>
                  <a:pt x="0" y="0"/>
                </a:lnTo>
                <a:close/>
              </a:path>
            </a:pathLst>
          </a:custGeom>
          <a:blipFill>
            <a:blip r:embed="rId2"/>
            <a:stretch>
              <a:fillRect t="-64" b="-64"/>
            </a:stretch>
          </a:blipFill>
        </p:spPr>
        <p:txBody>
          <a:bodyPr/>
          <a:lstStyle/>
          <a:p>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76D003EB-2776-73A3-BF8A-C16B574815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0600" y="0"/>
            <a:ext cx="1624800" cy="16248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Growth vs. Fixed Mindset</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493295" y="2328819"/>
            <a:ext cx="17248303" cy="6929481"/>
            <a:chOff x="0" y="0"/>
            <a:chExt cx="22997737" cy="9239308"/>
          </a:xfrm>
        </p:grpSpPr>
        <p:sp>
          <p:nvSpPr>
            <p:cNvPr id="6" name="Freeform 6"/>
            <p:cNvSpPr/>
            <p:nvPr/>
          </p:nvSpPr>
          <p:spPr>
            <a:xfrm>
              <a:off x="0" y="0"/>
              <a:ext cx="22997733" cy="9239259"/>
            </a:xfrm>
            <a:custGeom>
              <a:avLst/>
              <a:gdLst/>
              <a:ahLst/>
              <a:cxnLst/>
              <a:rect l="l" t="t" r="r" b="b"/>
              <a:pathLst>
                <a:path w="22997733" h="9239259">
                  <a:moveTo>
                    <a:pt x="0" y="0"/>
                  </a:moveTo>
                  <a:lnTo>
                    <a:pt x="22997733" y="0"/>
                  </a:lnTo>
                  <a:lnTo>
                    <a:pt x="22997733" y="9239259"/>
                  </a:lnTo>
                  <a:lnTo>
                    <a:pt x="0" y="9239259"/>
                  </a:lnTo>
                  <a:close/>
                </a:path>
              </a:pathLst>
            </a:custGeom>
            <a:solidFill>
              <a:srgbClr val="FF6021"/>
            </a:solidFill>
          </p:spPr>
          <p:txBody>
            <a:bodyPr/>
            <a:lstStyle/>
            <a:p>
              <a:endParaRPr lang="en-US"/>
            </a:p>
          </p:txBody>
        </p:sp>
        <p:sp>
          <p:nvSpPr>
            <p:cNvPr id="7" name="TextBox 7"/>
            <p:cNvSpPr txBox="1"/>
            <p:nvPr/>
          </p:nvSpPr>
          <p:spPr>
            <a:xfrm>
              <a:off x="0" y="-9525"/>
              <a:ext cx="22997737" cy="9248833"/>
            </a:xfrm>
            <a:prstGeom prst="rect">
              <a:avLst/>
            </a:prstGeom>
          </p:spPr>
          <p:txBody>
            <a:bodyPr lIns="50800" tIns="50800" rIns="50800" bIns="50800" rtlCol="0" anchor="ctr"/>
            <a:lstStyle/>
            <a:p>
              <a:pPr algn="ctr">
                <a:lnSpc>
                  <a:spcPts val="4920"/>
                </a:lnSpc>
              </a:pPr>
              <a:r>
                <a:rPr lang="en-US" sz="4100">
                  <a:solidFill>
                    <a:srgbClr val="FFFFFF"/>
                  </a:solidFill>
                  <a:latin typeface="Rubik"/>
                </a:rPr>
                <a:t>Words or phrases that promote growth mindset </a:t>
              </a:r>
            </a:p>
            <a:p>
              <a:pPr algn="ctr">
                <a:lnSpc>
                  <a:spcPts val="4920"/>
                </a:lnSpc>
              </a:pPr>
              <a:r>
                <a:rPr lang="en-US" sz="4100">
                  <a:solidFill>
                    <a:srgbClr val="FFFFFF"/>
                  </a:solidFill>
                  <a:latin typeface="Rubik"/>
                </a:rPr>
                <a:t>will reframe a situation as an opportunity. </a:t>
              </a:r>
            </a:p>
            <a:p>
              <a:pPr algn="ctr">
                <a:lnSpc>
                  <a:spcPts val="4920"/>
                </a:lnSpc>
              </a:pPr>
              <a:endParaRPr lang="en-US" sz="4100">
                <a:solidFill>
                  <a:srgbClr val="FFFFFF"/>
                </a:solidFill>
                <a:latin typeface="Rubik"/>
              </a:endParaRPr>
            </a:p>
            <a:p>
              <a:pPr algn="ctr">
                <a:lnSpc>
                  <a:spcPts val="4920"/>
                </a:lnSpc>
              </a:pPr>
              <a:endParaRPr lang="en-US" sz="4100">
                <a:solidFill>
                  <a:srgbClr val="FFFFFF"/>
                </a:solidFill>
                <a:latin typeface="Rubik"/>
              </a:endParaRPr>
            </a:p>
            <a:p>
              <a:pPr algn="ctr">
                <a:lnSpc>
                  <a:spcPts val="4920"/>
                </a:lnSpc>
              </a:pPr>
              <a:r>
                <a:rPr lang="en-US" sz="4100">
                  <a:solidFill>
                    <a:srgbClr val="FFFFFF"/>
                  </a:solidFill>
                  <a:latin typeface="Rubik"/>
                </a:rPr>
                <a:t>Words or phrases that generate a fixed mindset </a:t>
              </a:r>
            </a:p>
            <a:p>
              <a:pPr algn="ctr">
                <a:lnSpc>
                  <a:spcPts val="4920"/>
                </a:lnSpc>
              </a:pPr>
              <a:r>
                <a:rPr lang="en-US" sz="4100">
                  <a:solidFill>
                    <a:srgbClr val="FFFFFF"/>
                  </a:solidFill>
                  <a:latin typeface="Rubik"/>
                </a:rPr>
                <a:t>will reframe situations as distressed.</a:t>
              </a:r>
            </a:p>
          </p:txBody>
        </p:sp>
      </p:grpSp>
      <p:pic>
        <p:nvPicPr>
          <p:cNvPr id="9" name="Picture 8" descr="A black background with a black square&#10;&#10;Description automatically generated with medium confidence">
            <a:extLst>
              <a:ext uri="{FF2B5EF4-FFF2-40B4-BE49-F238E27FC236}">
                <a16:creationId xmlns:a16="http://schemas.microsoft.com/office/drawing/2014/main" id="{27DC0B6E-6A79-834D-18FE-EE140DA2D3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73768" y="0"/>
            <a:ext cx="1683922" cy="168392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2: Application</a:t>
            </a:r>
          </a:p>
        </p:txBody>
      </p:sp>
      <p:sp>
        <p:nvSpPr>
          <p:cNvPr id="5" name="TextBox 5"/>
          <p:cNvSpPr txBox="1"/>
          <p:nvPr/>
        </p:nvSpPr>
        <p:spPr>
          <a:xfrm>
            <a:off x="230588" y="1735665"/>
            <a:ext cx="9854915" cy="702915"/>
          </a:xfrm>
          <a:prstGeom prst="rect">
            <a:avLst/>
          </a:prstGeom>
        </p:spPr>
        <p:txBody>
          <a:bodyPr lIns="0" tIns="0" rIns="0" bIns="0" rtlCol="0" anchor="t">
            <a:spAutoFit/>
          </a:bodyPr>
          <a:lstStyle/>
          <a:p>
            <a:pPr algn="l">
              <a:lnSpc>
                <a:spcPts val="5040"/>
              </a:lnSpc>
            </a:pPr>
            <a:r>
              <a:rPr lang="en-US" sz="4200">
                <a:solidFill>
                  <a:srgbClr val="000000"/>
                </a:solidFill>
                <a:latin typeface="Rubik Bold"/>
              </a:rPr>
              <a:t>Class Discussion</a:t>
            </a:r>
          </a:p>
        </p:txBody>
      </p:sp>
      <p:sp>
        <p:nvSpPr>
          <p:cNvPr id="6" name="Freeform 6" descr="A group of colorful people in a circle  Description automatically generated"/>
          <p:cNvSpPr/>
          <p:nvPr/>
        </p:nvSpPr>
        <p:spPr>
          <a:xfrm>
            <a:off x="13281783" y="6105732"/>
            <a:ext cx="4724816" cy="3701085"/>
          </a:xfrm>
          <a:custGeom>
            <a:avLst/>
            <a:gdLst/>
            <a:ahLst/>
            <a:cxnLst/>
            <a:rect l="l" t="t" r="r" b="b"/>
            <a:pathLst>
              <a:path w="4724816" h="3701085">
                <a:moveTo>
                  <a:pt x="0" y="0"/>
                </a:moveTo>
                <a:lnTo>
                  <a:pt x="4724815" y="0"/>
                </a:lnTo>
                <a:lnTo>
                  <a:pt x="4724815" y="3701085"/>
                </a:lnTo>
                <a:lnTo>
                  <a:pt x="0" y="3701085"/>
                </a:lnTo>
                <a:lnTo>
                  <a:pt x="0" y="0"/>
                </a:lnTo>
                <a:close/>
              </a:path>
            </a:pathLst>
          </a:custGeom>
          <a:blipFill>
            <a:blip r:embed="rId2"/>
            <a:stretch>
              <a:fillRect l="-33" r="-33"/>
            </a:stretch>
          </a:blipFill>
        </p:spPr>
        <p:txBody>
          <a:bodyPr/>
          <a:lstStyle/>
          <a:p>
            <a:endParaRPr lang="en-US"/>
          </a:p>
        </p:txBody>
      </p:sp>
      <p:sp>
        <p:nvSpPr>
          <p:cNvPr id="7" name="TextBox 7"/>
          <p:cNvSpPr txBox="1"/>
          <p:nvPr/>
        </p:nvSpPr>
        <p:spPr>
          <a:xfrm>
            <a:off x="2377440" y="3077568"/>
            <a:ext cx="8583432" cy="5438775"/>
          </a:xfrm>
          <a:prstGeom prst="rect">
            <a:avLst/>
          </a:prstGeom>
        </p:spPr>
        <p:txBody>
          <a:bodyPr lIns="0" tIns="0" rIns="0" bIns="0" rtlCol="0" anchor="t">
            <a:spAutoFit/>
          </a:bodyPr>
          <a:lstStyle/>
          <a:p>
            <a:pPr marL="651510" lvl="1" indent="-325755" algn="l">
              <a:lnSpc>
                <a:spcPts val="4320"/>
              </a:lnSpc>
              <a:buFont typeface="Arial"/>
              <a:buChar char="•"/>
            </a:pPr>
            <a:r>
              <a:rPr lang="en-US" sz="3600">
                <a:solidFill>
                  <a:srgbClr val="000000"/>
                </a:solidFill>
                <a:latin typeface="Rubik"/>
              </a:rPr>
              <a:t>One person will read a word.</a:t>
            </a:r>
          </a:p>
          <a:p>
            <a:pPr marL="651510" lvl="1" indent="-325755" algn="l">
              <a:lnSpc>
                <a:spcPts val="4320"/>
              </a:lnSpc>
            </a:pPr>
            <a:endParaRPr lang="en-US" sz="3600">
              <a:solidFill>
                <a:srgbClr val="000000"/>
              </a:solidFill>
              <a:latin typeface="Rubik"/>
            </a:endParaRPr>
          </a:p>
          <a:p>
            <a:pPr marL="651510" lvl="1" indent="-325755" algn="l">
              <a:lnSpc>
                <a:spcPts val="4320"/>
              </a:lnSpc>
              <a:buFont typeface="Arial"/>
              <a:buChar char="•"/>
            </a:pPr>
            <a:r>
              <a:rPr lang="en-US" sz="3600">
                <a:solidFill>
                  <a:srgbClr val="000000"/>
                </a:solidFill>
                <a:latin typeface="Rubik"/>
              </a:rPr>
              <a:t>Everyone will write or draw their response.</a:t>
            </a:r>
          </a:p>
          <a:p>
            <a:pPr marL="651510" lvl="1" indent="-325755" algn="l">
              <a:lnSpc>
                <a:spcPts val="4320"/>
              </a:lnSpc>
            </a:pPr>
            <a:endParaRPr lang="en-US" sz="3600">
              <a:solidFill>
                <a:srgbClr val="000000"/>
              </a:solidFill>
              <a:latin typeface="Rubik"/>
            </a:endParaRPr>
          </a:p>
          <a:p>
            <a:pPr marL="651510" lvl="1" indent="-325755" algn="l">
              <a:lnSpc>
                <a:spcPts val="4320"/>
              </a:lnSpc>
              <a:buFont typeface="Arial"/>
              <a:buChar char="•"/>
            </a:pPr>
            <a:r>
              <a:rPr lang="en-US" sz="3600">
                <a:solidFill>
                  <a:srgbClr val="000000"/>
                </a:solidFill>
                <a:latin typeface="Rubik"/>
              </a:rPr>
              <a:t>Share if you want to.</a:t>
            </a:r>
          </a:p>
          <a:p>
            <a:pPr marL="651510" lvl="1" indent="-325755" algn="l">
              <a:lnSpc>
                <a:spcPts val="4320"/>
              </a:lnSpc>
            </a:pPr>
            <a:endParaRPr lang="en-US" sz="3600">
              <a:solidFill>
                <a:srgbClr val="000000"/>
              </a:solidFill>
              <a:latin typeface="Rubik"/>
            </a:endParaRPr>
          </a:p>
          <a:p>
            <a:pPr marL="651510" lvl="1" indent="-325755" algn="l">
              <a:lnSpc>
                <a:spcPts val="4320"/>
              </a:lnSpc>
              <a:buFont typeface="Arial"/>
              <a:buChar char="•"/>
            </a:pPr>
            <a:r>
              <a:rPr lang="en-US" sz="3600">
                <a:solidFill>
                  <a:srgbClr val="000000"/>
                </a:solidFill>
                <a:latin typeface="Rubik"/>
              </a:rPr>
              <a:t>The person to the right of the reader, will read the next word and the process will continue.</a:t>
            </a:r>
          </a:p>
        </p:txBody>
      </p:sp>
      <p:pic>
        <p:nvPicPr>
          <p:cNvPr id="9" name="Picture 8" descr="A black background with a black square&#10;&#10;Description automatically generated with medium confidence">
            <a:extLst>
              <a:ext uri="{FF2B5EF4-FFF2-40B4-BE49-F238E27FC236}">
                <a16:creationId xmlns:a16="http://schemas.microsoft.com/office/drawing/2014/main" id="{A33C4C90-4997-74D4-F1B3-43AE1C59F7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4400" y="0"/>
            <a:ext cx="1769276" cy="1769276"/>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43522" y="2217048"/>
            <a:ext cx="16600955" cy="6213701"/>
            <a:chOff x="0" y="0"/>
            <a:chExt cx="22134607" cy="8284935"/>
          </a:xfrm>
        </p:grpSpPr>
        <p:sp>
          <p:nvSpPr>
            <p:cNvPr id="3" name="Freeform 3"/>
            <p:cNvSpPr/>
            <p:nvPr/>
          </p:nvSpPr>
          <p:spPr>
            <a:xfrm>
              <a:off x="0" y="0"/>
              <a:ext cx="22134602" cy="8284891"/>
            </a:xfrm>
            <a:custGeom>
              <a:avLst/>
              <a:gdLst/>
              <a:ahLst/>
              <a:cxnLst/>
              <a:rect l="l" t="t" r="r" b="b"/>
              <a:pathLst>
                <a:path w="22134602" h="8284891">
                  <a:moveTo>
                    <a:pt x="0" y="0"/>
                  </a:moveTo>
                  <a:lnTo>
                    <a:pt x="22134602" y="0"/>
                  </a:lnTo>
                  <a:lnTo>
                    <a:pt x="22134602" y="8284891"/>
                  </a:lnTo>
                  <a:lnTo>
                    <a:pt x="0" y="8284891"/>
                  </a:lnTo>
                  <a:close/>
                </a:path>
              </a:pathLst>
            </a:custGeom>
            <a:solidFill>
              <a:srgbClr val="FF6021"/>
            </a:solidFill>
          </p:spPr>
          <p:txBody>
            <a:bodyPr/>
            <a:lstStyle/>
            <a:p>
              <a:endParaRPr lang="en-US"/>
            </a:p>
          </p:txBody>
        </p:sp>
        <p:sp>
          <p:nvSpPr>
            <p:cNvPr id="4" name="TextBox 4"/>
            <p:cNvSpPr txBox="1"/>
            <p:nvPr/>
          </p:nvSpPr>
          <p:spPr>
            <a:xfrm>
              <a:off x="0" y="-9525"/>
              <a:ext cx="22134607" cy="8294460"/>
            </a:xfrm>
            <a:prstGeom prst="rect">
              <a:avLst/>
            </a:prstGeom>
          </p:spPr>
          <p:txBody>
            <a:bodyPr lIns="50800" tIns="50800" rIns="50800" bIns="50800" rtlCol="0" anchor="ctr"/>
            <a:lstStyle/>
            <a:p>
              <a:pPr algn="ctr">
                <a:lnSpc>
                  <a:spcPts val="5759"/>
                </a:lnSpc>
              </a:pPr>
              <a:endParaRPr/>
            </a:p>
            <a:p>
              <a:pPr algn="l">
                <a:lnSpc>
                  <a:spcPts val="5759"/>
                </a:lnSpc>
              </a:pPr>
              <a:endParaRPr/>
            </a:p>
            <a:p>
              <a:pPr algn="l">
                <a:lnSpc>
                  <a:spcPts val="5520"/>
                </a:lnSpc>
              </a:pPr>
              <a:r>
                <a:rPr lang="en-US" sz="4600">
                  <a:solidFill>
                    <a:srgbClr val="000000"/>
                  </a:solidFill>
                  <a:latin typeface="Rubik"/>
                </a:rPr>
                <a:t>     With your group answer the questions:</a:t>
              </a:r>
            </a:p>
            <a:p>
              <a:pPr algn="l">
                <a:lnSpc>
                  <a:spcPts val="5520"/>
                </a:lnSpc>
              </a:pPr>
              <a:endParaRPr lang="en-US" sz="4600">
                <a:solidFill>
                  <a:srgbClr val="000000"/>
                </a:solidFill>
                <a:latin typeface="Rubik"/>
              </a:endParaRPr>
            </a:p>
            <a:p>
              <a:pPr marL="832486" lvl="1" indent="-416243">
                <a:lnSpc>
                  <a:spcPts val="5520"/>
                </a:lnSpc>
                <a:buFont typeface="Arial"/>
                <a:buChar char="•"/>
              </a:pPr>
              <a:r>
                <a:rPr lang="en-US" sz="4600">
                  <a:solidFill>
                    <a:srgbClr val="000000"/>
                  </a:solidFill>
                  <a:latin typeface="Rubik"/>
                </a:rPr>
                <a:t>What is the difference between angry and frustrated?</a:t>
              </a:r>
            </a:p>
            <a:p>
              <a:pPr marL="832486" lvl="1" indent="-416243">
                <a:lnSpc>
                  <a:spcPts val="5520"/>
                </a:lnSpc>
                <a:buFont typeface="Arial"/>
                <a:buChar char="•"/>
              </a:pPr>
              <a:r>
                <a:rPr lang="en-US" sz="4600">
                  <a:solidFill>
                    <a:srgbClr val="000000"/>
                  </a:solidFill>
                  <a:latin typeface="Rubik"/>
                </a:rPr>
                <a:t>What is the difference between loved and happy?</a:t>
              </a:r>
            </a:p>
            <a:p>
              <a:pPr marL="832486" lvl="1" indent="-416243" algn="l">
                <a:lnSpc>
                  <a:spcPts val="5520"/>
                </a:lnSpc>
                <a:buFont typeface="Arial"/>
                <a:buChar char="•"/>
              </a:pPr>
              <a:r>
                <a:rPr lang="en-US" sz="4600">
                  <a:solidFill>
                    <a:srgbClr val="000000"/>
                  </a:solidFill>
                  <a:latin typeface="Rubik"/>
                </a:rPr>
                <a:t>What is the difference between anxious and worried?</a:t>
              </a:r>
            </a:p>
          </p:txBody>
        </p:sp>
      </p:grpSp>
      <p:sp>
        <p:nvSpPr>
          <p:cNvPr id="6" name="TextBox 6"/>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Defining Emotions</a:t>
            </a:r>
          </a:p>
        </p:txBody>
      </p:sp>
      <p:sp>
        <p:nvSpPr>
          <p:cNvPr id="7" name="AutoShape 7"/>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8" name="TextBox 8"/>
          <p:cNvSpPr txBox="1"/>
          <p:nvPr/>
        </p:nvSpPr>
        <p:spPr>
          <a:xfrm>
            <a:off x="4220656" y="2595144"/>
            <a:ext cx="9854915"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Talk Time </a:t>
            </a:r>
          </a:p>
        </p:txBody>
      </p:sp>
      <p:sp>
        <p:nvSpPr>
          <p:cNvPr id="11" name="Freeform 11" descr="A blue and orange cartoon characters  Description automatically generated"/>
          <p:cNvSpPr/>
          <p:nvPr/>
        </p:nvSpPr>
        <p:spPr>
          <a:xfrm>
            <a:off x="230310" y="7480789"/>
            <a:ext cx="2689356" cy="2806211"/>
          </a:xfrm>
          <a:custGeom>
            <a:avLst/>
            <a:gdLst/>
            <a:ahLst/>
            <a:cxnLst/>
            <a:rect l="l" t="t" r="r" b="b"/>
            <a:pathLst>
              <a:path w="2689356" h="2806211">
                <a:moveTo>
                  <a:pt x="0" y="0"/>
                </a:moveTo>
                <a:lnTo>
                  <a:pt x="2689356" y="0"/>
                </a:lnTo>
                <a:lnTo>
                  <a:pt x="2689356" y="2806211"/>
                </a:lnTo>
                <a:lnTo>
                  <a:pt x="0" y="2806211"/>
                </a:lnTo>
                <a:lnTo>
                  <a:pt x="0" y="0"/>
                </a:lnTo>
                <a:close/>
              </a:path>
            </a:pathLst>
          </a:custGeom>
          <a:blipFill>
            <a:blip r:embed="rId2"/>
            <a:stretch>
              <a:fillRect t="-194" b="-194"/>
            </a:stretch>
          </a:blipFill>
        </p:spPr>
        <p:txBody>
          <a:bodyPr/>
          <a:lstStyle/>
          <a:p>
            <a:endParaRPr lang="en-US"/>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03ECB3B0-1BD1-3978-B87F-23859AEFEA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0600" y="0"/>
            <a:ext cx="1613857" cy="1613857"/>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Defining Emotions Continued</a:t>
            </a:r>
          </a:p>
        </p:txBody>
      </p:sp>
      <p:sp>
        <p:nvSpPr>
          <p:cNvPr id="5" name="TextBox 5"/>
          <p:cNvSpPr txBox="1"/>
          <p:nvPr/>
        </p:nvSpPr>
        <p:spPr>
          <a:xfrm>
            <a:off x="230588" y="1735665"/>
            <a:ext cx="9854915" cy="702915"/>
          </a:xfrm>
          <a:prstGeom prst="rect">
            <a:avLst/>
          </a:prstGeom>
        </p:spPr>
        <p:txBody>
          <a:bodyPr lIns="0" tIns="0" rIns="0" bIns="0" rtlCol="0" anchor="t">
            <a:spAutoFit/>
          </a:bodyPr>
          <a:lstStyle/>
          <a:p>
            <a:pPr algn="l">
              <a:lnSpc>
                <a:spcPts val="5040"/>
              </a:lnSpc>
            </a:pPr>
            <a:r>
              <a:rPr lang="en-US" sz="4200">
                <a:solidFill>
                  <a:srgbClr val="000000"/>
                </a:solidFill>
                <a:latin typeface="Rubik Bold"/>
              </a:rPr>
              <a:t>Class Definitions:</a:t>
            </a:r>
          </a:p>
        </p:txBody>
      </p:sp>
      <p:graphicFrame>
        <p:nvGraphicFramePr>
          <p:cNvPr id="6" name="Table 6"/>
          <p:cNvGraphicFramePr>
            <a:graphicFrameLocks noGrp="1"/>
          </p:cNvGraphicFramePr>
          <p:nvPr/>
        </p:nvGraphicFramePr>
        <p:xfrm>
          <a:off x="2146851" y="3011556"/>
          <a:ext cx="13982700" cy="5938957"/>
        </p:xfrm>
        <a:graphic>
          <a:graphicData uri="http://schemas.openxmlformats.org/drawingml/2006/table">
            <a:tbl>
              <a:tblPr/>
              <a:tblGrid>
                <a:gridCol w="3737955">
                  <a:extLst>
                    <a:ext uri="{9D8B030D-6E8A-4147-A177-3AD203B41FA5}">
                      <a16:colId xmlns:a16="http://schemas.microsoft.com/office/drawing/2014/main" val="20000"/>
                    </a:ext>
                  </a:extLst>
                </a:gridCol>
                <a:gridCol w="10244745">
                  <a:extLst>
                    <a:ext uri="{9D8B030D-6E8A-4147-A177-3AD203B41FA5}">
                      <a16:colId xmlns:a16="http://schemas.microsoft.com/office/drawing/2014/main" val="20001"/>
                    </a:ext>
                  </a:extLst>
                </a:gridCol>
              </a:tblGrid>
              <a:tr h="1681703">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128627">
                <a:tc>
                  <a:txBody>
                    <a:bodyPr/>
                    <a:lstStyle/>
                    <a:p>
                      <a:pPr algn="l">
                        <a:lnSpc>
                          <a:spcPts val="3600"/>
                        </a:lnSpc>
                        <a:defRPr/>
                      </a:pPr>
                      <a:endParaRPr lang="en-US" sz="1100"/>
                    </a:p>
                    <a:p>
                      <a:pPr algn="l">
                        <a:lnSpc>
                          <a:spcPts val="3600"/>
                        </a:lnSpc>
                      </a:pPr>
                      <a:r>
                        <a:rPr lang="en-US" sz="3000">
                          <a:solidFill>
                            <a:srgbClr val="202124"/>
                          </a:solidFill>
                          <a:latin typeface="Rubik"/>
                        </a:rPr>
                        <a:t>     frus·tra·tion</a:t>
                      </a:r>
                    </a:p>
                    <a:p>
                      <a:pPr algn="l">
                        <a:lnSpc>
                          <a:spcPts val="3600"/>
                        </a:lnSpc>
                      </a:pPr>
                      <a:r>
                        <a:rPr lang="en-US" sz="3000">
                          <a:solidFill>
                            <a:srgbClr val="202124"/>
                          </a:solidFill>
                          <a:latin typeface="Rubik"/>
                        </a:rPr>
                        <a:t>   /frəˈstrāSHən/</a:t>
                      </a:r>
                    </a:p>
                    <a:p>
                      <a:pPr algn="l">
                        <a:lnSpc>
                          <a:spcPts val="3600"/>
                        </a:lnSpc>
                      </a:pPr>
                      <a:endParaRPr lang="en-US" sz="3000">
                        <a:solidFill>
                          <a:srgbClr val="202124"/>
                        </a:solidFill>
                        <a:latin typeface="Rubik"/>
                      </a:endParaRP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28627">
                <a:tc>
                  <a:txBody>
                    <a:bodyPr/>
                    <a:lstStyle/>
                    <a:p>
                      <a:pPr algn="l">
                        <a:lnSpc>
                          <a:spcPts val="3600"/>
                        </a:lnSpc>
                        <a:defRPr/>
                      </a:pPr>
                      <a:endParaRPr lang="en-US" sz="1100"/>
                    </a:p>
                    <a:p>
                      <a:pPr algn="l">
                        <a:lnSpc>
                          <a:spcPts val="3600"/>
                        </a:lnSpc>
                      </a:pPr>
                      <a:r>
                        <a:rPr lang="en-US" sz="3000">
                          <a:solidFill>
                            <a:srgbClr val="202124"/>
                          </a:solidFill>
                          <a:latin typeface="Rubik"/>
                        </a:rPr>
                        <a:t>         loved</a:t>
                      </a:r>
                    </a:p>
                    <a:p>
                      <a:pPr algn="l">
                        <a:lnSpc>
                          <a:spcPts val="3600"/>
                        </a:lnSpc>
                      </a:pPr>
                      <a:r>
                        <a:rPr lang="en-US" sz="3000">
                          <a:solidFill>
                            <a:srgbClr val="202124"/>
                          </a:solidFill>
                          <a:latin typeface="Rubik"/>
                        </a:rPr>
                        <a:t>         /ləvd/</a:t>
                      </a:r>
                    </a:p>
                    <a:p>
                      <a:pPr algn="l">
                        <a:lnSpc>
                          <a:spcPts val="3600"/>
                        </a:lnSpc>
                      </a:pPr>
                      <a:endParaRPr lang="en-US" sz="3000">
                        <a:solidFill>
                          <a:srgbClr val="202124"/>
                        </a:solidFill>
                        <a:latin typeface="Rubik"/>
                      </a:endParaRP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TextBox 7"/>
          <p:cNvSpPr txBox="1"/>
          <p:nvPr/>
        </p:nvSpPr>
        <p:spPr>
          <a:xfrm>
            <a:off x="3530379" y="3693795"/>
            <a:ext cx="1864581" cy="923925"/>
          </a:xfrm>
          <a:prstGeom prst="rect">
            <a:avLst/>
          </a:prstGeom>
        </p:spPr>
        <p:txBody>
          <a:bodyPr lIns="0" tIns="0" rIns="0" bIns="0" rtlCol="0" anchor="t">
            <a:spAutoFit/>
          </a:bodyPr>
          <a:lstStyle/>
          <a:p>
            <a:pPr algn="l">
              <a:lnSpc>
                <a:spcPts val="3600"/>
              </a:lnSpc>
            </a:pPr>
            <a:r>
              <a:rPr lang="en-US" sz="3000">
                <a:solidFill>
                  <a:srgbClr val="202124"/>
                </a:solidFill>
                <a:latin typeface="Rubik"/>
              </a:rPr>
              <a:t>an·ger</a:t>
            </a:r>
          </a:p>
          <a:p>
            <a:pPr algn="l">
              <a:lnSpc>
                <a:spcPts val="3600"/>
              </a:lnSpc>
            </a:pPr>
            <a:r>
              <a:rPr lang="en-US" sz="3000">
                <a:solidFill>
                  <a:srgbClr val="202124"/>
                </a:solidFill>
                <a:latin typeface="Rubik"/>
              </a:rPr>
              <a:t>/ˈaNGɡər/</a:t>
            </a:r>
          </a:p>
        </p:txBody>
      </p:sp>
      <p:grpSp>
        <p:nvGrpSpPr>
          <p:cNvPr id="8" name="Group 8"/>
          <p:cNvGrpSpPr/>
          <p:nvPr/>
        </p:nvGrpSpPr>
        <p:grpSpPr>
          <a:xfrm>
            <a:off x="0" y="9047252"/>
            <a:ext cx="18288000" cy="1239749"/>
            <a:chOff x="0" y="0"/>
            <a:chExt cx="24384000" cy="1652998"/>
          </a:xfrm>
        </p:grpSpPr>
        <p:sp>
          <p:nvSpPr>
            <p:cNvPr id="9" name="Freeform 9"/>
            <p:cNvSpPr/>
            <p:nvPr/>
          </p:nvSpPr>
          <p:spPr>
            <a:xfrm>
              <a:off x="0" y="0"/>
              <a:ext cx="24384025" cy="1653038"/>
            </a:xfrm>
            <a:custGeom>
              <a:avLst/>
              <a:gdLst/>
              <a:ahLst/>
              <a:cxnLst/>
              <a:rect l="l" t="t" r="r" b="b"/>
              <a:pathLst>
                <a:path w="24384025" h="1653038">
                  <a:moveTo>
                    <a:pt x="0" y="0"/>
                  </a:moveTo>
                  <a:lnTo>
                    <a:pt x="24384025" y="0"/>
                  </a:lnTo>
                  <a:lnTo>
                    <a:pt x="24384025" y="1653038"/>
                  </a:lnTo>
                  <a:lnTo>
                    <a:pt x="0" y="1653038"/>
                  </a:lnTo>
                  <a:close/>
                </a:path>
              </a:pathLst>
            </a:custGeom>
            <a:solidFill>
              <a:srgbClr val="FF6021"/>
            </a:solidFill>
          </p:spPr>
          <p:txBody>
            <a:bodyPr/>
            <a:lstStyle/>
            <a:p>
              <a:endParaRPr lang="en-US"/>
            </a:p>
          </p:txBody>
        </p:sp>
      </p:grpSp>
      <p:pic>
        <p:nvPicPr>
          <p:cNvPr id="11" name="Picture 10" descr="A black background with a black square&#10;&#10;Description automatically generated with medium confidence">
            <a:extLst>
              <a:ext uri="{FF2B5EF4-FFF2-40B4-BE49-F238E27FC236}">
                <a16:creationId xmlns:a16="http://schemas.microsoft.com/office/drawing/2014/main" id="{5037CFAA-7687-962F-D625-9CB7B799BC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29551" y="0"/>
            <a:ext cx="1707919" cy="1707919"/>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Defining Emotions Continued</a:t>
            </a:r>
          </a:p>
        </p:txBody>
      </p:sp>
      <p:sp>
        <p:nvSpPr>
          <p:cNvPr id="5" name="TextBox 5"/>
          <p:cNvSpPr txBox="1"/>
          <p:nvPr/>
        </p:nvSpPr>
        <p:spPr>
          <a:xfrm>
            <a:off x="230588" y="1735665"/>
            <a:ext cx="9854915" cy="702915"/>
          </a:xfrm>
          <a:prstGeom prst="rect">
            <a:avLst/>
          </a:prstGeom>
        </p:spPr>
        <p:txBody>
          <a:bodyPr lIns="0" tIns="0" rIns="0" bIns="0" rtlCol="0" anchor="t">
            <a:spAutoFit/>
          </a:bodyPr>
          <a:lstStyle/>
          <a:p>
            <a:pPr algn="l">
              <a:lnSpc>
                <a:spcPts val="5040"/>
              </a:lnSpc>
            </a:pPr>
            <a:r>
              <a:rPr lang="en-US" sz="4200">
                <a:solidFill>
                  <a:srgbClr val="000000"/>
                </a:solidFill>
                <a:latin typeface="Rubik Bold"/>
              </a:rPr>
              <a:t>Class Definitions:</a:t>
            </a:r>
          </a:p>
        </p:txBody>
      </p:sp>
      <p:graphicFrame>
        <p:nvGraphicFramePr>
          <p:cNvPr id="6" name="Table 6"/>
          <p:cNvGraphicFramePr>
            <a:graphicFrameLocks noGrp="1"/>
          </p:cNvGraphicFramePr>
          <p:nvPr/>
        </p:nvGraphicFramePr>
        <p:xfrm>
          <a:off x="2325756" y="3031434"/>
          <a:ext cx="13982700" cy="5938957"/>
        </p:xfrm>
        <a:graphic>
          <a:graphicData uri="http://schemas.openxmlformats.org/drawingml/2006/table">
            <a:tbl>
              <a:tblPr/>
              <a:tblGrid>
                <a:gridCol w="3737955">
                  <a:extLst>
                    <a:ext uri="{9D8B030D-6E8A-4147-A177-3AD203B41FA5}">
                      <a16:colId xmlns:a16="http://schemas.microsoft.com/office/drawing/2014/main" val="20000"/>
                    </a:ext>
                  </a:extLst>
                </a:gridCol>
                <a:gridCol w="10244745">
                  <a:extLst>
                    <a:ext uri="{9D8B030D-6E8A-4147-A177-3AD203B41FA5}">
                      <a16:colId xmlns:a16="http://schemas.microsoft.com/office/drawing/2014/main" val="20001"/>
                    </a:ext>
                  </a:extLst>
                </a:gridCol>
              </a:tblGrid>
              <a:tr h="1681703">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128627">
                <a:tc>
                  <a:txBody>
                    <a:bodyPr/>
                    <a:lstStyle/>
                    <a:p>
                      <a:pPr algn="l">
                        <a:lnSpc>
                          <a:spcPts val="3600"/>
                        </a:lnSpc>
                        <a:defRPr/>
                      </a:pPr>
                      <a:endParaRPr lang="en-US" sz="1100"/>
                    </a:p>
                    <a:p>
                      <a:pPr algn="l">
                        <a:lnSpc>
                          <a:spcPts val="3600"/>
                        </a:lnSpc>
                      </a:pPr>
                      <a:r>
                        <a:rPr lang="en-US" sz="3000">
                          <a:solidFill>
                            <a:srgbClr val="202124"/>
                          </a:solidFill>
                          <a:latin typeface="Rubik"/>
                        </a:rPr>
                        <a:t>       anx·ious</a:t>
                      </a:r>
                    </a:p>
                    <a:p>
                      <a:pPr algn="l">
                        <a:lnSpc>
                          <a:spcPts val="3600"/>
                        </a:lnSpc>
                      </a:pPr>
                      <a:r>
                        <a:rPr lang="en-US" sz="3000">
                          <a:solidFill>
                            <a:srgbClr val="202124"/>
                          </a:solidFill>
                          <a:latin typeface="Rubik"/>
                        </a:rPr>
                        <a:t>   /ˈaNG(k)SHəs/</a:t>
                      </a:r>
                    </a:p>
                    <a:p>
                      <a:pPr algn="l">
                        <a:lnSpc>
                          <a:spcPts val="3600"/>
                        </a:lnSpc>
                      </a:pPr>
                      <a:endParaRPr lang="en-US" sz="3000">
                        <a:solidFill>
                          <a:srgbClr val="202124"/>
                        </a:solidFill>
                        <a:latin typeface="Rubik"/>
                      </a:endParaRP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28627">
                <a:tc>
                  <a:txBody>
                    <a:bodyPr/>
                    <a:lstStyle/>
                    <a:p>
                      <a:pPr algn="l">
                        <a:lnSpc>
                          <a:spcPts val="3600"/>
                        </a:lnSpc>
                        <a:defRPr/>
                      </a:pPr>
                      <a:r>
                        <a:rPr lang="en-US" sz="3000">
                          <a:solidFill>
                            <a:srgbClr val="202124"/>
                          </a:solidFill>
                          <a:latin typeface="Rubik"/>
                        </a:rPr>
                        <a:t>    </a:t>
                      </a:r>
                      <a:endParaRPr lang="en-US" sz="1100"/>
                    </a:p>
                    <a:p>
                      <a:pPr algn="l">
                        <a:lnSpc>
                          <a:spcPts val="3600"/>
                        </a:lnSpc>
                      </a:pPr>
                      <a:r>
                        <a:rPr lang="en-US" sz="3000">
                          <a:solidFill>
                            <a:srgbClr val="202124"/>
                          </a:solidFill>
                          <a:latin typeface="Rubik"/>
                        </a:rPr>
                        <a:t>       wor·ried</a:t>
                      </a:r>
                    </a:p>
                    <a:p>
                      <a:pPr algn="l">
                        <a:lnSpc>
                          <a:spcPts val="3600"/>
                        </a:lnSpc>
                      </a:pPr>
                      <a:r>
                        <a:rPr lang="en-US" sz="3000">
                          <a:solidFill>
                            <a:srgbClr val="202124"/>
                          </a:solidFill>
                          <a:latin typeface="Rubik"/>
                        </a:rPr>
                        <a:t>       /ˈwərēd/</a:t>
                      </a:r>
                    </a:p>
                    <a:p>
                      <a:pPr algn="l">
                        <a:lnSpc>
                          <a:spcPts val="3600"/>
                        </a:lnSpc>
                      </a:pPr>
                      <a:endParaRPr lang="en-US" sz="3000">
                        <a:solidFill>
                          <a:srgbClr val="202124"/>
                        </a:solidFill>
                        <a:latin typeface="Rubik"/>
                      </a:endParaRP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TextBox 7"/>
          <p:cNvSpPr txBox="1"/>
          <p:nvPr/>
        </p:nvSpPr>
        <p:spPr>
          <a:xfrm>
            <a:off x="3510501" y="3355865"/>
            <a:ext cx="1864581" cy="1381125"/>
          </a:xfrm>
          <a:prstGeom prst="rect">
            <a:avLst/>
          </a:prstGeom>
        </p:spPr>
        <p:txBody>
          <a:bodyPr lIns="0" tIns="0" rIns="0" bIns="0" rtlCol="0" anchor="t">
            <a:spAutoFit/>
          </a:bodyPr>
          <a:lstStyle/>
          <a:p>
            <a:pPr algn="l">
              <a:lnSpc>
                <a:spcPts val="3600"/>
              </a:lnSpc>
            </a:pPr>
            <a:r>
              <a:rPr lang="en-US" sz="3000">
                <a:solidFill>
                  <a:srgbClr val="202124"/>
                </a:solidFill>
                <a:latin typeface="Rubik"/>
              </a:rPr>
              <a:t>hap·py</a:t>
            </a:r>
          </a:p>
          <a:p>
            <a:pPr algn="l">
              <a:lnSpc>
                <a:spcPts val="3600"/>
              </a:lnSpc>
            </a:pPr>
            <a:r>
              <a:rPr lang="en-US" sz="3000">
                <a:solidFill>
                  <a:srgbClr val="202124"/>
                </a:solidFill>
                <a:latin typeface="Rubik"/>
              </a:rPr>
              <a:t>/ˈhapē/</a:t>
            </a:r>
          </a:p>
          <a:p>
            <a:pPr algn="l">
              <a:lnSpc>
                <a:spcPts val="3600"/>
              </a:lnSpc>
            </a:pPr>
            <a:endParaRPr lang="en-US" sz="3000">
              <a:solidFill>
                <a:srgbClr val="202124"/>
              </a:solidFill>
              <a:latin typeface="Rubik"/>
            </a:endParaRPr>
          </a:p>
        </p:txBody>
      </p:sp>
      <p:grpSp>
        <p:nvGrpSpPr>
          <p:cNvPr id="8" name="Group 8"/>
          <p:cNvGrpSpPr/>
          <p:nvPr/>
        </p:nvGrpSpPr>
        <p:grpSpPr>
          <a:xfrm>
            <a:off x="0" y="9047252"/>
            <a:ext cx="18288000" cy="1239749"/>
            <a:chOff x="0" y="0"/>
            <a:chExt cx="24384000" cy="1652998"/>
          </a:xfrm>
        </p:grpSpPr>
        <p:sp>
          <p:nvSpPr>
            <p:cNvPr id="9" name="Freeform 9"/>
            <p:cNvSpPr/>
            <p:nvPr/>
          </p:nvSpPr>
          <p:spPr>
            <a:xfrm>
              <a:off x="0" y="0"/>
              <a:ext cx="24384025" cy="1653038"/>
            </a:xfrm>
            <a:custGeom>
              <a:avLst/>
              <a:gdLst/>
              <a:ahLst/>
              <a:cxnLst/>
              <a:rect l="l" t="t" r="r" b="b"/>
              <a:pathLst>
                <a:path w="24384025" h="1653038">
                  <a:moveTo>
                    <a:pt x="0" y="0"/>
                  </a:moveTo>
                  <a:lnTo>
                    <a:pt x="24384025" y="0"/>
                  </a:lnTo>
                  <a:lnTo>
                    <a:pt x="24384025" y="1653038"/>
                  </a:lnTo>
                  <a:lnTo>
                    <a:pt x="0" y="1653038"/>
                  </a:lnTo>
                  <a:close/>
                </a:path>
              </a:pathLst>
            </a:custGeom>
            <a:solidFill>
              <a:srgbClr val="FF6021"/>
            </a:solidFill>
          </p:spPr>
          <p:txBody>
            <a:bodyPr/>
            <a:lstStyle/>
            <a:p>
              <a:endParaRPr lang="en-US"/>
            </a:p>
          </p:txBody>
        </p:sp>
      </p:grpSp>
      <p:pic>
        <p:nvPicPr>
          <p:cNvPr id="11" name="Picture 10" descr="A black background with a black square&#10;&#10;Description automatically generated with medium confidence">
            <a:extLst>
              <a:ext uri="{FF2B5EF4-FFF2-40B4-BE49-F238E27FC236}">
                <a16:creationId xmlns:a16="http://schemas.microsoft.com/office/drawing/2014/main" id="{6DB7B995-DF01-1062-9C5D-C30C2B4F6D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08456" y="-59657"/>
            <a:ext cx="1621757" cy="1621757"/>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Clarifying Emotions </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aphicFrame>
        <p:nvGraphicFramePr>
          <p:cNvPr id="5" name="Table 5"/>
          <p:cNvGraphicFramePr>
            <a:graphicFrameLocks noGrp="1"/>
          </p:cNvGraphicFramePr>
          <p:nvPr/>
        </p:nvGraphicFramePr>
        <p:xfrm>
          <a:off x="407503" y="1454796"/>
          <a:ext cx="17316450" cy="8429117"/>
        </p:xfrm>
        <a:graphic>
          <a:graphicData uri="http://schemas.openxmlformats.org/drawingml/2006/table">
            <a:tbl>
              <a:tblPr/>
              <a:tblGrid>
                <a:gridCol w="5772150">
                  <a:extLst>
                    <a:ext uri="{9D8B030D-6E8A-4147-A177-3AD203B41FA5}">
                      <a16:colId xmlns:a16="http://schemas.microsoft.com/office/drawing/2014/main" val="20000"/>
                    </a:ext>
                  </a:extLst>
                </a:gridCol>
                <a:gridCol w="5772150">
                  <a:extLst>
                    <a:ext uri="{9D8B030D-6E8A-4147-A177-3AD203B41FA5}">
                      <a16:colId xmlns:a16="http://schemas.microsoft.com/office/drawing/2014/main" val="20001"/>
                    </a:ext>
                  </a:extLst>
                </a:gridCol>
                <a:gridCol w="5772150">
                  <a:extLst>
                    <a:ext uri="{9D8B030D-6E8A-4147-A177-3AD203B41FA5}">
                      <a16:colId xmlns:a16="http://schemas.microsoft.com/office/drawing/2014/main" val="20002"/>
                    </a:ext>
                  </a:extLst>
                </a:gridCol>
              </a:tblGrid>
              <a:tr h="4769058">
                <a:tc>
                  <a:txBody>
                    <a:bodyPr/>
                    <a:lstStyle/>
                    <a:p>
                      <a:pPr algn="l">
                        <a:lnSpc>
                          <a:spcPts val="3000"/>
                        </a:lnSpc>
                        <a:defRPr/>
                      </a:pPr>
                      <a:r>
                        <a:rPr lang="en-US" sz="2500">
                          <a:solidFill>
                            <a:srgbClr val="000000"/>
                          </a:solidFill>
                          <a:latin typeface="Rubik Bold"/>
                        </a:rPr>
                        <a:t>Anger: </a:t>
                      </a:r>
                      <a:endParaRPr lang="en-US" sz="1100"/>
                    </a:p>
                    <a:p>
                      <a:pPr algn="l">
                        <a:lnSpc>
                          <a:spcPts val="3000"/>
                        </a:lnSpc>
                      </a:pPr>
                      <a:endParaRPr lang="en-US" sz="1100"/>
                    </a:p>
                    <a:p>
                      <a:pPr algn="l">
                        <a:lnSpc>
                          <a:spcPts val="3000"/>
                        </a:lnSpc>
                      </a:pPr>
                      <a:r>
                        <a:rPr lang="en-US" sz="2500">
                          <a:solidFill>
                            <a:srgbClr val="000000"/>
                          </a:solidFill>
                          <a:latin typeface="Rubik"/>
                        </a:rPr>
                        <a:t>A reaction to a stimulus which results in being antagonistic toward someone. A reaction to a feeling that something deliberately did you wrong. Anger is often a reaction to an underlying emotion such as frustration, sadness, etc. </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3000"/>
                        </a:lnSpc>
                        <a:defRPr/>
                      </a:pPr>
                      <a:r>
                        <a:rPr lang="en-US" sz="2500">
                          <a:solidFill>
                            <a:srgbClr val="000000"/>
                          </a:solidFill>
                          <a:latin typeface="Rubik Bold"/>
                        </a:rPr>
                        <a:t>Frustration: </a:t>
                      </a:r>
                      <a:endParaRPr lang="en-US" sz="1100"/>
                    </a:p>
                    <a:p>
                      <a:pPr algn="l">
                        <a:lnSpc>
                          <a:spcPts val="3000"/>
                        </a:lnSpc>
                      </a:pPr>
                      <a:endParaRPr lang="en-US" sz="1100"/>
                    </a:p>
                    <a:p>
                      <a:pPr algn="l">
                        <a:lnSpc>
                          <a:spcPts val="3000"/>
                        </a:lnSpc>
                      </a:pPr>
                      <a:r>
                        <a:rPr lang="en-US" sz="2500" spc="23">
                          <a:solidFill>
                            <a:srgbClr val="000000"/>
                          </a:solidFill>
                          <a:latin typeface="TT Rounds Condensed"/>
                        </a:rPr>
                        <a:t>A feeling of disappointment when an effort or observation does not work out as expected or anticipated. </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3000"/>
                        </a:lnSpc>
                        <a:defRPr/>
                      </a:pPr>
                      <a:r>
                        <a:rPr lang="en-US" sz="2500">
                          <a:solidFill>
                            <a:srgbClr val="000000"/>
                          </a:solidFill>
                          <a:latin typeface="Rubik Bold"/>
                        </a:rPr>
                        <a:t>Anxious: </a:t>
                      </a:r>
                      <a:endParaRPr lang="en-US" sz="1100"/>
                    </a:p>
                    <a:p>
                      <a:pPr algn="l">
                        <a:lnSpc>
                          <a:spcPts val="3000"/>
                        </a:lnSpc>
                      </a:pPr>
                      <a:endParaRPr lang="en-US" sz="1100"/>
                    </a:p>
                    <a:p>
                      <a:pPr algn="l">
                        <a:lnSpc>
                          <a:spcPts val="3000"/>
                        </a:lnSpc>
                      </a:pPr>
                      <a:r>
                        <a:rPr lang="en-US" sz="2500">
                          <a:solidFill>
                            <a:srgbClr val="000000"/>
                          </a:solidFill>
                          <a:latin typeface="Rubik"/>
                        </a:rPr>
                        <a:t>An intense feeling of unease, worry and fear. A feeling causing trouble in concentration, avoiding situations or people, irrational fear of things or situations, irritability, fatigue, sweatiness, dizziness, inability to sleep, difficulty in breathing, and chest pains or heart palpitations. </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660059">
                <a:tc>
                  <a:txBody>
                    <a:bodyPr/>
                    <a:lstStyle/>
                    <a:p>
                      <a:pPr algn="l">
                        <a:lnSpc>
                          <a:spcPts val="3000"/>
                        </a:lnSpc>
                        <a:defRPr/>
                      </a:pPr>
                      <a:r>
                        <a:rPr lang="en-US" sz="2500">
                          <a:solidFill>
                            <a:srgbClr val="000000"/>
                          </a:solidFill>
                          <a:latin typeface="Rubik Bold"/>
                        </a:rPr>
                        <a:t>Happy: </a:t>
                      </a:r>
                      <a:endParaRPr lang="en-US" sz="1100"/>
                    </a:p>
                    <a:p>
                      <a:pPr algn="l">
                        <a:lnSpc>
                          <a:spcPts val="3000"/>
                        </a:lnSpc>
                      </a:pPr>
                      <a:endParaRPr lang="en-US" sz="1100"/>
                    </a:p>
                    <a:p>
                      <a:pPr algn="l">
                        <a:lnSpc>
                          <a:spcPts val="3000"/>
                        </a:lnSpc>
                      </a:pPr>
                      <a:r>
                        <a:rPr lang="en-US" sz="2500">
                          <a:solidFill>
                            <a:srgbClr val="000000"/>
                          </a:solidFill>
                          <a:latin typeface="Rubik"/>
                        </a:rPr>
                        <a:t>A temporary feeling of contentment or pleasure. </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3000"/>
                        </a:lnSpc>
                        <a:defRPr/>
                      </a:pPr>
                      <a:r>
                        <a:rPr lang="en-US" sz="2500">
                          <a:solidFill>
                            <a:srgbClr val="000000"/>
                          </a:solidFill>
                          <a:latin typeface="Rubik Bold"/>
                        </a:rPr>
                        <a:t>Worried: </a:t>
                      </a:r>
                      <a:endParaRPr lang="en-US" sz="1100"/>
                    </a:p>
                    <a:p>
                      <a:pPr algn="l">
                        <a:lnSpc>
                          <a:spcPts val="3000"/>
                        </a:lnSpc>
                      </a:pPr>
                      <a:endParaRPr lang="en-US" sz="1100"/>
                    </a:p>
                    <a:p>
                      <a:pPr algn="l">
                        <a:lnSpc>
                          <a:spcPts val="3000"/>
                        </a:lnSpc>
                      </a:pPr>
                      <a:r>
                        <a:rPr lang="en-US" sz="2500">
                          <a:solidFill>
                            <a:srgbClr val="000000"/>
                          </a:solidFill>
                          <a:latin typeface="Rubik"/>
                        </a:rPr>
                        <a:t>A state of concern or disturbance from care.</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3000"/>
                        </a:lnSpc>
                        <a:defRPr/>
                      </a:pPr>
                      <a:r>
                        <a:rPr lang="en-US" sz="2500">
                          <a:solidFill>
                            <a:srgbClr val="000000"/>
                          </a:solidFill>
                          <a:latin typeface="Rubik Bold"/>
                        </a:rPr>
                        <a:t>Loved:</a:t>
                      </a:r>
                      <a:r>
                        <a:rPr lang="en-US" sz="2500">
                          <a:solidFill>
                            <a:srgbClr val="000000"/>
                          </a:solidFill>
                          <a:latin typeface="Rubik"/>
                        </a:rPr>
                        <a:t> </a:t>
                      </a:r>
                      <a:endParaRPr lang="en-US" sz="1100"/>
                    </a:p>
                    <a:p>
                      <a:pPr algn="l">
                        <a:lnSpc>
                          <a:spcPts val="3000"/>
                        </a:lnSpc>
                      </a:pPr>
                      <a:endParaRPr lang="en-US" sz="1100"/>
                    </a:p>
                    <a:p>
                      <a:pPr algn="l">
                        <a:lnSpc>
                          <a:spcPts val="3000"/>
                        </a:lnSpc>
                      </a:pPr>
                      <a:r>
                        <a:rPr lang="en-US" sz="2500">
                          <a:solidFill>
                            <a:srgbClr val="000000"/>
                          </a:solidFill>
                          <a:latin typeface="Rubik"/>
                        </a:rPr>
                        <a:t>A strong feeling of affection without any expectations, jealousy, force or misunderstanding</a:t>
                      </a:r>
                      <a:r>
                        <a:rPr lang="en-US" sz="2500">
                          <a:solidFill>
                            <a:srgbClr val="FFFFFF"/>
                          </a:solidFill>
                          <a:latin typeface="Rubik"/>
                        </a:rPr>
                        <a:t>.</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pic>
        <p:nvPicPr>
          <p:cNvPr id="7" name="Picture 6" descr="A black background with a black square&#10;&#10;Description automatically generated with medium confidence">
            <a:extLst>
              <a:ext uri="{FF2B5EF4-FFF2-40B4-BE49-F238E27FC236}">
                <a16:creationId xmlns:a16="http://schemas.microsoft.com/office/drawing/2014/main" id="{BF1C7C70-DDF1-1E86-2AF6-D0575063E4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82554" y="0"/>
            <a:ext cx="1597943" cy="159794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Mental Health Literacy Can....</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TextBox 5"/>
          <p:cNvSpPr txBox="1"/>
          <p:nvPr/>
        </p:nvSpPr>
        <p:spPr>
          <a:xfrm>
            <a:off x="574212" y="1760655"/>
            <a:ext cx="16119515" cy="8696325"/>
          </a:xfrm>
          <a:prstGeom prst="rect">
            <a:avLst/>
          </a:prstGeom>
        </p:spPr>
        <p:txBody>
          <a:bodyPr lIns="0" tIns="0" rIns="0" bIns="0" rtlCol="0" anchor="t">
            <a:spAutoFit/>
          </a:bodyPr>
          <a:lstStyle/>
          <a:p>
            <a:pPr marL="651510" lvl="1" indent="-325755" algn="l">
              <a:lnSpc>
                <a:spcPts val="4320"/>
              </a:lnSpc>
              <a:buFont typeface="Arial"/>
              <a:buChar char="•"/>
            </a:pPr>
            <a:r>
              <a:rPr lang="en-US" sz="3600">
                <a:solidFill>
                  <a:srgbClr val="000000"/>
                </a:solidFill>
                <a:latin typeface="Rubik"/>
              </a:rPr>
              <a:t>Help us understand mental health, why it's important, factors that promote mental health and factors that can lead to mental health problems or disorders.</a:t>
            </a:r>
          </a:p>
          <a:p>
            <a:pPr marL="651510" lvl="1" indent="-325755" algn="l">
              <a:lnSpc>
                <a:spcPts val="4320"/>
              </a:lnSpc>
            </a:pPr>
            <a:endParaRPr lang="en-US" sz="3600">
              <a:solidFill>
                <a:srgbClr val="000000"/>
              </a:solidFill>
              <a:latin typeface="Rubik"/>
            </a:endParaRPr>
          </a:p>
          <a:p>
            <a:pPr marL="651510" lvl="1" indent="-325755" algn="l">
              <a:lnSpc>
                <a:spcPts val="4320"/>
              </a:lnSpc>
              <a:buFont typeface="Arial"/>
              <a:buChar char="•"/>
            </a:pPr>
            <a:r>
              <a:rPr lang="en-US" sz="3600">
                <a:solidFill>
                  <a:srgbClr val="000000"/>
                </a:solidFill>
                <a:latin typeface="Rubik"/>
              </a:rPr>
              <a:t>Help us understand how to promote and maintain good mental health.</a:t>
            </a:r>
          </a:p>
          <a:p>
            <a:pPr marL="651510" lvl="1" indent="-325755" algn="l">
              <a:lnSpc>
                <a:spcPts val="4320"/>
              </a:lnSpc>
            </a:pPr>
            <a:endParaRPr lang="en-US" sz="3600">
              <a:solidFill>
                <a:srgbClr val="000000"/>
              </a:solidFill>
              <a:latin typeface="Rubik"/>
            </a:endParaRPr>
          </a:p>
          <a:p>
            <a:pPr marL="651510" lvl="1" indent="-325755" algn="l">
              <a:lnSpc>
                <a:spcPts val="4320"/>
              </a:lnSpc>
              <a:buFont typeface="Arial"/>
              <a:buChar char="•"/>
            </a:pPr>
            <a:r>
              <a:rPr lang="en-US" sz="3600">
                <a:solidFill>
                  <a:srgbClr val="000000"/>
                </a:solidFill>
                <a:latin typeface="Rubik"/>
              </a:rPr>
              <a:t>Help us understand mental disorders and their treatments.</a:t>
            </a:r>
          </a:p>
          <a:p>
            <a:pPr marL="651510" lvl="1" indent="-325755" algn="l">
              <a:lnSpc>
                <a:spcPts val="4320"/>
              </a:lnSpc>
            </a:pPr>
            <a:endParaRPr lang="en-US" sz="3600">
              <a:solidFill>
                <a:srgbClr val="000000"/>
              </a:solidFill>
              <a:latin typeface="Rubik"/>
            </a:endParaRPr>
          </a:p>
          <a:p>
            <a:pPr marL="651510" lvl="1" indent="-325755" algn="l">
              <a:lnSpc>
                <a:spcPts val="4320"/>
              </a:lnSpc>
              <a:buFont typeface="Arial"/>
              <a:buChar char="•"/>
            </a:pPr>
            <a:r>
              <a:rPr lang="en-US" sz="3600">
                <a:solidFill>
                  <a:srgbClr val="000000"/>
                </a:solidFill>
                <a:latin typeface="Rubik"/>
              </a:rPr>
              <a:t>Reduce stigma.</a:t>
            </a:r>
          </a:p>
          <a:p>
            <a:pPr marL="651510" lvl="1" indent="-325755" algn="l">
              <a:lnSpc>
                <a:spcPts val="4320"/>
              </a:lnSpc>
            </a:pPr>
            <a:endParaRPr lang="en-US" sz="3600">
              <a:solidFill>
                <a:srgbClr val="000000"/>
              </a:solidFill>
              <a:latin typeface="Rubik"/>
            </a:endParaRPr>
          </a:p>
          <a:p>
            <a:pPr marL="651510" lvl="1" indent="-325755" algn="l">
              <a:lnSpc>
                <a:spcPts val="4320"/>
              </a:lnSpc>
              <a:buFont typeface="Arial"/>
              <a:buChar char="•"/>
            </a:pPr>
            <a:r>
              <a:rPr lang="en-US" sz="3600">
                <a:solidFill>
                  <a:srgbClr val="000000"/>
                </a:solidFill>
                <a:latin typeface="Rubik"/>
              </a:rPr>
              <a:t>Help us to care for others and ourselves, so we know what to do and what not to do.</a:t>
            </a:r>
          </a:p>
          <a:p>
            <a:pPr marL="651510" lvl="1" indent="-325755" algn="l">
              <a:lnSpc>
                <a:spcPts val="4320"/>
              </a:lnSpc>
            </a:pPr>
            <a:endParaRPr lang="en-US" sz="3600">
              <a:solidFill>
                <a:srgbClr val="000000"/>
              </a:solidFill>
              <a:latin typeface="Rubik"/>
            </a:endParaRPr>
          </a:p>
          <a:p>
            <a:pPr marL="651510" lvl="1" indent="-325755" algn="l">
              <a:lnSpc>
                <a:spcPts val="4320"/>
              </a:lnSpc>
              <a:buFont typeface="Arial"/>
              <a:buChar char="•"/>
            </a:pPr>
            <a:r>
              <a:rPr lang="en-US" sz="3600">
                <a:solidFill>
                  <a:srgbClr val="000000"/>
                </a:solidFill>
                <a:latin typeface="Rubik"/>
              </a:rPr>
              <a:t>Help us increase self-efficacy and self-advocacy (voicing what we need to do to support our own good mental health).</a:t>
            </a:r>
          </a:p>
          <a:p>
            <a:pPr marL="651510" lvl="1" indent="-325755" algn="l">
              <a:lnSpc>
                <a:spcPts val="4320"/>
              </a:lnSpc>
            </a:pPr>
            <a:endParaRPr lang="en-US" sz="3600">
              <a:solidFill>
                <a:srgbClr val="000000"/>
              </a:solidFill>
              <a:latin typeface="Rubik"/>
            </a:endParaRPr>
          </a:p>
        </p:txBody>
      </p:sp>
      <p:pic>
        <p:nvPicPr>
          <p:cNvPr id="7" name="Picture 6" descr="A black background with a black square">
            <a:extLst>
              <a:ext uri="{FF2B5EF4-FFF2-40B4-BE49-F238E27FC236}">
                <a16:creationId xmlns:a16="http://schemas.microsoft.com/office/drawing/2014/main" id="{DEB474DD-979D-568B-83FA-E17550097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45331" y="0"/>
            <a:ext cx="1588296" cy="1588296"/>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Reflecting</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5" name="Group 5"/>
          <p:cNvGrpSpPr/>
          <p:nvPr/>
        </p:nvGrpSpPr>
        <p:grpSpPr>
          <a:xfrm>
            <a:off x="382077" y="2012861"/>
            <a:ext cx="17501524" cy="7545927"/>
            <a:chOff x="0" y="0"/>
            <a:chExt cx="23335366" cy="10061236"/>
          </a:xfrm>
        </p:grpSpPr>
        <p:sp>
          <p:nvSpPr>
            <p:cNvPr id="6" name="Freeform 6"/>
            <p:cNvSpPr/>
            <p:nvPr/>
          </p:nvSpPr>
          <p:spPr>
            <a:xfrm>
              <a:off x="0" y="0"/>
              <a:ext cx="23335362" cy="10061277"/>
            </a:xfrm>
            <a:custGeom>
              <a:avLst/>
              <a:gdLst/>
              <a:ahLst/>
              <a:cxnLst/>
              <a:rect l="l" t="t" r="r" b="b"/>
              <a:pathLst>
                <a:path w="23335362" h="10061277">
                  <a:moveTo>
                    <a:pt x="0" y="0"/>
                  </a:moveTo>
                  <a:lnTo>
                    <a:pt x="23335362" y="0"/>
                  </a:lnTo>
                  <a:lnTo>
                    <a:pt x="23335362" y="10061277"/>
                  </a:lnTo>
                  <a:lnTo>
                    <a:pt x="0" y="10061277"/>
                  </a:lnTo>
                  <a:close/>
                </a:path>
              </a:pathLst>
            </a:custGeom>
            <a:solidFill>
              <a:srgbClr val="FF6021"/>
            </a:solidFill>
          </p:spPr>
          <p:txBody>
            <a:bodyPr/>
            <a:lstStyle/>
            <a:p>
              <a:endParaRPr lang="en-US"/>
            </a:p>
          </p:txBody>
        </p:sp>
        <p:sp>
          <p:nvSpPr>
            <p:cNvPr id="7" name="TextBox 7"/>
            <p:cNvSpPr txBox="1"/>
            <p:nvPr/>
          </p:nvSpPr>
          <p:spPr>
            <a:xfrm>
              <a:off x="0" y="-9525"/>
              <a:ext cx="23335366" cy="10070761"/>
            </a:xfrm>
            <a:prstGeom prst="rect">
              <a:avLst/>
            </a:prstGeom>
          </p:spPr>
          <p:txBody>
            <a:bodyPr lIns="50800" tIns="50800" rIns="50800" bIns="50800" rtlCol="0" anchor="ctr"/>
            <a:lstStyle/>
            <a:p>
              <a:pPr algn="ctr">
                <a:lnSpc>
                  <a:spcPts val="5759"/>
                </a:lnSpc>
              </a:pPr>
              <a:endParaRPr/>
            </a:p>
            <a:p>
              <a:pPr marL="796292" lvl="1" indent="-398146">
                <a:lnSpc>
                  <a:spcPts val="5280"/>
                </a:lnSpc>
                <a:buFont typeface="Arial"/>
                <a:buChar char="•"/>
              </a:pPr>
              <a:r>
                <a:rPr lang="en-US" sz="4400">
                  <a:solidFill>
                    <a:srgbClr val="FFFFFF"/>
                  </a:solidFill>
                  <a:latin typeface="Rubik"/>
                </a:rPr>
                <a:t>Why is it important to use appropriate words to a describe a situation so we can communicate a shared understanding? </a:t>
              </a:r>
            </a:p>
            <a:p>
              <a:pPr marL="796292" lvl="1" indent="-398146">
                <a:lnSpc>
                  <a:spcPts val="5280"/>
                </a:lnSpc>
              </a:pPr>
              <a:endParaRPr lang="en-US" sz="4400">
                <a:solidFill>
                  <a:srgbClr val="FFFFFF"/>
                </a:solidFill>
                <a:latin typeface="Rubik"/>
              </a:endParaRPr>
            </a:p>
            <a:p>
              <a:pPr marL="796292" lvl="1" indent="-398146">
                <a:lnSpc>
                  <a:spcPts val="5280"/>
                </a:lnSpc>
                <a:buFont typeface="Arial"/>
                <a:buChar char="•"/>
              </a:pPr>
              <a:r>
                <a:rPr lang="en-US" sz="4400">
                  <a:solidFill>
                    <a:srgbClr val="FFFFFF"/>
                  </a:solidFill>
                  <a:latin typeface="Rubik"/>
                </a:rPr>
                <a:t>Why is it important to ask for clarification when someone is expressing their feelings or thoughts?</a:t>
              </a:r>
            </a:p>
            <a:p>
              <a:pPr marL="796292" lvl="1" indent="-398146">
                <a:lnSpc>
                  <a:spcPts val="5280"/>
                </a:lnSpc>
              </a:pPr>
              <a:endParaRPr lang="en-US" sz="4400">
                <a:solidFill>
                  <a:srgbClr val="FFFFFF"/>
                </a:solidFill>
                <a:latin typeface="Rubik"/>
              </a:endParaRPr>
            </a:p>
            <a:p>
              <a:pPr marL="796292" lvl="1" indent="-398146">
                <a:lnSpc>
                  <a:spcPts val="5280"/>
                </a:lnSpc>
                <a:buFont typeface="Arial"/>
                <a:buChar char="•"/>
              </a:pPr>
              <a:r>
                <a:rPr lang="en-US" sz="4400">
                  <a:solidFill>
                    <a:srgbClr val="FFFFFF"/>
                  </a:solidFill>
                  <a:latin typeface="Rubik"/>
                </a:rPr>
                <a:t>Why is it harmful to assume what someone is saying?</a:t>
              </a:r>
            </a:p>
          </p:txBody>
        </p:sp>
      </p:grpSp>
      <p:sp>
        <p:nvSpPr>
          <p:cNvPr id="8" name="TextBox 8"/>
          <p:cNvSpPr txBox="1"/>
          <p:nvPr/>
        </p:nvSpPr>
        <p:spPr>
          <a:xfrm>
            <a:off x="4220013" y="2539893"/>
            <a:ext cx="9854915" cy="1081772"/>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Turn and Talk </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DD4CB8E3-40B1-2F32-1EF5-66B84C656F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4400" y="10026"/>
            <a:ext cx="1645448" cy="1645448"/>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3: Action</a:t>
            </a:r>
          </a:p>
        </p:txBody>
      </p:sp>
      <p:grpSp>
        <p:nvGrpSpPr>
          <p:cNvPr id="5" name="Group 5"/>
          <p:cNvGrpSpPr/>
          <p:nvPr/>
        </p:nvGrpSpPr>
        <p:grpSpPr>
          <a:xfrm>
            <a:off x="3417051" y="1436751"/>
            <a:ext cx="11448120" cy="8552763"/>
            <a:chOff x="0" y="0"/>
            <a:chExt cx="15264160" cy="11403684"/>
          </a:xfrm>
        </p:grpSpPr>
        <p:sp>
          <p:nvSpPr>
            <p:cNvPr id="6" name="Freeform 6"/>
            <p:cNvSpPr/>
            <p:nvPr/>
          </p:nvSpPr>
          <p:spPr>
            <a:xfrm>
              <a:off x="0" y="0"/>
              <a:ext cx="15264130" cy="11403711"/>
            </a:xfrm>
            <a:custGeom>
              <a:avLst/>
              <a:gdLst/>
              <a:ahLst/>
              <a:cxnLst/>
              <a:rect l="l" t="t" r="r" b="b"/>
              <a:pathLst>
                <a:path w="15264130" h="11403711">
                  <a:moveTo>
                    <a:pt x="38100" y="0"/>
                  </a:moveTo>
                  <a:lnTo>
                    <a:pt x="15226030" y="0"/>
                  </a:lnTo>
                  <a:cubicBezTo>
                    <a:pt x="15247113" y="0"/>
                    <a:pt x="15264130" y="17018"/>
                    <a:pt x="15264130" y="38100"/>
                  </a:cubicBezTo>
                  <a:lnTo>
                    <a:pt x="15264130" y="11365611"/>
                  </a:lnTo>
                  <a:cubicBezTo>
                    <a:pt x="15264130" y="11386693"/>
                    <a:pt x="15247113" y="11403711"/>
                    <a:pt x="15226030" y="11403711"/>
                  </a:cubicBezTo>
                  <a:lnTo>
                    <a:pt x="38100" y="11403711"/>
                  </a:lnTo>
                  <a:cubicBezTo>
                    <a:pt x="17018" y="11403711"/>
                    <a:pt x="0" y="11386693"/>
                    <a:pt x="0" y="11365611"/>
                  </a:cubicBezTo>
                  <a:lnTo>
                    <a:pt x="0" y="38100"/>
                  </a:lnTo>
                  <a:cubicBezTo>
                    <a:pt x="0" y="17018"/>
                    <a:pt x="17018" y="0"/>
                    <a:pt x="38100" y="0"/>
                  </a:cubicBezTo>
                  <a:moveTo>
                    <a:pt x="38100" y="76200"/>
                  </a:moveTo>
                  <a:lnTo>
                    <a:pt x="38100" y="38100"/>
                  </a:lnTo>
                  <a:lnTo>
                    <a:pt x="76200" y="38100"/>
                  </a:lnTo>
                  <a:lnTo>
                    <a:pt x="76200" y="11365611"/>
                  </a:lnTo>
                  <a:lnTo>
                    <a:pt x="38100" y="11365611"/>
                  </a:lnTo>
                  <a:lnTo>
                    <a:pt x="38100" y="11327511"/>
                  </a:lnTo>
                  <a:lnTo>
                    <a:pt x="15226030" y="11327511"/>
                  </a:lnTo>
                  <a:lnTo>
                    <a:pt x="15226030" y="11365611"/>
                  </a:lnTo>
                  <a:lnTo>
                    <a:pt x="15187930" y="11365611"/>
                  </a:lnTo>
                  <a:lnTo>
                    <a:pt x="15187930" y="38100"/>
                  </a:lnTo>
                  <a:lnTo>
                    <a:pt x="15226030" y="38100"/>
                  </a:lnTo>
                  <a:lnTo>
                    <a:pt x="15226030" y="76200"/>
                  </a:lnTo>
                  <a:lnTo>
                    <a:pt x="38100" y="76200"/>
                  </a:lnTo>
                  <a:close/>
                </a:path>
              </a:pathLst>
            </a:custGeom>
            <a:solidFill>
              <a:srgbClr val="FF6021"/>
            </a:solidFill>
          </p:spPr>
          <p:txBody>
            <a:bodyPr/>
            <a:lstStyle/>
            <a:p>
              <a:endParaRPr lang="en-US"/>
            </a:p>
          </p:txBody>
        </p:sp>
      </p:grpSp>
      <p:sp>
        <p:nvSpPr>
          <p:cNvPr id="7" name="Freeform 7" descr="A drawing of a television  Description automatically generated"/>
          <p:cNvSpPr/>
          <p:nvPr/>
        </p:nvSpPr>
        <p:spPr>
          <a:xfrm>
            <a:off x="6129648" y="3419336"/>
            <a:ext cx="5929312" cy="6172200"/>
          </a:xfrm>
          <a:custGeom>
            <a:avLst/>
            <a:gdLst/>
            <a:ahLst/>
            <a:cxnLst/>
            <a:rect l="l" t="t" r="r" b="b"/>
            <a:pathLst>
              <a:path w="5929312" h="6172200">
                <a:moveTo>
                  <a:pt x="0" y="0"/>
                </a:moveTo>
                <a:lnTo>
                  <a:pt x="5929312" y="0"/>
                </a:lnTo>
                <a:lnTo>
                  <a:pt x="5929312" y="6172200"/>
                </a:lnTo>
                <a:lnTo>
                  <a:pt x="0" y="6172200"/>
                </a:lnTo>
                <a:lnTo>
                  <a:pt x="0" y="0"/>
                </a:lnTo>
                <a:close/>
              </a:path>
            </a:pathLst>
          </a:custGeom>
          <a:blipFill>
            <a:blip r:embed="rId2"/>
            <a:stretch>
              <a:fillRect l="-7" r="-7"/>
            </a:stretch>
          </a:blipFill>
        </p:spPr>
        <p:txBody>
          <a:bodyPr/>
          <a:lstStyle/>
          <a:p>
            <a:endParaRPr lang="en-US"/>
          </a:p>
        </p:txBody>
      </p:sp>
      <p:sp>
        <p:nvSpPr>
          <p:cNvPr id="8" name="TextBox 8"/>
          <p:cNvSpPr txBox="1"/>
          <p:nvPr/>
        </p:nvSpPr>
        <p:spPr>
          <a:xfrm>
            <a:off x="3544553" y="1962360"/>
            <a:ext cx="11080911" cy="510974"/>
          </a:xfrm>
          <a:prstGeom prst="rect">
            <a:avLst/>
          </a:prstGeom>
        </p:spPr>
        <p:txBody>
          <a:bodyPr lIns="0" tIns="0" rIns="0" bIns="0" rtlCol="0" anchor="t">
            <a:spAutoFit/>
          </a:bodyPr>
          <a:lstStyle/>
          <a:p>
            <a:pPr algn="l">
              <a:lnSpc>
                <a:spcPts val="4320"/>
              </a:lnSpc>
            </a:pPr>
            <a:r>
              <a:rPr lang="en-US" sz="3000">
                <a:solidFill>
                  <a:srgbClr val="000000"/>
                </a:solidFill>
                <a:latin typeface="Rubik"/>
              </a:rPr>
              <a:t>Video: </a:t>
            </a:r>
            <a:r>
              <a:rPr lang="en-US" sz="3000" u="sng">
                <a:solidFill>
                  <a:srgbClr val="0563C1"/>
                </a:solidFill>
                <a:latin typeface="Rubik"/>
                <a:hlinkClick r:id="rId3" tooltip="https://www.youtube.com/watch?v=rj0UdA28INk"/>
              </a:rPr>
              <a:t>Your Words Matter – The Stigma Around Mental Health</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4C62CB08-88E4-CA1C-23F8-E2BA405C44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54400" y="0"/>
            <a:ext cx="1723915" cy="172391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Reflections</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5" name="Freeform 5" descr="A close up of a paper  Description automatically generated"/>
          <p:cNvSpPr/>
          <p:nvPr/>
        </p:nvSpPr>
        <p:spPr>
          <a:xfrm>
            <a:off x="715620" y="1463433"/>
            <a:ext cx="16717612" cy="8684132"/>
          </a:xfrm>
          <a:custGeom>
            <a:avLst/>
            <a:gdLst/>
            <a:ahLst/>
            <a:cxnLst/>
            <a:rect l="l" t="t" r="r" b="b"/>
            <a:pathLst>
              <a:path w="16717612" h="8684132">
                <a:moveTo>
                  <a:pt x="0" y="0"/>
                </a:moveTo>
                <a:lnTo>
                  <a:pt x="16717612" y="0"/>
                </a:lnTo>
                <a:lnTo>
                  <a:pt x="16717612" y="8684131"/>
                </a:lnTo>
                <a:lnTo>
                  <a:pt x="0" y="8684131"/>
                </a:lnTo>
                <a:lnTo>
                  <a:pt x="0" y="0"/>
                </a:lnTo>
                <a:close/>
              </a:path>
            </a:pathLst>
          </a:custGeom>
          <a:blipFill>
            <a:blip r:embed="rId2"/>
            <a:stretch>
              <a:fillRect t="-6050" b="-6050"/>
            </a:stretch>
          </a:blipFill>
        </p:spPr>
        <p:txBody>
          <a:bodyPr/>
          <a:lstStyle/>
          <a:p>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B21DFAA5-CCBE-5258-2CC3-1372B2D30D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4400" y="-124593"/>
            <a:ext cx="1656347" cy="1656347"/>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000" b="-15999"/>
            </a:stretch>
          </a:blipFill>
        </p:spPr>
        <p:txBody>
          <a:bodyPr/>
          <a:lstStyle/>
          <a:p>
            <a:endParaRPr lang="en-US"/>
          </a:p>
        </p:txBody>
      </p:sp>
      <p:sp>
        <p:nvSpPr>
          <p:cNvPr id="4" name="TextBox 4"/>
          <p:cNvSpPr txBox="1"/>
          <p:nvPr/>
        </p:nvSpPr>
        <p:spPr>
          <a:xfrm>
            <a:off x="1455450" y="5809195"/>
            <a:ext cx="5545177" cy="933450"/>
          </a:xfrm>
          <a:prstGeom prst="rect">
            <a:avLst/>
          </a:prstGeom>
        </p:spPr>
        <p:txBody>
          <a:bodyPr lIns="0" tIns="0" rIns="0" bIns="0" rtlCol="0" anchor="t">
            <a:spAutoFit/>
          </a:bodyPr>
          <a:lstStyle/>
          <a:p>
            <a:pPr algn="l">
              <a:lnSpc>
                <a:spcPts val="7200"/>
              </a:lnSpc>
            </a:pPr>
            <a:r>
              <a:rPr lang="en-US" sz="6000">
                <a:solidFill>
                  <a:srgbClr val="FFFFFF"/>
                </a:solidFill>
                <a:latin typeface="Rubik Bold"/>
              </a:rPr>
              <a:t>Thank You!</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A5323F9D-42EA-0E0A-59D6-CDEC5C1D6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8400" y="-419100"/>
            <a:ext cx="4059161" cy="405916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pSp>
        <p:nvGrpSpPr>
          <p:cNvPr id="4" name="Group 4"/>
          <p:cNvGrpSpPr/>
          <p:nvPr/>
        </p:nvGrpSpPr>
        <p:grpSpPr>
          <a:xfrm>
            <a:off x="382077" y="2791504"/>
            <a:ext cx="17501524" cy="4790950"/>
            <a:chOff x="0" y="0"/>
            <a:chExt cx="23335366" cy="6387934"/>
          </a:xfrm>
        </p:grpSpPr>
        <p:sp>
          <p:nvSpPr>
            <p:cNvPr id="5" name="Freeform 5"/>
            <p:cNvSpPr/>
            <p:nvPr/>
          </p:nvSpPr>
          <p:spPr>
            <a:xfrm>
              <a:off x="0" y="0"/>
              <a:ext cx="23335362" cy="6387973"/>
            </a:xfrm>
            <a:custGeom>
              <a:avLst/>
              <a:gdLst/>
              <a:ahLst/>
              <a:cxnLst/>
              <a:rect l="l" t="t" r="r" b="b"/>
              <a:pathLst>
                <a:path w="23335362" h="6387973">
                  <a:moveTo>
                    <a:pt x="0" y="0"/>
                  </a:moveTo>
                  <a:lnTo>
                    <a:pt x="23335362" y="0"/>
                  </a:lnTo>
                  <a:lnTo>
                    <a:pt x="23335362" y="6387973"/>
                  </a:lnTo>
                  <a:lnTo>
                    <a:pt x="0" y="6387973"/>
                  </a:lnTo>
                  <a:close/>
                </a:path>
              </a:pathLst>
            </a:custGeom>
            <a:solidFill>
              <a:srgbClr val="FF6021"/>
            </a:solidFill>
          </p:spPr>
          <p:txBody>
            <a:bodyPr/>
            <a:lstStyle/>
            <a:p>
              <a:endParaRPr lang="en-US"/>
            </a:p>
          </p:txBody>
        </p:sp>
        <p:sp>
          <p:nvSpPr>
            <p:cNvPr id="6" name="TextBox 6"/>
            <p:cNvSpPr txBox="1"/>
            <p:nvPr/>
          </p:nvSpPr>
          <p:spPr>
            <a:xfrm>
              <a:off x="0" y="-9525"/>
              <a:ext cx="23335366" cy="6397459"/>
            </a:xfrm>
            <a:prstGeom prst="rect">
              <a:avLst/>
            </a:prstGeom>
          </p:spPr>
          <p:txBody>
            <a:bodyPr lIns="50800" tIns="50800" rIns="50800" bIns="50800" rtlCol="0" anchor="ctr"/>
            <a:lstStyle/>
            <a:p>
              <a:pPr>
                <a:lnSpc>
                  <a:spcPts val="4320"/>
                </a:lnSpc>
              </a:pPr>
              <a:endParaRPr/>
            </a:p>
            <a:p>
              <a:pPr marL="651510" lvl="1" indent="-325755">
                <a:lnSpc>
                  <a:spcPts val="4320"/>
                </a:lnSpc>
                <a:buFont typeface="Arial"/>
                <a:buChar char="•"/>
              </a:pPr>
              <a:r>
                <a:rPr lang="en-US" sz="3600">
                  <a:solidFill>
                    <a:srgbClr val="FFFFFF"/>
                  </a:solidFill>
                  <a:latin typeface="Rubik"/>
                </a:rPr>
                <a:t>What is something that stood out to you from the video with Dr. Kutcher?</a:t>
              </a:r>
            </a:p>
            <a:p>
              <a:pPr marL="651510" lvl="1" indent="-325755">
                <a:lnSpc>
                  <a:spcPts val="4320"/>
                </a:lnSpc>
                <a:buFont typeface="Arial"/>
                <a:buChar char="•"/>
              </a:pPr>
              <a:r>
                <a:rPr lang="en-US" sz="3600">
                  <a:solidFill>
                    <a:srgbClr val="FFFFFF"/>
                  </a:solidFill>
                  <a:latin typeface="Rubik"/>
                </a:rPr>
                <a:t>What is something new that you learned?</a:t>
              </a:r>
            </a:p>
            <a:p>
              <a:pPr marL="651510" lvl="1" indent="-325755">
                <a:lnSpc>
                  <a:spcPts val="4320"/>
                </a:lnSpc>
                <a:buFont typeface="Arial"/>
                <a:buChar char="•"/>
              </a:pPr>
              <a:r>
                <a:rPr lang="en-US" sz="3600">
                  <a:solidFill>
                    <a:srgbClr val="FFFFFF"/>
                  </a:solidFill>
                  <a:latin typeface="Rubik"/>
                </a:rPr>
                <a:t> Why do you personally think mental health literacy is important?</a:t>
              </a:r>
            </a:p>
          </p:txBody>
        </p:sp>
      </p:grpSp>
      <p:sp>
        <p:nvSpPr>
          <p:cNvPr id="8" name="TextBox 8"/>
          <p:cNvSpPr txBox="1"/>
          <p:nvPr/>
        </p:nvSpPr>
        <p:spPr>
          <a:xfrm>
            <a:off x="4205382" y="3070500"/>
            <a:ext cx="9854915" cy="1077009"/>
          </a:xfrm>
          <a:prstGeom prst="rect">
            <a:avLst/>
          </a:prstGeom>
        </p:spPr>
        <p:txBody>
          <a:bodyPr lIns="0" tIns="0" rIns="0" bIns="0" rtlCol="0" anchor="t">
            <a:spAutoFit/>
          </a:bodyPr>
          <a:lstStyle/>
          <a:p>
            <a:pPr algn="ctr">
              <a:lnSpc>
                <a:spcPts val="7920"/>
              </a:lnSpc>
            </a:pPr>
            <a:r>
              <a:rPr lang="en-US" sz="6600">
                <a:solidFill>
                  <a:srgbClr val="000000"/>
                </a:solidFill>
                <a:latin typeface="Rubik Bold"/>
              </a:rPr>
              <a:t>Turn and Talk </a:t>
            </a:r>
          </a:p>
        </p:txBody>
      </p:sp>
      <p:sp>
        <p:nvSpPr>
          <p:cNvPr id="11" name="Freeform 11"/>
          <p:cNvSpPr/>
          <p:nvPr/>
        </p:nvSpPr>
        <p:spPr>
          <a:xfrm>
            <a:off x="-189916" y="5728446"/>
            <a:ext cx="5074738" cy="5074738"/>
          </a:xfrm>
          <a:custGeom>
            <a:avLst/>
            <a:gdLst/>
            <a:ahLst/>
            <a:cxnLst/>
            <a:rect l="l" t="t" r="r" b="b"/>
            <a:pathLst>
              <a:path w="5074738" h="5074738">
                <a:moveTo>
                  <a:pt x="0" y="0"/>
                </a:moveTo>
                <a:lnTo>
                  <a:pt x="5074738" y="0"/>
                </a:lnTo>
                <a:lnTo>
                  <a:pt x="5074738" y="5074738"/>
                </a:lnTo>
                <a:lnTo>
                  <a:pt x="0" y="5074738"/>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Mental Health Literacy is......</a:t>
            </a:r>
          </a:p>
        </p:txBody>
      </p:sp>
      <p:pic>
        <p:nvPicPr>
          <p:cNvPr id="9" name="Picture 8" descr="A black background with a black square&#10;&#10;Description automatically generated with medium confidence">
            <a:extLst>
              <a:ext uri="{FF2B5EF4-FFF2-40B4-BE49-F238E27FC236}">
                <a16:creationId xmlns:a16="http://schemas.microsoft.com/office/drawing/2014/main" id="{F937A3E6-B786-F514-05FE-FA69D4589E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12586" y="0"/>
            <a:ext cx="1450959" cy="145095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0310" y="305958"/>
            <a:ext cx="12013914" cy="795247"/>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 Mental Health Literacy continued</a:t>
            </a:r>
          </a:p>
        </p:txBody>
      </p:sp>
      <p:sp>
        <p:nvSpPr>
          <p:cNvPr id="4" name="AutoShape 4"/>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graphicFrame>
        <p:nvGraphicFramePr>
          <p:cNvPr id="5" name="Table 5"/>
          <p:cNvGraphicFramePr>
            <a:graphicFrameLocks noGrp="1"/>
          </p:cNvGraphicFramePr>
          <p:nvPr>
            <p:extLst>
              <p:ext uri="{D42A27DB-BD31-4B8C-83A1-F6EECF244321}">
                <p14:modId xmlns:p14="http://schemas.microsoft.com/office/powerpoint/2010/main" val="107875185"/>
              </p:ext>
            </p:extLst>
          </p:nvPr>
        </p:nvGraphicFramePr>
        <p:xfrm>
          <a:off x="666750" y="1549158"/>
          <a:ext cx="16954500" cy="8370114"/>
        </p:xfrm>
        <a:graphic>
          <a:graphicData uri="http://schemas.openxmlformats.org/drawingml/2006/table">
            <a:tbl>
              <a:tblPr/>
              <a:tblGrid>
                <a:gridCol w="3390900">
                  <a:extLst>
                    <a:ext uri="{9D8B030D-6E8A-4147-A177-3AD203B41FA5}">
                      <a16:colId xmlns:a16="http://schemas.microsoft.com/office/drawing/2014/main" val="20000"/>
                    </a:ext>
                  </a:extLst>
                </a:gridCol>
                <a:gridCol w="3390900">
                  <a:extLst>
                    <a:ext uri="{9D8B030D-6E8A-4147-A177-3AD203B41FA5}">
                      <a16:colId xmlns:a16="http://schemas.microsoft.com/office/drawing/2014/main" val="20001"/>
                    </a:ext>
                  </a:extLst>
                </a:gridCol>
                <a:gridCol w="3390900">
                  <a:extLst>
                    <a:ext uri="{9D8B030D-6E8A-4147-A177-3AD203B41FA5}">
                      <a16:colId xmlns:a16="http://schemas.microsoft.com/office/drawing/2014/main" val="20002"/>
                    </a:ext>
                  </a:extLst>
                </a:gridCol>
                <a:gridCol w="3390900">
                  <a:extLst>
                    <a:ext uri="{9D8B030D-6E8A-4147-A177-3AD203B41FA5}">
                      <a16:colId xmlns:a16="http://schemas.microsoft.com/office/drawing/2014/main" val="20003"/>
                    </a:ext>
                  </a:extLst>
                </a:gridCol>
                <a:gridCol w="3390900">
                  <a:extLst>
                    <a:ext uri="{9D8B030D-6E8A-4147-A177-3AD203B41FA5}">
                      <a16:colId xmlns:a16="http://schemas.microsoft.com/office/drawing/2014/main" val="20004"/>
                    </a:ext>
                  </a:extLst>
                </a:gridCol>
              </a:tblGrid>
              <a:tr h="1925085">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just">
                        <a:lnSpc>
                          <a:spcPts val="3240"/>
                        </a:lnSpc>
                      </a:pPr>
                      <a:r>
                        <a:rPr lang="en-US" sz="2700">
                          <a:solidFill>
                            <a:srgbClr val="000000"/>
                          </a:solidFill>
                          <a:latin typeface="Rubik"/>
                        </a:rPr>
                        <a:t>Understand how to obtain and maintain good mental health</a:t>
                      </a:r>
                      <a:endParaRPr lang="en-US" sz="1100"/>
                    </a:p>
                    <a:p>
                      <a:pPr algn="just">
                        <a:lnSpc>
                          <a:spcPts val="3240"/>
                        </a:lnSpc>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3240"/>
                        </a:lnSpc>
                        <a:defRPr/>
                      </a:pPr>
                      <a:r>
                        <a:rPr lang="en-US" sz="2700">
                          <a:solidFill>
                            <a:srgbClr val="000000"/>
                          </a:solidFill>
                          <a:latin typeface="Rubik"/>
                        </a:rPr>
                        <a:t>Understand mental disorders and their treatment</a:t>
                      </a: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3240"/>
                        </a:lnSpc>
                        <a:defRPr/>
                      </a:pPr>
                      <a:r>
                        <a:rPr lang="en-US" sz="2700">
                          <a:solidFill>
                            <a:srgbClr val="000000"/>
                          </a:solidFill>
                          <a:latin typeface="Rubik"/>
                        </a:rPr>
                        <a:t>Decrease stigma</a:t>
                      </a: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3240"/>
                        </a:lnSpc>
                        <a:defRPr/>
                      </a:pPr>
                      <a:r>
                        <a:rPr lang="en-US" sz="2700">
                          <a:solidFill>
                            <a:srgbClr val="000000"/>
                          </a:solidFill>
                          <a:latin typeface="Rubik"/>
                        </a:rPr>
                        <a:t>Support with help-seeking efficacy (asking for help when we need it)</a:t>
                      </a: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330924">
                <a:tc>
                  <a:txBody>
                    <a:bodyPr/>
                    <a:lstStyle/>
                    <a:p>
                      <a:pPr algn="l">
                        <a:lnSpc>
                          <a:spcPts val="3240"/>
                        </a:lnSpc>
                        <a:defRPr/>
                      </a:pPr>
                      <a:r>
                        <a:rPr lang="en-US" sz="2700">
                          <a:solidFill>
                            <a:srgbClr val="FF0000"/>
                          </a:solidFill>
                          <a:latin typeface="Rubik"/>
                        </a:rPr>
                        <a:t>How can we </a:t>
                      </a:r>
                      <a:r>
                        <a:rPr lang="en-US" sz="2700" err="1">
                          <a:solidFill>
                            <a:srgbClr val="FF0000"/>
                          </a:solidFill>
                          <a:latin typeface="Rubik"/>
                        </a:rPr>
                        <a:t>practise</a:t>
                      </a:r>
                      <a:r>
                        <a:rPr lang="en-US" sz="2700">
                          <a:solidFill>
                            <a:srgbClr val="FF0000"/>
                          </a:solidFill>
                          <a:latin typeface="Rubik"/>
                        </a:rPr>
                        <a:t> this as a class?</a:t>
                      </a: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330924">
                <a:tc>
                  <a:txBody>
                    <a:bodyPr/>
                    <a:lstStyle/>
                    <a:p>
                      <a:pPr algn="l">
                        <a:lnSpc>
                          <a:spcPts val="3240"/>
                        </a:lnSpc>
                        <a:defRPr/>
                      </a:pPr>
                      <a:r>
                        <a:rPr lang="en-US" sz="2700">
                          <a:solidFill>
                            <a:srgbClr val="FF0000"/>
                          </a:solidFill>
                          <a:latin typeface="Rubik"/>
                        </a:rPr>
                        <a:t>How can we </a:t>
                      </a:r>
                      <a:r>
                        <a:rPr lang="en-US" sz="2700" err="1">
                          <a:solidFill>
                            <a:srgbClr val="FF0000"/>
                          </a:solidFill>
                          <a:latin typeface="Rubik"/>
                        </a:rPr>
                        <a:t>practise</a:t>
                      </a:r>
                      <a:r>
                        <a:rPr lang="en-US" sz="2700">
                          <a:solidFill>
                            <a:srgbClr val="FF0000"/>
                          </a:solidFill>
                          <a:latin typeface="Rubik"/>
                        </a:rPr>
                        <a:t> this individually?</a:t>
                      </a: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86516">
                <a:tc>
                  <a:txBody>
                    <a:bodyPr/>
                    <a:lstStyle/>
                    <a:p>
                      <a:pPr algn="l">
                        <a:lnSpc>
                          <a:spcPts val="3240"/>
                        </a:lnSpc>
                        <a:defRPr/>
                      </a:pPr>
                      <a:r>
                        <a:rPr lang="en-US" sz="2700">
                          <a:solidFill>
                            <a:srgbClr val="FF0000"/>
                          </a:solidFill>
                          <a:latin typeface="Rubik"/>
                        </a:rPr>
                        <a:t>Who are some of the people in our communities that we could share this information with?</a:t>
                      </a: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425989">
                <a:tc>
                  <a:txBody>
                    <a:bodyPr/>
                    <a:lstStyle/>
                    <a:p>
                      <a:pPr algn="l">
                        <a:lnSpc>
                          <a:spcPts val="3240"/>
                        </a:lnSpc>
                        <a:defRPr/>
                      </a:pPr>
                      <a:r>
                        <a:rPr lang="en-US" sz="2700">
                          <a:solidFill>
                            <a:srgbClr val="FF0000"/>
                          </a:solidFill>
                          <a:latin typeface="Rubik"/>
                        </a:rPr>
                        <a:t>What are some factors we would need to consider?</a:t>
                      </a: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pic>
        <p:nvPicPr>
          <p:cNvPr id="7" name="Picture 6" descr="A black background with a black square">
            <a:extLst>
              <a:ext uri="{FF2B5EF4-FFF2-40B4-BE49-F238E27FC236}">
                <a16:creationId xmlns:a16="http://schemas.microsoft.com/office/drawing/2014/main" id="{01AF5F96-35C1-9914-25EA-845B7A3977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32315" y="4738"/>
            <a:ext cx="1565043" cy="156504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19480">
            <a:off x="99761" y="1157919"/>
            <a:ext cx="15128154" cy="0"/>
          </a:xfrm>
          <a:prstGeom prst="line">
            <a:avLst/>
          </a:prstGeom>
          <a:ln w="47625" cap="rnd">
            <a:solidFill>
              <a:srgbClr val="FF6021"/>
            </a:solidFill>
            <a:prstDash val="solid"/>
            <a:headEnd type="none" w="sm" len="sm"/>
            <a:tailEnd type="none" w="sm" len="sm"/>
          </a:ln>
        </p:spPr>
        <p:txBody>
          <a:bodyPr/>
          <a:lstStyle/>
          <a:p>
            <a:endParaRPr lang="en-US"/>
          </a:p>
        </p:txBody>
      </p:sp>
      <p:sp>
        <p:nvSpPr>
          <p:cNvPr id="4" name="TextBox 4"/>
          <p:cNvSpPr txBox="1"/>
          <p:nvPr/>
        </p:nvSpPr>
        <p:spPr>
          <a:xfrm>
            <a:off x="236660" y="164141"/>
            <a:ext cx="12013914"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rPr>
              <a:t>Part 2: Application</a:t>
            </a:r>
          </a:p>
        </p:txBody>
      </p:sp>
      <p:grpSp>
        <p:nvGrpSpPr>
          <p:cNvPr id="5" name="Group 5"/>
          <p:cNvGrpSpPr/>
          <p:nvPr/>
        </p:nvGrpSpPr>
        <p:grpSpPr>
          <a:xfrm>
            <a:off x="0" y="6889484"/>
            <a:ext cx="18308655" cy="3397517"/>
            <a:chOff x="0" y="0"/>
            <a:chExt cx="24411540" cy="4530022"/>
          </a:xfrm>
        </p:grpSpPr>
        <p:sp>
          <p:nvSpPr>
            <p:cNvPr id="6" name="Freeform 6"/>
            <p:cNvSpPr/>
            <p:nvPr/>
          </p:nvSpPr>
          <p:spPr>
            <a:xfrm>
              <a:off x="0" y="0"/>
              <a:ext cx="24411572" cy="4529984"/>
            </a:xfrm>
            <a:custGeom>
              <a:avLst/>
              <a:gdLst/>
              <a:ahLst/>
              <a:cxnLst/>
              <a:rect l="l" t="t" r="r" b="b"/>
              <a:pathLst>
                <a:path w="24411572" h="4529984">
                  <a:moveTo>
                    <a:pt x="0" y="0"/>
                  </a:moveTo>
                  <a:lnTo>
                    <a:pt x="24411572" y="0"/>
                  </a:lnTo>
                  <a:lnTo>
                    <a:pt x="24411572" y="4529984"/>
                  </a:lnTo>
                  <a:lnTo>
                    <a:pt x="0" y="4529984"/>
                  </a:lnTo>
                  <a:close/>
                </a:path>
              </a:pathLst>
            </a:custGeom>
            <a:solidFill>
              <a:srgbClr val="FF6021"/>
            </a:solidFill>
          </p:spPr>
          <p:txBody>
            <a:bodyPr/>
            <a:lstStyle/>
            <a:p>
              <a:endParaRPr lang="en-US"/>
            </a:p>
          </p:txBody>
        </p:sp>
      </p:grpSp>
      <p:sp>
        <p:nvSpPr>
          <p:cNvPr id="7" name="Freeform 7" descr="A blue triangle with arms crossed  Description automatically generated"/>
          <p:cNvSpPr/>
          <p:nvPr/>
        </p:nvSpPr>
        <p:spPr>
          <a:xfrm>
            <a:off x="14196484" y="6417734"/>
            <a:ext cx="4267200" cy="4267200"/>
          </a:xfrm>
          <a:custGeom>
            <a:avLst/>
            <a:gdLst/>
            <a:ahLst/>
            <a:cxnLst/>
            <a:rect l="l" t="t" r="r" b="b"/>
            <a:pathLst>
              <a:path w="4267200" h="4267200">
                <a:moveTo>
                  <a:pt x="0" y="0"/>
                </a:moveTo>
                <a:lnTo>
                  <a:pt x="4267200" y="0"/>
                </a:lnTo>
                <a:lnTo>
                  <a:pt x="4267200" y="4267200"/>
                </a:lnTo>
                <a:lnTo>
                  <a:pt x="0" y="4267200"/>
                </a:lnTo>
                <a:lnTo>
                  <a:pt x="0" y="0"/>
                </a:lnTo>
                <a:close/>
              </a:path>
            </a:pathLst>
          </a:custGeom>
          <a:blipFill>
            <a:blip r:embed="rId2"/>
            <a:stretch>
              <a:fillRect/>
            </a:stretch>
          </a:blipFill>
        </p:spPr>
        <p:txBody>
          <a:bodyPr/>
          <a:lstStyle/>
          <a:p>
            <a:endParaRPr lang="en-US"/>
          </a:p>
        </p:txBody>
      </p:sp>
      <p:sp>
        <p:nvSpPr>
          <p:cNvPr id="8" name="Freeform 8" descr="A light bulb with rays of light shining through it  Description automatically generated"/>
          <p:cNvSpPr/>
          <p:nvPr/>
        </p:nvSpPr>
        <p:spPr>
          <a:xfrm>
            <a:off x="146050" y="1402292"/>
            <a:ext cx="2628900" cy="2571750"/>
          </a:xfrm>
          <a:custGeom>
            <a:avLst/>
            <a:gdLst/>
            <a:ahLst/>
            <a:cxnLst/>
            <a:rect l="l" t="t" r="r" b="b"/>
            <a:pathLst>
              <a:path w="2628900" h="2571750">
                <a:moveTo>
                  <a:pt x="0" y="0"/>
                </a:moveTo>
                <a:lnTo>
                  <a:pt x="2628900" y="0"/>
                </a:lnTo>
                <a:lnTo>
                  <a:pt x="2628900" y="2571749"/>
                </a:lnTo>
                <a:lnTo>
                  <a:pt x="0" y="2571749"/>
                </a:lnTo>
                <a:lnTo>
                  <a:pt x="0" y="0"/>
                </a:lnTo>
                <a:close/>
              </a:path>
            </a:pathLst>
          </a:custGeom>
          <a:blipFill>
            <a:blip r:embed="rId3"/>
            <a:stretch>
              <a:fillRect t="-252" b="-252"/>
            </a:stretch>
          </a:blipFill>
        </p:spPr>
        <p:txBody>
          <a:bodyPr/>
          <a:lstStyle/>
          <a:p>
            <a:endParaRPr lang="en-US"/>
          </a:p>
        </p:txBody>
      </p:sp>
      <p:sp>
        <p:nvSpPr>
          <p:cNvPr id="9" name="TextBox 9"/>
          <p:cNvSpPr txBox="1"/>
          <p:nvPr/>
        </p:nvSpPr>
        <p:spPr>
          <a:xfrm>
            <a:off x="2518192" y="2035066"/>
            <a:ext cx="13256094" cy="4019550"/>
          </a:xfrm>
          <a:prstGeom prst="rect">
            <a:avLst/>
          </a:prstGeom>
        </p:spPr>
        <p:txBody>
          <a:bodyPr lIns="0" tIns="0" rIns="0" bIns="0" rtlCol="0" anchor="t">
            <a:spAutoFit/>
          </a:bodyPr>
          <a:lstStyle/>
          <a:p>
            <a:pPr algn="ctr">
              <a:lnSpc>
                <a:spcPts val="7920"/>
              </a:lnSpc>
            </a:pPr>
            <a:r>
              <a:rPr lang="en-US" sz="6600">
                <a:solidFill>
                  <a:srgbClr val="000000"/>
                </a:solidFill>
                <a:latin typeface="Rubik"/>
              </a:rPr>
              <a:t>How can students empower themselves to share the importance of mental health literacy with others?</a:t>
            </a:r>
          </a:p>
        </p:txBody>
      </p:sp>
      <p:pic>
        <p:nvPicPr>
          <p:cNvPr id="11" name="Picture 10" descr="A black background with a black square">
            <a:extLst>
              <a:ext uri="{FF2B5EF4-FFF2-40B4-BE49-F238E27FC236}">
                <a16:creationId xmlns:a16="http://schemas.microsoft.com/office/drawing/2014/main" id="{EA7625DB-5B8F-4BFB-8390-C1F78D2CD5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17156" y="-64118"/>
            <a:ext cx="1734184" cy="173418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63</Slides>
  <Notes>0</Notes>
  <HiddenSlides>0</HiddenSlide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Well-being USA 9-12 - PowerPoint Lessons 1-4 Mental Health Literacy</dc:title>
  <dc:creator>Runa Knudsen</dc:creator>
  <cp:revision>2</cp:revision>
  <dcterms:created xsi:type="dcterms:W3CDTF">2006-08-16T00:00:00Z</dcterms:created>
  <dcterms:modified xsi:type="dcterms:W3CDTF">2024-04-29T17:10:50Z</dcterms:modified>
  <dc:identifier>DAF-A-CT7V4</dc:identifier>
</cp:coreProperties>
</file>