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modernComment_E58_40D80561.xml" ContentType="application/vnd.ms-powerpoint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636" r:id="rId2"/>
    <p:sldId id="3637" r:id="rId3"/>
    <p:sldId id="3638" r:id="rId4"/>
    <p:sldId id="3639" r:id="rId5"/>
    <p:sldId id="3640" r:id="rId6"/>
    <p:sldId id="3641" r:id="rId7"/>
    <p:sldId id="3642" r:id="rId8"/>
    <p:sldId id="3643" r:id="rId9"/>
    <p:sldId id="3644" r:id="rId10"/>
    <p:sldId id="3645" r:id="rId11"/>
    <p:sldId id="3647" r:id="rId12"/>
    <p:sldId id="3646" r:id="rId13"/>
    <p:sldId id="3602" r:id="rId14"/>
    <p:sldId id="3648" r:id="rId15"/>
    <p:sldId id="3649" r:id="rId16"/>
    <p:sldId id="3650" r:id="rId17"/>
    <p:sldId id="3651" r:id="rId18"/>
    <p:sldId id="3652" r:id="rId19"/>
    <p:sldId id="3653" r:id="rId20"/>
    <p:sldId id="3570" r:id="rId21"/>
    <p:sldId id="3654" r:id="rId22"/>
    <p:sldId id="3655" r:id="rId23"/>
    <p:sldId id="3656" r:id="rId24"/>
    <p:sldId id="3657" r:id="rId25"/>
    <p:sldId id="3658" r:id="rId26"/>
    <p:sldId id="3659" r:id="rId27"/>
    <p:sldId id="3660" r:id="rId28"/>
    <p:sldId id="3661" r:id="rId29"/>
    <p:sldId id="3662" r:id="rId30"/>
    <p:sldId id="3663" r:id="rId31"/>
    <p:sldId id="3665" r:id="rId32"/>
    <p:sldId id="3666" r:id="rId33"/>
    <p:sldId id="3668" r:id="rId34"/>
    <p:sldId id="3667" r:id="rId35"/>
    <p:sldId id="3669" r:id="rId36"/>
    <p:sldId id="3670" r:id="rId37"/>
    <p:sldId id="3672" r:id="rId38"/>
    <p:sldId id="3673" r:id="rId39"/>
    <p:sldId id="3674" r:id="rId40"/>
    <p:sldId id="3675" r:id="rId41"/>
    <p:sldId id="3676" r:id="rId42"/>
    <p:sldId id="36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2E5ADB-2CE6-C63E-5DD4-1F4C9499C215}" name="Sarah Mathay-Zurbuchen" initials="SM" userId="S::sarah.zurbuchen@legacyplus.org::a0966b8d-04bd-4860-bb4d-075ca6c0d2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8A0"/>
    <a:srgbClr val="FF8FD2"/>
    <a:srgbClr val="71FFE4"/>
    <a:srgbClr val="F0F0F0"/>
    <a:srgbClr val="F2C23B"/>
    <a:srgbClr val="FFE706"/>
    <a:srgbClr val="C5FFF4"/>
    <a:srgbClr val="F5CF65"/>
    <a:srgbClr val="FAE8B4"/>
    <a:srgbClr val="F6D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88C86-DEE6-4076-ADD4-6D27056B51ED}" v="9" dt="2023-11-13T17:44:04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8609" autoAdjust="0"/>
  </p:normalViewPr>
  <p:slideViewPr>
    <p:cSldViewPr snapToGrid="0">
      <p:cViewPr varScale="1">
        <p:scale>
          <a:sx n="57" d="100"/>
          <a:sy n="57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-28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modernComment_E58_40D805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5F63B0-F2E1-4C3A-8A97-BE98C3F42920}" authorId="{632E5ADB-2CE6-C63E-5DD4-1F4C9499C215}" created="2023-11-08T00:54:27.534">
    <pc:sldMkLst xmlns:pc="http://schemas.microsoft.com/office/powerpoint/2013/main/command">
      <pc:docMk/>
      <pc:sldMk cId="1087898977" sldId="3672"/>
    </pc:sldMkLst>
    <p188:txBody>
      <a:bodyPr/>
      <a:lstStyle/>
      <a:p>
        <a:r>
          <a:rPr lang="en-US"/>
          <a:t>[@Kristin Cowgill] - should this be a picture or a link?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Teacher notes: </a:t>
            </a:r>
            <a:r>
              <a:rPr lang="en-US" dirty="0"/>
              <a:t>There is a printable version of this bubble map in our Well-Being Canada resources, so you can…</a:t>
            </a:r>
          </a:p>
          <a:p>
            <a:r>
              <a:rPr lang="en-US" dirty="0"/>
              <a:t>- Print the web out and have your students complete this independently first</a:t>
            </a:r>
          </a:p>
          <a:p>
            <a:r>
              <a:rPr lang="en-US" dirty="0"/>
              <a:t>- Print the web out and have students complete in partners or small groups first</a:t>
            </a:r>
          </a:p>
          <a:p>
            <a:r>
              <a:rPr lang="en-US" dirty="0"/>
              <a:t>- Project the web on your board and complete together as a class</a:t>
            </a:r>
          </a:p>
          <a:p>
            <a:r>
              <a:rPr lang="en-US" dirty="0"/>
              <a:t>The following slide shows sample answers so your class can compare your answers with ours!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2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8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53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6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6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90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48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Let your students be creative here! They can draw, paint, build with </a:t>
            </a:r>
            <a:r>
              <a:rPr lang="en-US" dirty="0" err="1"/>
              <a:t>Play-doh</a:t>
            </a:r>
            <a:r>
              <a:rPr lang="en-US" dirty="0"/>
              <a:t>, or write- whatever you would like to offer them to be able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9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3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7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9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3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2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70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9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1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8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03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03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Let your students be creative here! They can draw, paint, build with </a:t>
            </a:r>
            <a:r>
              <a:rPr lang="en-US" dirty="0" err="1"/>
              <a:t>Play-doh</a:t>
            </a:r>
            <a:r>
              <a:rPr lang="en-US" dirty="0"/>
              <a:t>, or write- whatever you would like to offer them to be able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5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7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Let your students be creative here! They can draw, paint, build with </a:t>
            </a:r>
            <a:r>
              <a:rPr lang="en-US" dirty="0" err="1"/>
              <a:t>Play-doh</a:t>
            </a:r>
            <a:r>
              <a:rPr lang="en-US" dirty="0"/>
              <a:t>, or write- whatever you would like to offer them to be able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Teacher Note: </a:t>
            </a:r>
            <a:r>
              <a:rPr lang="en-US" sz="1400" dirty="0"/>
              <a:t>A printable version of this sheet can be found in the lesson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5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sQMzhsC_Vg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7L14nU-u0o?feature=oembed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1.jpg"/><Relationship Id="rId21" Type="http://schemas.openxmlformats.org/officeDocument/2006/relationships/image" Target="../media/image57.svg"/><Relationship Id="rId7" Type="http://schemas.openxmlformats.org/officeDocument/2006/relationships/image" Target="../media/image14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1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7.svg"/><Relationship Id="rId24" Type="http://schemas.openxmlformats.org/officeDocument/2006/relationships/image" Target="../media/image60.png"/><Relationship Id="rId5" Type="http://schemas.openxmlformats.org/officeDocument/2006/relationships/image" Target="../media/image12.png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31" Type="http://schemas.openxmlformats.org/officeDocument/2006/relationships/image" Target="../media/image67.svg"/><Relationship Id="rId4" Type="http://schemas.openxmlformats.org/officeDocument/2006/relationships/image" Target="../media/image5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svg"/><Relationship Id="rId30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fva5ltdpEw?list=PLdKJzzzGGdzEwJjMVtUZEX2ZsLNwKCctg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microsoft.com/office/2018/10/relationships/comments" Target="../comments/modernComment_E58_40D8056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16535-0F30-0952-830A-89DB9A875E2F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2DDC3-16E1-7039-FE2C-F3DEE55BF78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1q	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91" y="122470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38B909-CA25-DEEC-64B8-F891D48B8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944" y="1079296"/>
            <a:ext cx="8070112" cy="2175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F3F2A-7A15-4520-AA4E-A0E6E3DEF2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75" r="1299" b="66096"/>
          <a:stretch/>
        </p:blipFill>
        <p:spPr>
          <a:xfrm>
            <a:off x="3643133" y="264147"/>
            <a:ext cx="4845695" cy="511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B54B12-FFAC-11DF-8FD0-4A7ECFE41B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rcRect t="44639" b="37737"/>
          <a:stretch/>
        </p:blipFill>
        <p:spPr>
          <a:xfrm>
            <a:off x="0" y="3254516"/>
            <a:ext cx="12192000" cy="909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8D8EBC-B1D4-3E0C-48AF-2E55C066A4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871" r="780" b="17102"/>
          <a:stretch/>
        </p:blipFill>
        <p:spPr>
          <a:xfrm>
            <a:off x="2249054" y="6361470"/>
            <a:ext cx="7633855" cy="3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893998-F010-76DA-ED6E-B3467AAEDBED}"/>
              </a:ext>
            </a:extLst>
          </p:cNvPr>
          <p:cNvSpPr/>
          <p:nvPr/>
        </p:nvSpPr>
        <p:spPr>
          <a:xfrm>
            <a:off x="238211" y="3055481"/>
            <a:ext cx="11667683" cy="3802519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0" y="817273"/>
            <a:ext cx="1106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Remember the dictionary definition of well-being…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6CCD5-91FC-9492-C1D6-0E4DEA042E73}"/>
              </a:ext>
            </a:extLst>
          </p:cNvPr>
          <p:cNvSpPr txBox="1"/>
          <p:nvPr/>
        </p:nvSpPr>
        <p:spPr>
          <a:xfrm>
            <a:off x="2314669" y="4688091"/>
            <a:ext cx="12191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would YOUR definition of well-being be?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97B8E-D6A1-D574-3EE3-C8F918A2BCF4}"/>
              </a:ext>
            </a:extLst>
          </p:cNvPr>
          <p:cNvSpPr txBox="1"/>
          <p:nvPr/>
        </p:nvSpPr>
        <p:spPr>
          <a:xfrm>
            <a:off x="2750068" y="3652217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77420DFF-3FE5-F7D1-6160-2A54DAC3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098591" y="3587755"/>
            <a:ext cx="530452" cy="530452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BF8D23B0-925F-93AE-FCDF-8596CB5B5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473263" y="3626436"/>
            <a:ext cx="535108" cy="53510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A7B0AF-9F32-D208-7808-CC4DD2E8F6E6}"/>
              </a:ext>
            </a:extLst>
          </p:cNvPr>
          <p:cNvCxnSpPr/>
          <p:nvPr/>
        </p:nvCxnSpPr>
        <p:spPr>
          <a:xfrm>
            <a:off x="5615077" y="4421658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5E601DA-4DF3-04EE-DA5D-D00DFC413C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25" y="1291710"/>
            <a:ext cx="2781697" cy="11391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E63071-FC29-6A61-56A9-1DE6A4AC5CF4}"/>
              </a:ext>
            </a:extLst>
          </p:cNvPr>
          <p:cNvSpPr txBox="1"/>
          <p:nvPr/>
        </p:nvSpPr>
        <p:spPr>
          <a:xfrm>
            <a:off x="238211" y="2310324"/>
            <a:ext cx="910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noun</a:t>
            </a:r>
            <a:endParaRPr lang="en-US" sz="2000" dirty="0"/>
          </a:p>
          <a:p>
            <a:r>
              <a:rPr lang="en-US" sz="2000" b="1" dirty="0"/>
              <a:t>Definition: </a:t>
            </a:r>
            <a:r>
              <a:rPr lang="en-US" sz="2000" dirty="0"/>
              <a:t>The state of being comfortable, happy, or healthy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3CCB7-46E1-4A28-444B-B56B69EA810A}"/>
              </a:ext>
            </a:extLst>
          </p:cNvPr>
          <p:cNvSpPr txBox="1"/>
          <p:nvPr/>
        </p:nvSpPr>
        <p:spPr>
          <a:xfrm>
            <a:off x="561974" y="5831687"/>
            <a:ext cx="1106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Let’s make a definition as a class!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43C39B-30E7-BA44-9B6C-73955B84EC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FCD83B-F38C-BA12-5CC0-C8DF81D79F8A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Definitions</a:t>
            </a:r>
          </a:p>
        </p:txBody>
      </p:sp>
    </p:spTree>
    <p:extLst>
      <p:ext uri="{BB962C8B-B14F-4D97-AF65-F5344CB8AC3E}">
        <p14:creationId xmlns:p14="http://schemas.microsoft.com/office/powerpoint/2010/main" val="126453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2D1587-B41B-B38A-EC7F-10471F298F56}"/>
              </a:ext>
            </a:extLst>
          </p:cNvPr>
          <p:cNvSpPr txBox="1"/>
          <p:nvPr/>
        </p:nvSpPr>
        <p:spPr>
          <a:xfrm>
            <a:off x="3866430" y="1807770"/>
            <a:ext cx="756761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dirty="0">
                <a:latin typeface="Rubik" pitchFamily="2" charset="-79"/>
                <a:cs typeface="Rubik"/>
              </a:rPr>
              <a:t>Share Out!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109663" y="2943262"/>
            <a:ext cx="9972674" cy="1446550"/>
          </a:xfrm>
          <a:prstGeom prst="rect">
            <a:avLst/>
          </a:prstGeom>
          <a:solidFill>
            <a:srgbClr val="C5FFF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latin typeface="Rubik" pitchFamily="2" charset="-79"/>
                <a:cs typeface="Rubik"/>
              </a:rPr>
              <a:t>Share your work about what well-being looks like for you!</a:t>
            </a:r>
          </a:p>
        </p:txBody>
      </p:sp>
      <p:pic>
        <p:nvPicPr>
          <p:cNvPr id="13" name="Picture 1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C64E719-E9F1-2491-4207-8B83F1FE050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-28575" y="4406760"/>
            <a:ext cx="2276475" cy="2276475"/>
          </a:xfrm>
          <a:prstGeom prst="rect">
            <a:avLst/>
          </a:prstGeom>
        </p:spPr>
      </p:pic>
      <p:pic>
        <p:nvPicPr>
          <p:cNvPr id="19" name="Picture 18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D8F947D0-6313-10A2-8157-CB536E82372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67" y="4310903"/>
            <a:ext cx="2468189" cy="24681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A517AA-ACA6-F385-43E4-4FB6CE8BE7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FC47DF-3BAE-54C7-4AD0-470EBDEE947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YOUR Well-Being!</a:t>
            </a:r>
          </a:p>
        </p:txBody>
      </p:sp>
    </p:spTree>
    <p:extLst>
      <p:ext uri="{BB962C8B-B14F-4D97-AF65-F5344CB8AC3E}">
        <p14:creationId xmlns:p14="http://schemas.microsoft.com/office/powerpoint/2010/main" val="64161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2D1587-B41B-B38A-EC7F-10471F298F56}"/>
              </a:ext>
            </a:extLst>
          </p:cNvPr>
          <p:cNvSpPr txBox="1"/>
          <p:nvPr/>
        </p:nvSpPr>
        <p:spPr>
          <a:xfrm>
            <a:off x="2542455" y="1585964"/>
            <a:ext cx="756761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dirty="0">
                <a:latin typeface="Rubik" pitchFamily="2" charset="-79"/>
                <a:cs typeface="Rubik"/>
              </a:rPr>
              <a:t>Independent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109663" y="2943262"/>
            <a:ext cx="9972674" cy="769441"/>
          </a:xfrm>
          <a:prstGeom prst="rect">
            <a:avLst/>
          </a:prstGeom>
          <a:solidFill>
            <a:srgbClr val="C5FFF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dirty="0">
                <a:latin typeface="Rubik" pitchFamily="2" charset="-79"/>
                <a:cs typeface="Rubik"/>
              </a:rPr>
              <a:t>What does well-being look like for you?</a:t>
            </a:r>
          </a:p>
        </p:txBody>
      </p:sp>
      <p:pic>
        <p:nvPicPr>
          <p:cNvPr id="13" name="Picture 1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C64E719-E9F1-2491-4207-8B83F1FE050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-28575" y="4406760"/>
            <a:ext cx="2276475" cy="2276475"/>
          </a:xfrm>
          <a:prstGeom prst="rect">
            <a:avLst/>
          </a:prstGeom>
        </p:spPr>
      </p:pic>
      <p:pic>
        <p:nvPicPr>
          <p:cNvPr id="19" name="Picture 18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D8F947D0-6313-10A2-8157-CB536E82372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67" y="4310903"/>
            <a:ext cx="2468189" cy="24681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431328-F779-B405-D38C-343291BB61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57325-7494-A1B4-05F4-EBC9F541359A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YOUR Well-Being!</a:t>
            </a:r>
          </a:p>
        </p:txBody>
      </p:sp>
    </p:spTree>
    <p:extLst>
      <p:ext uri="{BB962C8B-B14F-4D97-AF65-F5344CB8AC3E}">
        <p14:creationId xmlns:p14="http://schemas.microsoft.com/office/powerpoint/2010/main" val="403069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803BCF-412A-DDFB-574A-89CFB4548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14" y="0"/>
            <a:ext cx="3163786" cy="1088442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EC2ADC6-0F2E-3283-ADA6-198561700F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8C0AC-674B-1CE7-AE94-69E4015C65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315" y="1318861"/>
            <a:ext cx="3857092" cy="919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F18E96-93FE-E320-88DA-43D658776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679" y="91325"/>
            <a:ext cx="6853358" cy="66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1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9251DA-66DA-B5BD-3DC0-17F3E612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"/>
          <a:stretch/>
        </p:blipFill>
        <p:spPr>
          <a:xfrm>
            <a:off x="5253035" y="1300271"/>
            <a:ext cx="1685924" cy="4198047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0FFE2-D961-9169-CF69-B26AC2022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997" y="5631799"/>
            <a:ext cx="6096000" cy="481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75DF88-6DA9-C0FF-137E-2D515D735A7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2459" y="521090"/>
            <a:ext cx="3267075" cy="4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62158" y="4288877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535565" y="4447626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886240" y="4337390"/>
            <a:ext cx="728475" cy="728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7392F5-032E-6296-8869-78BACE1D8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" y="887423"/>
            <a:ext cx="4895850" cy="1790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16D833-2A27-1884-E0FA-8EE0DD1C8C42}"/>
              </a:ext>
            </a:extLst>
          </p:cNvPr>
          <p:cNvSpPr txBox="1"/>
          <p:nvPr/>
        </p:nvSpPr>
        <p:spPr>
          <a:xfrm>
            <a:off x="200026" y="253556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Paying full attention to something. It means slowing down to really notice what you’re doing.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259876" y="4655008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5962650" y="5360135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621319" y="5560587"/>
            <a:ext cx="1219199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What do you think this means?</a:t>
            </a:r>
          </a:p>
          <a:p>
            <a:r>
              <a:rPr lang="en-US" sz="2800" dirty="0">
                <a:latin typeface="Rubik" pitchFamily="2" charset="-79"/>
                <a:cs typeface="Rubik"/>
              </a:rPr>
              <a:t>Can you give an example?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Mindfulness?</a:t>
            </a:r>
          </a:p>
        </p:txBody>
      </p:sp>
    </p:spTree>
    <p:extLst>
      <p:ext uri="{BB962C8B-B14F-4D97-AF65-F5344CB8AC3E}">
        <p14:creationId xmlns:p14="http://schemas.microsoft.com/office/powerpoint/2010/main" val="211576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3" name="Online Media 2" title="Learn How to Be Mindless to Mindful | Meditation For Kids | Breathe | GoNoodle">
            <a:hlinkClick r:id="" action="ppaction://media"/>
            <a:extLst>
              <a:ext uri="{FF2B5EF4-FFF2-40B4-BE49-F238E27FC236}">
                <a16:creationId xmlns:a16="http://schemas.microsoft.com/office/drawing/2014/main" id="{CC3C00CF-E562-9445-467A-4FB7EB0E01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57250" y="915776"/>
            <a:ext cx="10264334" cy="5799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D7150-728D-0DB6-11E3-8B02E5792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A6E84-F5B0-41C4-7D72-4E42517EC743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Let’s Practice!</a:t>
            </a:r>
          </a:p>
        </p:txBody>
      </p:sp>
    </p:spTree>
    <p:extLst>
      <p:ext uri="{BB962C8B-B14F-4D97-AF65-F5344CB8AC3E}">
        <p14:creationId xmlns:p14="http://schemas.microsoft.com/office/powerpoint/2010/main" val="3490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1241961" y="1014337"/>
            <a:ext cx="12191999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Mindfulness is…</a:t>
            </a:r>
          </a:p>
          <a:p>
            <a:endParaRPr lang="en-US" sz="3600" b="1" dirty="0">
              <a:latin typeface="Rubik" pitchFamily="2" charset="-79"/>
              <a:cs typeface="Rubi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paying full attention to something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slowing down to really notice what you’re doing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the opposite of rushing or multitasking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taking your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focusing in a relaxed, easy 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EE810-1252-B63E-FB73-23F5911D2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9" y="4742339"/>
            <a:ext cx="1166132" cy="2115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AC2F8E-B31F-7CB8-8C1F-447DDC820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FFA9BE-206D-5E35-ADBE-E557ADAFE09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72075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E046DAAB-F086-A21A-99D2-EA5D049947F4}"/>
              </a:ext>
            </a:extLst>
          </p:cNvPr>
          <p:cNvSpPr/>
          <p:nvPr/>
        </p:nvSpPr>
        <p:spPr>
          <a:xfrm>
            <a:off x="8915479" y="2195532"/>
            <a:ext cx="3303550" cy="3409029"/>
          </a:xfrm>
          <a:prstGeom prst="flowChartConnector">
            <a:avLst/>
          </a:prstGeom>
          <a:solidFill>
            <a:srgbClr val="97FFDA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2DB7FCE-C4C7-02B5-9C3C-C593F2A58F9E}"/>
              </a:ext>
            </a:extLst>
          </p:cNvPr>
          <p:cNvSpPr/>
          <p:nvPr/>
        </p:nvSpPr>
        <p:spPr>
          <a:xfrm>
            <a:off x="5801291" y="2195531"/>
            <a:ext cx="3619501" cy="3409029"/>
          </a:xfrm>
          <a:prstGeom prst="flowChartConnector">
            <a:avLst/>
          </a:prstGeom>
          <a:solidFill>
            <a:srgbClr val="97FFD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FCA6F4DF-4133-1FC7-38C2-EF13CCBB9185}"/>
              </a:ext>
            </a:extLst>
          </p:cNvPr>
          <p:cNvSpPr/>
          <p:nvPr/>
        </p:nvSpPr>
        <p:spPr>
          <a:xfrm>
            <a:off x="2752943" y="2186731"/>
            <a:ext cx="3619501" cy="3409029"/>
          </a:xfrm>
          <a:prstGeom prst="flowChartConnector">
            <a:avLst/>
          </a:prstGeom>
          <a:solidFill>
            <a:srgbClr val="97FFD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50F5ED-CA48-818E-5CB7-87474A1E2B53}"/>
              </a:ext>
            </a:extLst>
          </p:cNvPr>
          <p:cNvSpPr txBox="1"/>
          <p:nvPr/>
        </p:nvSpPr>
        <p:spPr>
          <a:xfrm>
            <a:off x="193427" y="809816"/>
            <a:ext cx="1219199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Today we’re going to taste with mindfulness by focusing our full attention on our food one step at a time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Rubik" pitchFamily="2" charset="-79"/>
                <a:cs typeface="Rubik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6C48E7-589F-5F7B-A406-0137BE8652A4}"/>
              </a:ext>
            </a:extLst>
          </p:cNvPr>
          <p:cNvSpPr txBox="1"/>
          <p:nvPr/>
        </p:nvSpPr>
        <p:spPr>
          <a:xfrm>
            <a:off x="3289531" y="2587706"/>
            <a:ext cx="450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Just smell your food…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FCAA2D-B2E5-0808-E34D-4787C2AFAE39}"/>
              </a:ext>
            </a:extLst>
          </p:cNvPr>
          <p:cNvSpPr txBox="1"/>
          <p:nvPr/>
        </p:nvSpPr>
        <p:spPr>
          <a:xfrm>
            <a:off x="3258287" y="3374869"/>
            <a:ext cx="37719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what you smell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903819-A04F-8244-F314-235FCB4A8C1B}"/>
              </a:ext>
            </a:extLst>
          </p:cNvPr>
          <p:cNvSpPr txBox="1"/>
          <p:nvPr/>
        </p:nvSpPr>
        <p:spPr>
          <a:xfrm>
            <a:off x="3256943" y="3984786"/>
            <a:ext cx="361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What does it smell like? </a:t>
            </a:r>
          </a:p>
          <a:p>
            <a:r>
              <a:rPr lang="en-US" sz="1600" dirty="0">
                <a:latin typeface="Rubik" pitchFamily="2" charset="-79"/>
                <a:cs typeface="Rubik" pitchFamily="2" charset="-79"/>
              </a:rPr>
              <a:t>Does it smell familiar?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817C4-17CF-518F-FF44-ABB569C91BAC}"/>
              </a:ext>
            </a:extLst>
          </p:cNvPr>
          <p:cNvSpPr txBox="1"/>
          <p:nvPr/>
        </p:nvSpPr>
        <p:spPr>
          <a:xfrm>
            <a:off x="6333122" y="2518156"/>
            <a:ext cx="296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ubik" pitchFamily="2" charset="-79"/>
                <a:cs typeface="Rubik" pitchFamily="2" charset="-79"/>
              </a:rPr>
              <a:t>Put your food in your mouth, but don’t bite yet…</a:t>
            </a:r>
          </a:p>
          <a:p>
            <a:endParaRPr lang="en-US" dirty="0"/>
          </a:p>
        </p:txBody>
      </p:sp>
      <p:pic>
        <p:nvPicPr>
          <p:cNvPr id="31" name="Graphic 30" descr="Checkbox Checked with solid fill">
            <a:extLst>
              <a:ext uri="{FF2B5EF4-FFF2-40B4-BE49-F238E27FC236}">
                <a16:creationId xmlns:a16="http://schemas.microsoft.com/office/drawing/2014/main" id="{8E3D1B9A-A31F-EA0E-E7E2-43D94FDCE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9312" y="4990666"/>
            <a:ext cx="571500" cy="571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5ADF72-56ED-763A-D6CD-A57239344681}"/>
              </a:ext>
            </a:extLst>
          </p:cNvPr>
          <p:cNvSpPr txBox="1"/>
          <p:nvPr/>
        </p:nvSpPr>
        <p:spPr>
          <a:xfrm>
            <a:off x="6392509" y="3379525"/>
            <a:ext cx="322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the texture:</a:t>
            </a:r>
          </a:p>
          <a:p>
            <a:endParaRPr lang="en-US" sz="1600" dirty="0">
              <a:latin typeface="Rubik" pitchFamily="2" charset="-79"/>
              <a:cs typeface="Rubik" pitchFamily="2" charset="-79"/>
            </a:endParaRPr>
          </a:p>
          <a:p>
            <a:r>
              <a:rPr lang="en-US" sz="1600" dirty="0">
                <a:latin typeface="Rubik" pitchFamily="2" charset="-79"/>
                <a:cs typeface="Rubik" pitchFamily="2" charset="-79"/>
              </a:rPr>
              <a:t>Is it rough or smooth?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24B86-E899-B7C4-EAB4-4526BDC06EAB}"/>
              </a:ext>
            </a:extLst>
          </p:cNvPr>
          <p:cNvSpPr txBox="1"/>
          <p:nvPr/>
        </p:nvSpPr>
        <p:spPr>
          <a:xfrm>
            <a:off x="6372444" y="4356091"/>
            <a:ext cx="259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Can you taste it without biting it?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211C75-91B6-573D-E2EA-FD6F0247D125}"/>
              </a:ext>
            </a:extLst>
          </p:cNvPr>
          <p:cNvSpPr txBox="1"/>
          <p:nvPr/>
        </p:nvSpPr>
        <p:spPr>
          <a:xfrm>
            <a:off x="9440857" y="2531626"/>
            <a:ext cx="2843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Rubik" pitchFamily="2" charset="-79"/>
                <a:cs typeface="Rubik" pitchFamily="2" charset="-79"/>
              </a:rPr>
              <a:t>Bite into your food and chew slowly…</a:t>
            </a:r>
          </a:p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29FCCE-22F9-FAAE-B0BF-A3E1B54B3549}"/>
              </a:ext>
            </a:extLst>
          </p:cNvPr>
          <p:cNvSpPr txBox="1"/>
          <p:nvPr/>
        </p:nvSpPr>
        <p:spPr>
          <a:xfrm>
            <a:off x="9621381" y="3371096"/>
            <a:ext cx="2843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how it tastes and enjoy thinking about it</a:t>
            </a:r>
          </a:p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04E03F-19E7-AF65-1353-BE9E6E716A57}"/>
              </a:ext>
            </a:extLst>
          </p:cNvPr>
          <p:cNvSpPr txBox="1"/>
          <p:nvPr/>
        </p:nvSpPr>
        <p:spPr>
          <a:xfrm>
            <a:off x="9621381" y="4152513"/>
            <a:ext cx="2414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Say a quiet “thank you” to everyone who brought this food to you</a:t>
            </a: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CC116C5-105C-658C-5398-BC220A263711}"/>
              </a:ext>
            </a:extLst>
          </p:cNvPr>
          <p:cNvSpPr/>
          <p:nvPr/>
        </p:nvSpPr>
        <p:spPr>
          <a:xfrm>
            <a:off x="1169" y="2141151"/>
            <a:ext cx="3257087" cy="3427614"/>
          </a:xfrm>
          <a:prstGeom prst="flowChartConnector">
            <a:avLst/>
          </a:prstGeom>
          <a:solidFill>
            <a:srgbClr val="97FF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D8418A-BAD3-D2F3-6A91-19F9784C4F55}"/>
              </a:ext>
            </a:extLst>
          </p:cNvPr>
          <p:cNvSpPr txBox="1"/>
          <p:nvPr/>
        </p:nvSpPr>
        <p:spPr>
          <a:xfrm>
            <a:off x="256477" y="2601359"/>
            <a:ext cx="450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Just look at your food…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62E0-71E0-AFD6-17F4-AA9BB10BCB64}"/>
              </a:ext>
            </a:extLst>
          </p:cNvPr>
          <p:cNvSpPr txBox="1"/>
          <p:nvPr/>
        </p:nvSpPr>
        <p:spPr>
          <a:xfrm>
            <a:off x="80249" y="3316258"/>
            <a:ext cx="3095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Notice all the different things you see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CA2B23-9E88-E9ED-CDE6-A94F95E0CE36}"/>
              </a:ext>
            </a:extLst>
          </p:cNvPr>
          <p:cNvSpPr txBox="1"/>
          <p:nvPr/>
        </p:nvSpPr>
        <p:spPr>
          <a:xfrm>
            <a:off x="112555" y="3999573"/>
            <a:ext cx="283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ubik" pitchFamily="2" charset="-79"/>
                <a:cs typeface="Rubik" pitchFamily="2" charset="-79"/>
              </a:rPr>
              <a:t>Do you see anything you like or don’t like?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7805FF-6D79-2D8B-C3A8-F0E698357C5B}"/>
              </a:ext>
            </a:extLst>
          </p:cNvPr>
          <p:cNvSpPr txBox="1"/>
          <p:nvPr/>
        </p:nvSpPr>
        <p:spPr>
          <a:xfrm>
            <a:off x="260322" y="5736592"/>
            <a:ext cx="7553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How do you feel after trying this mindfulness activity?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 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did you notice?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92566-E466-F06A-5243-49D7B823F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94ED0-B16B-384C-E1EB-BEFDD004A3E9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Tasting with Mindfulness</a:t>
            </a:r>
          </a:p>
        </p:txBody>
      </p:sp>
    </p:spTree>
    <p:extLst>
      <p:ext uri="{BB962C8B-B14F-4D97-AF65-F5344CB8AC3E}">
        <p14:creationId xmlns:p14="http://schemas.microsoft.com/office/powerpoint/2010/main" val="1340399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60072" y="2029596"/>
            <a:ext cx="1147185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Now, we’re going to try a very short exercise that will help us to be mindful and also can be helpful in calming our bodies and minds.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3C2EA-AA4B-52A1-E5D8-2BF8AB1E4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368" y="3177673"/>
            <a:ext cx="2400296" cy="2983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Breathing</a:t>
            </a:r>
          </a:p>
        </p:txBody>
      </p:sp>
    </p:spTree>
    <p:extLst>
      <p:ext uri="{BB962C8B-B14F-4D97-AF65-F5344CB8AC3E}">
        <p14:creationId xmlns:p14="http://schemas.microsoft.com/office/powerpoint/2010/main" val="258894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984E84-2277-09AD-9C3B-437F9845D65F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38" y="409340"/>
            <a:ext cx="775786" cy="7757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B2312E-B33E-2CCE-5BEA-3CA8A4F9BE65}"/>
              </a:ext>
            </a:extLst>
          </p:cNvPr>
          <p:cNvSpPr txBox="1"/>
          <p:nvPr/>
        </p:nvSpPr>
        <p:spPr>
          <a:xfrm>
            <a:off x="151948" y="241480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well-being?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Learning about well-being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your own well-being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197E7-5E7E-270C-0AF3-6468093A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7" y="2404459"/>
            <a:ext cx="3142139" cy="45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7B779-F386-72AE-CA4A-275F092DB842}"/>
              </a:ext>
            </a:extLst>
          </p:cNvPr>
          <p:cNvSpPr txBox="1"/>
          <p:nvPr/>
        </p:nvSpPr>
        <p:spPr>
          <a:xfrm>
            <a:off x="472921" y="1965753"/>
            <a:ext cx="37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1: Let’s Get Started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848E6-DF2F-0CCD-FEC7-5652701A43D5}"/>
              </a:ext>
            </a:extLst>
          </p:cNvPr>
          <p:cNvSpPr txBox="1"/>
          <p:nvPr/>
        </p:nvSpPr>
        <p:spPr>
          <a:xfrm>
            <a:off x="71243" y="5067402"/>
            <a:ext cx="4922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23-31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Reviewing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Recognizing feelings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the effect of our feelings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F90988-5CDC-8F3E-DF7B-3BE4BBF8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0" y="4972082"/>
            <a:ext cx="3500020" cy="457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7DBCEE-5487-2EBD-18AC-282ACDD3796E}"/>
              </a:ext>
            </a:extLst>
          </p:cNvPr>
          <p:cNvSpPr txBox="1"/>
          <p:nvPr/>
        </p:nvSpPr>
        <p:spPr>
          <a:xfrm>
            <a:off x="151948" y="4457934"/>
            <a:ext cx="510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3: Understanding our Feelings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BFD6F-E4F0-57DA-3584-AE5F8B001FF6}"/>
              </a:ext>
            </a:extLst>
          </p:cNvPr>
          <p:cNvSpPr txBox="1"/>
          <p:nvPr/>
        </p:nvSpPr>
        <p:spPr>
          <a:xfrm>
            <a:off x="7708034" y="2475833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14-22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mindfulness?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Practicing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Mindful breathing exercise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6B18D2-596C-9DC4-9241-6B4AD202B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399" y="2375599"/>
            <a:ext cx="3142139" cy="457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EE9FC0-FC80-9590-3085-1FBF58107C50}"/>
              </a:ext>
            </a:extLst>
          </p:cNvPr>
          <p:cNvSpPr txBox="1"/>
          <p:nvPr/>
        </p:nvSpPr>
        <p:spPr>
          <a:xfrm>
            <a:off x="7440752" y="1935993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2: The Road to Mindfulness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15355-4D37-D80D-E4CA-5A9EF1C698B5}"/>
              </a:ext>
            </a:extLst>
          </p:cNvPr>
          <p:cNvSpPr txBox="1"/>
          <p:nvPr/>
        </p:nvSpPr>
        <p:spPr>
          <a:xfrm>
            <a:off x="7339041" y="5067402"/>
            <a:ext cx="4922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32-41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Reviewing mindfulness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Recognizing feelings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Understanding the effect of our feelings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7E26B8-27E3-FBB6-F934-F37544E60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824" y="4949223"/>
            <a:ext cx="3500020" cy="457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CFDB638-3205-D8C9-3559-FDDBA0EE8510}"/>
              </a:ext>
            </a:extLst>
          </p:cNvPr>
          <p:cNvSpPr txBox="1"/>
          <p:nvPr/>
        </p:nvSpPr>
        <p:spPr>
          <a:xfrm>
            <a:off x="7564712" y="4436514"/>
            <a:ext cx="510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4: Managing our Emotions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40" y="2704596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17543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2BEE84-890D-C75F-3940-73FD14D0546E}"/>
              </a:ext>
            </a:extLst>
          </p:cNvPr>
          <p:cNvSpPr/>
          <p:nvPr/>
        </p:nvSpPr>
        <p:spPr>
          <a:xfrm>
            <a:off x="262158" y="1446826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189925" y="1556119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700522" y="1527819"/>
            <a:ext cx="728475" cy="72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533401" y="293592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What did you notice while you were deep belly breathing?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AB5D3-D702-8F01-0DBA-5435FABA1367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Breathing</a:t>
            </a:r>
          </a:p>
        </p:txBody>
      </p:sp>
    </p:spTree>
    <p:extLst>
      <p:ext uri="{BB962C8B-B14F-4D97-AF65-F5344CB8AC3E}">
        <p14:creationId xmlns:p14="http://schemas.microsoft.com/office/powerpoint/2010/main" val="136171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E80D73-2AA5-57A6-04D1-829BFBBB25E4}"/>
              </a:ext>
            </a:extLst>
          </p:cNvPr>
          <p:cNvSpPr/>
          <p:nvPr/>
        </p:nvSpPr>
        <p:spPr>
          <a:xfrm>
            <a:off x="262158" y="4319465"/>
            <a:ext cx="11667683" cy="253853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60071" y="953903"/>
            <a:ext cx="11471856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Rubik" pitchFamily="2" charset="-79"/>
                <a:cs typeface="Rubik"/>
              </a:rPr>
              <a:t>Additional Mindfulness Awareness Practices: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Mindful movement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Mindful walking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Mindful in nature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Mindful art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Mindful communication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F14F8EE1-EB74-4628-EC4A-CA8417EA1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267983" y="4443553"/>
            <a:ext cx="779612" cy="779612"/>
          </a:xfrm>
          <a:prstGeom prst="rect">
            <a:avLst/>
          </a:prstGeom>
        </p:spPr>
      </p:pic>
      <p:pic>
        <p:nvPicPr>
          <p:cNvPr id="5" name="Graphic 4" descr="Chat bubble with solid fill">
            <a:extLst>
              <a:ext uri="{FF2B5EF4-FFF2-40B4-BE49-F238E27FC236}">
                <a16:creationId xmlns:a16="http://schemas.microsoft.com/office/drawing/2014/main" id="{295BD126-B288-C984-650A-39396FF37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634176" y="4383891"/>
            <a:ext cx="728475" cy="728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02D353-6045-0565-0705-FD6096F10A9B}"/>
              </a:ext>
            </a:extLst>
          </p:cNvPr>
          <p:cNvSpPr txBox="1"/>
          <p:nvPr/>
        </p:nvSpPr>
        <p:spPr>
          <a:xfrm>
            <a:off x="3041033" y="466610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F5A14B-C4ED-7F32-2899-9CC5C2821103}"/>
              </a:ext>
            </a:extLst>
          </p:cNvPr>
          <p:cNvCxnSpPr/>
          <p:nvPr/>
        </p:nvCxnSpPr>
        <p:spPr>
          <a:xfrm>
            <a:off x="5676900" y="5346945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2E74E0-76A8-C2E5-CD3D-5559CE7E88DE}"/>
              </a:ext>
            </a:extLst>
          </p:cNvPr>
          <p:cNvSpPr txBox="1"/>
          <p:nvPr/>
        </p:nvSpPr>
        <p:spPr>
          <a:xfrm>
            <a:off x="786819" y="5766179"/>
            <a:ext cx="114718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 you think these mindful awareness practices are like?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93EE26-9C99-2360-00CE-A0A317A3F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234155-2952-38A2-3FA2-A5B0DD1F4F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Mindful Practices</a:t>
            </a:r>
          </a:p>
        </p:txBody>
      </p:sp>
    </p:spTree>
    <p:extLst>
      <p:ext uri="{BB962C8B-B14F-4D97-AF65-F5344CB8AC3E}">
        <p14:creationId xmlns:p14="http://schemas.microsoft.com/office/powerpoint/2010/main" val="2801027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59" y="4997030"/>
            <a:ext cx="4387273" cy="72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7AF77C-6754-0737-6375-D48D84B88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395" y="5322441"/>
            <a:ext cx="4267200" cy="1304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57293-29F7-7A7C-07AF-345C03E4F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434" y="1350471"/>
            <a:ext cx="3901957" cy="3393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BE28B6-2037-5254-6B19-A9BB4504895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367" y="497756"/>
            <a:ext cx="3765266" cy="5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7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47907" y="1444669"/>
            <a:ext cx="12018441" cy="368872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212227" y="1560243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700522" y="152988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778325" y="2964463"/>
            <a:ext cx="1219199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200" dirty="0">
                <a:latin typeface="Rubik" pitchFamily="2" charset="-79"/>
                <a:cs typeface="Rubik"/>
              </a:rPr>
              <a:t>What is well-being?</a:t>
            </a:r>
          </a:p>
          <a:p>
            <a:endParaRPr lang="en-US" sz="4200" dirty="0">
              <a:latin typeface="Rubik" pitchFamily="2" charset="-79"/>
              <a:cs typeface="Rubik" pitchFamily="2" charset="-79"/>
            </a:endParaRPr>
          </a:p>
          <a:p>
            <a:r>
              <a:rPr lang="en-US" sz="4200" dirty="0">
                <a:latin typeface="Rubik" pitchFamily="2" charset="-79"/>
                <a:cs typeface="Rubik"/>
              </a:rPr>
              <a:t>What is mindfulness?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70454A-A718-908D-9D60-058C99B7E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369" y="551807"/>
            <a:ext cx="2057400" cy="161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71BDC-8F9B-20FA-0C1B-7E26DF369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313691" y="1997839"/>
            <a:ext cx="1219199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Today’s topic is understanding our feelings.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Understanding our feelings is another practice that contributes to well-being.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05222-02A0-7076-FC3A-72F589BF43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84F02-4D92-A734-D23A-5C468AED96FC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Feelings and Well-Being</a:t>
            </a:r>
          </a:p>
        </p:txBody>
      </p:sp>
    </p:spTree>
    <p:extLst>
      <p:ext uri="{BB962C8B-B14F-4D97-AF65-F5344CB8AC3E}">
        <p14:creationId xmlns:p14="http://schemas.microsoft.com/office/powerpoint/2010/main" val="2918980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746CAE-5947-1085-1FEB-E0BEA0D846B0}"/>
              </a:ext>
            </a:extLst>
          </p:cNvPr>
          <p:cNvSpPr/>
          <p:nvPr/>
        </p:nvSpPr>
        <p:spPr>
          <a:xfrm>
            <a:off x="175054" y="4471639"/>
            <a:ext cx="11843387" cy="2386361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27A899-042D-18F5-514D-54B3BB932C90}"/>
              </a:ext>
            </a:extLst>
          </p:cNvPr>
          <p:cNvSpPr txBox="1"/>
          <p:nvPr/>
        </p:nvSpPr>
        <p:spPr>
          <a:xfrm>
            <a:off x="173559" y="96940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ubik" pitchFamily="2" charset="-79"/>
                <a:cs typeface="Rubik" pitchFamily="2" charset="-79"/>
              </a:rPr>
              <a:t>Many things can affect how you are feeling…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33B8C-3A23-BA62-FB24-2829A66B5999}"/>
              </a:ext>
            </a:extLst>
          </p:cNvPr>
          <p:cNvSpPr txBox="1"/>
          <p:nvPr/>
        </p:nvSpPr>
        <p:spPr>
          <a:xfrm>
            <a:off x="495097" y="1802466"/>
            <a:ext cx="52146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The weather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If you slept well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The people you are with</a:t>
            </a:r>
          </a:p>
          <a:p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64C9B-0911-6D01-A0F9-3EE6CF07FFE9}"/>
              </a:ext>
            </a:extLst>
          </p:cNvPr>
          <p:cNvSpPr txBox="1"/>
          <p:nvPr/>
        </p:nvSpPr>
        <p:spPr>
          <a:xfrm>
            <a:off x="5724807" y="1802465"/>
            <a:ext cx="62331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Whether or not you’re hungry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activities you’ve been doing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FC533BD0-88FB-68A1-9EE3-8D82A8628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305492" y="4361256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F6BFE258-87BF-8EC1-CA18-909417A6B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802576" y="4367298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31278E-0400-7909-7007-D66E619900A8}"/>
              </a:ext>
            </a:extLst>
          </p:cNvPr>
          <p:cNvSpPr txBox="1"/>
          <p:nvPr/>
        </p:nvSpPr>
        <p:spPr>
          <a:xfrm>
            <a:off x="3136353" y="46363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53AC70-8B22-7211-7136-C316BC85CE5D}"/>
              </a:ext>
            </a:extLst>
          </p:cNvPr>
          <p:cNvSpPr txBox="1"/>
          <p:nvPr/>
        </p:nvSpPr>
        <p:spPr>
          <a:xfrm>
            <a:off x="646330" y="5598503"/>
            <a:ext cx="11213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Can you think of any other things that can affect how you are feeling?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64271F-25FC-66C8-9835-739C1306BA15}"/>
              </a:ext>
            </a:extLst>
          </p:cNvPr>
          <p:cNvCxnSpPr/>
          <p:nvPr/>
        </p:nvCxnSpPr>
        <p:spPr>
          <a:xfrm>
            <a:off x="5805577" y="5405795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7661900-A60F-D808-AE22-B4D4801DD1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6C77E-C059-732C-BDCF-F727C01C9958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Affects our Feelings?</a:t>
            </a:r>
          </a:p>
        </p:txBody>
      </p:sp>
    </p:spTree>
    <p:extLst>
      <p:ext uri="{BB962C8B-B14F-4D97-AF65-F5344CB8AC3E}">
        <p14:creationId xmlns:p14="http://schemas.microsoft.com/office/powerpoint/2010/main" val="358528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4DF9E9F9-E7C3-7C75-B897-C980AC0175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-83011" y="4439263"/>
            <a:ext cx="2276475" cy="2276475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0" y="1626364"/>
            <a:ext cx="1219199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Take a few moments to be mindful of how you are feeling today and why you feel that way.</a:t>
            </a:r>
          </a:p>
          <a:p>
            <a:pPr algn="ctr"/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algn="ctr"/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600" dirty="0">
                <a:latin typeface="Rubik" pitchFamily="2" charset="-79"/>
                <a:cs typeface="Rubik"/>
              </a:rPr>
              <a:t>Draw and/or write about how you feel and why.</a:t>
            </a:r>
            <a:endParaRPr lang="en-US" sz="3600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" name="Picture 4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CED50295-1336-B1EA-1001-2DBCD66033D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529" y="4102660"/>
            <a:ext cx="2468189" cy="2468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F30D0B-D022-C8EF-DA2E-4DD5C61049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23D00D-964E-8F96-DA1D-1A693C9D728C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How are you Feeling Today?</a:t>
            </a:r>
          </a:p>
        </p:txBody>
      </p:sp>
    </p:spTree>
    <p:extLst>
      <p:ext uri="{BB962C8B-B14F-4D97-AF65-F5344CB8AC3E}">
        <p14:creationId xmlns:p14="http://schemas.microsoft.com/office/powerpoint/2010/main" val="4052223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think about if you can connect with any of the feelings in the story…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E70CD-2D98-F7BA-4B1F-30A37C557AD4}"/>
              </a:ext>
            </a:extLst>
          </p:cNvPr>
          <p:cNvSpPr txBox="1"/>
          <p:nvPr/>
        </p:nvSpPr>
        <p:spPr>
          <a:xfrm>
            <a:off x="1769225" y="6323920"/>
            <a:ext cx="97107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Follow-up question: Did you connect with any of the feelings in the story?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Listening to My Body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Gabi Garcia</a:t>
            </a:r>
          </a:p>
        </p:txBody>
      </p:sp>
      <p:pic>
        <p:nvPicPr>
          <p:cNvPr id="3" name="Online Media 2" title="Coach Mambru PE Read Aloud - Listening to my Body by Gabi Garcia, illustrated by Ying Hui Tan">
            <a:hlinkClick r:id="" action="ppaction://media"/>
            <a:extLst>
              <a:ext uri="{FF2B5EF4-FFF2-40B4-BE49-F238E27FC236}">
                <a16:creationId xmlns:a16="http://schemas.microsoft.com/office/drawing/2014/main" id="{57174C71-E838-8519-7A7E-BC33CB7287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797824" y="1365749"/>
            <a:ext cx="8596351" cy="48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9CC1A9-C8F6-42EC-2C21-F498CF098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507" y="5744195"/>
            <a:ext cx="4922982" cy="487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2A8C9-D181-6DD5-CCDD-25C0A3533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013" y="1300271"/>
            <a:ext cx="2777971" cy="4010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FB947-ED84-44AF-E88C-1A9321C3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237" y="434933"/>
            <a:ext cx="2511525" cy="556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3667BBA3-7AAC-5C14-E102-BB6DE8EBE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262945"/>
              </p:ext>
            </p:extLst>
          </p:nvPr>
        </p:nvGraphicFramePr>
        <p:xfrm>
          <a:off x="147637" y="1156731"/>
          <a:ext cx="11896725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575">
                  <a:extLst>
                    <a:ext uri="{9D8B030D-6E8A-4147-A177-3AD203B41FA5}">
                      <a16:colId xmlns:a16="http://schemas.microsoft.com/office/drawing/2014/main" val="3293802209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3963580124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617096190"/>
                    </a:ext>
                  </a:extLst>
                </a:gridCol>
              </a:tblGrid>
              <a:tr h="6902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Feeling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rgbClr val="97F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Body</a:t>
                      </a:r>
                    </a:p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How does your body feel when you have this feeling?</a:t>
                      </a:r>
                    </a:p>
                  </a:txBody>
                  <a:tcPr>
                    <a:solidFill>
                      <a:srgbClr val="97F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Thoughts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What thoughts do you have when you have this feeling?</a:t>
                      </a:r>
                    </a:p>
                  </a:txBody>
                  <a:tcPr>
                    <a:solidFill>
                      <a:srgbClr val="97F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4806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ex.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Sad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ubik" pitchFamily="2" charset="-79"/>
                          <a:cs typeface="Rubik" pitchFamily="2" charset="-79"/>
                        </a:rPr>
                        <a:t>Slow, tired, crying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ubik" pitchFamily="2" charset="-79"/>
                          <a:cs typeface="Rubik" pitchFamily="2" charset="-79"/>
                        </a:rPr>
                        <a:t>“Why did that happen?”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8588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Happy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3269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Worried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275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Excited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58274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Rubik" pitchFamily="2" charset="-79"/>
                          <a:cs typeface="Rubik" pitchFamily="2" charset="-79"/>
                        </a:rPr>
                        <a:t>Angry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8366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8E0BE67-27EA-F3E5-408B-618D472857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E862E-02AD-5F46-222E-ED82A56017AA}"/>
              </a:ext>
            </a:extLst>
          </p:cNvPr>
          <p:cNvSpPr txBox="1"/>
          <p:nvPr/>
        </p:nvSpPr>
        <p:spPr>
          <a:xfrm>
            <a:off x="0" y="41032"/>
            <a:ext cx="854183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Feelings and your Body and Thoughts</a:t>
            </a:r>
          </a:p>
        </p:txBody>
      </p:sp>
    </p:spTree>
    <p:extLst>
      <p:ext uri="{BB962C8B-B14F-4D97-AF65-F5344CB8AC3E}">
        <p14:creationId xmlns:p14="http://schemas.microsoft.com/office/powerpoint/2010/main" val="385006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6001B4-AC12-8E83-EF22-23E178BA98FA}"/>
              </a:ext>
            </a:extLst>
          </p:cNvPr>
          <p:cNvSpPr/>
          <p:nvPr/>
        </p:nvSpPr>
        <p:spPr>
          <a:xfrm>
            <a:off x="92676" y="1970485"/>
            <a:ext cx="12018441" cy="488751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80F24B-B6E5-BD2B-F39F-F0F4BCA0C1B2}"/>
              </a:ext>
            </a:extLst>
          </p:cNvPr>
          <p:cNvSpPr txBox="1"/>
          <p:nvPr/>
        </p:nvSpPr>
        <p:spPr>
          <a:xfrm>
            <a:off x="438150" y="864841"/>
            <a:ext cx="115728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Not everyone has the same physical sensations or thoughts when experiencing a certain feeling.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B8B1F930-DBB2-63B4-CBAC-CECC684EB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2874061" y="2465283"/>
            <a:ext cx="779612" cy="779612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15CA756C-AFB6-0704-ACA4-9C35C7E66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270523" y="2394589"/>
            <a:ext cx="728475" cy="728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9842B-2AA0-A2F9-E5D4-7EECF1E42FB5}"/>
              </a:ext>
            </a:extLst>
          </p:cNvPr>
          <p:cNvSpPr txBox="1"/>
          <p:nvPr/>
        </p:nvSpPr>
        <p:spPr>
          <a:xfrm>
            <a:off x="2667520" y="269505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CA1A7-DDE1-0353-EB74-DA708C75AFB8}"/>
              </a:ext>
            </a:extLst>
          </p:cNvPr>
          <p:cNvSpPr txBox="1"/>
          <p:nvPr/>
        </p:nvSpPr>
        <p:spPr>
          <a:xfrm>
            <a:off x="826243" y="3808372"/>
            <a:ext cx="11020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Why is it important to know that other people might experience feelings in a different way than we experience them?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could it be helpful to understand how feelings </a:t>
            </a: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show up in our bodies (and thoughts)?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0E9EDC-1221-B599-9F7D-A96B82F7D21E}"/>
              </a:ext>
            </a:extLst>
          </p:cNvPr>
          <p:cNvCxnSpPr/>
          <p:nvPr/>
        </p:nvCxnSpPr>
        <p:spPr>
          <a:xfrm>
            <a:off x="5338852" y="3464493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92EA7EA-272F-FD17-459E-B023A35CE5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422ED6-1C1D-C7C5-DD57-A03509AD6DE6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We’re all Different!</a:t>
            </a:r>
          </a:p>
        </p:txBody>
      </p:sp>
    </p:spTree>
    <p:extLst>
      <p:ext uri="{BB962C8B-B14F-4D97-AF65-F5344CB8AC3E}">
        <p14:creationId xmlns:p14="http://schemas.microsoft.com/office/powerpoint/2010/main" val="2276032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BC20E32-7BA9-703A-26F8-A1D40E84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430" y="1207387"/>
            <a:ext cx="1793620" cy="3882610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359" y="4997030"/>
            <a:ext cx="4387273" cy="7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72789-30E3-78A2-DC1D-956C7E211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765" y="5424670"/>
            <a:ext cx="7862460" cy="678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E11BD0-3D1F-0508-FB2F-4B5AC5FD41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2434" y="530324"/>
            <a:ext cx="3452813" cy="4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5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F279C7-2C59-2A9C-A073-BA2133277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592" y="576469"/>
            <a:ext cx="1945529" cy="123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F8B3F2-8CD0-7CE9-1DCF-F82049DE9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8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2A4A63-070C-490E-3A05-04CE241CE144}"/>
              </a:ext>
            </a:extLst>
          </p:cNvPr>
          <p:cNvSpPr/>
          <p:nvPr/>
        </p:nvSpPr>
        <p:spPr>
          <a:xfrm>
            <a:off x="78640" y="3492341"/>
            <a:ext cx="12002995" cy="2926045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716D5456-ADEB-FF3D-45CB-F78D131F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2" y="4456152"/>
            <a:ext cx="2069193" cy="1834732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C5BA11-51B4-4D64-AB90-7AB3B509B5F1}"/>
              </a:ext>
            </a:extLst>
          </p:cNvPr>
          <p:cNvSpPr txBox="1"/>
          <p:nvPr/>
        </p:nvSpPr>
        <p:spPr>
          <a:xfrm>
            <a:off x="164034" y="86263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Remember, many things can affect how you are feeling…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18FA5-1698-4DAA-E400-AAFB6BB4B60E}"/>
              </a:ext>
            </a:extLst>
          </p:cNvPr>
          <p:cNvSpPr txBox="1"/>
          <p:nvPr/>
        </p:nvSpPr>
        <p:spPr>
          <a:xfrm>
            <a:off x="520484" y="1715139"/>
            <a:ext cx="5214620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/>
              </a:rPr>
              <a:t>The weather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/>
              </a:rPr>
              <a:t>If you slept well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/>
              </a:rPr>
              <a:t>The people you are with</a:t>
            </a:r>
          </a:p>
          <a:p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C2551-A627-F65E-EAEC-27309C11D167}"/>
              </a:ext>
            </a:extLst>
          </p:cNvPr>
          <p:cNvSpPr txBox="1"/>
          <p:nvPr/>
        </p:nvSpPr>
        <p:spPr>
          <a:xfrm>
            <a:off x="5648607" y="1813019"/>
            <a:ext cx="623316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/>
              </a:rPr>
              <a:t>Whether or not you’re hungry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/>
              </a:rPr>
              <a:t>What activities you’ve been doing</a:t>
            </a:r>
          </a:p>
        </p:txBody>
      </p:sp>
      <p:pic>
        <p:nvPicPr>
          <p:cNvPr id="16" name="Picture 1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332E2A7-5AA2-AF49-E9ED-784495F649E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448325" y="4499191"/>
            <a:ext cx="1750242" cy="17502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ED22BA-FC85-6F0A-B2C8-518E5B66185E}"/>
              </a:ext>
            </a:extLst>
          </p:cNvPr>
          <p:cNvSpPr txBox="1"/>
          <p:nvPr/>
        </p:nvSpPr>
        <p:spPr>
          <a:xfrm>
            <a:off x="-9769" y="3832678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Take a few moments to be mindful of how you are feeling today and why you feel that way.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Draw and/or write about how you feel and why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8ABB0-C237-1372-A85D-065494FE7F6D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How are you Feeling Today?</a:t>
            </a:r>
          </a:p>
        </p:txBody>
      </p:sp>
    </p:spTree>
    <p:extLst>
      <p:ext uri="{BB962C8B-B14F-4D97-AF65-F5344CB8AC3E}">
        <p14:creationId xmlns:p14="http://schemas.microsoft.com/office/powerpoint/2010/main" val="3233675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ED22BA-FC85-6F0A-B2C8-518E5B66185E}"/>
              </a:ext>
            </a:extLst>
          </p:cNvPr>
          <p:cNvSpPr txBox="1"/>
          <p:nvPr/>
        </p:nvSpPr>
        <p:spPr>
          <a:xfrm>
            <a:off x="469372" y="20701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feeling did you draw/write about today?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F1EEEAB3-A030-9446-AC06-2EF2C1906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2911706" y="932393"/>
            <a:ext cx="779612" cy="779612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F2FF70F6-83B7-5968-6250-7E496AE24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309227" y="914717"/>
            <a:ext cx="728475" cy="728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012895-9DDA-39BF-DE5D-55DCAFF5F29D}"/>
              </a:ext>
            </a:extLst>
          </p:cNvPr>
          <p:cNvSpPr txBox="1"/>
          <p:nvPr/>
        </p:nvSpPr>
        <p:spPr>
          <a:xfrm>
            <a:off x="2750068" y="1177847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BD75B1-99E3-69FF-7A05-ABAF16F0DA38}"/>
              </a:ext>
            </a:extLst>
          </p:cNvPr>
          <p:cNvCxnSpPr/>
          <p:nvPr/>
        </p:nvCxnSpPr>
        <p:spPr>
          <a:xfrm>
            <a:off x="5421400" y="1960161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Confused face outline with solid fill">
            <a:extLst>
              <a:ext uri="{FF2B5EF4-FFF2-40B4-BE49-F238E27FC236}">
                <a16:creationId xmlns:a16="http://schemas.microsoft.com/office/drawing/2014/main" id="{D8CF4287-097C-47CE-C847-3513C53E75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6223" y="3772513"/>
            <a:ext cx="1683216" cy="1683216"/>
          </a:xfrm>
          <a:prstGeom prst="rect">
            <a:avLst/>
          </a:prstGeom>
        </p:spPr>
      </p:pic>
      <p:pic>
        <p:nvPicPr>
          <p:cNvPr id="12" name="Graphic 11" descr="Worried face outline with solid fill">
            <a:extLst>
              <a:ext uri="{FF2B5EF4-FFF2-40B4-BE49-F238E27FC236}">
                <a16:creationId xmlns:a16="http://schemas.microsoft.com/office/drawing/2014/main" id="{6BBB9B28-B089-BD57-EC76-FDCC018666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02572" y="3067175"/>
            <a:ext cx="914400" cy="914400"/>
          </a:xfrm>
          <a:prstGeom prst="rect">
            <a:avLst/>
          </a:prstGeom>
        </p:spPr>
      </p:pic>
      <p:pic>
        <p:nvPicPr>
          <p:cNvPr id="14" name="Graphic 13" descr="Nervous face outline with solid fill">
            <a:extLst>
              <a:ext uri="{FF2B5EF4-FFF2-40B4-BE49-F238E27FC236}">
                <a16:creationId xmlns:a16="http://schemas.microsoft.com/office/drawing/2014/main" id="{37CB7398-CA98-74B2-9DCD-68C3BBFD7F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78087" y="3917216"/>
            <a:ext cx="1236001" cy="1236001"/>
          </a:xfrm>
          <a:prstGeom prst="rect">
            <a:avLst/>
          </a:prstGeom>
        </p:spPr>
      </p:pic>
      <p:pic>
        <p:nvPicPr>
          <p:cNvPr id="16" name="Graphic 15" descr="Sad face outline with solid fill">
            <a:extLst>
              <a:ext uri="{FF2B5EF4-FFF2-40B4-BE49-F238E27FC236}">
                <a16:creationId xmlns:a16="http://schemas.microsoft.com/office/drawing/2014/main" id="{A89D5AE8-1918-4763-53E3-DC8A04B21A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61762" y="3047584"/>
            <a:ext cx="1104652" cy="1104652"/>
          </a:xfrm>
          <a:prstGeom prst="rect">
            <a:avLst/>
          </a:prstGeom>
        </p:spPr>
      </p:pic>
      <p:pic>
        <p:nvPicPr>
          <p:cNvPr id="20" name="Graphic 19" descr="Neutral face outline with solid fill">
            <a:extLst>
              <a:ext uri="{FF2B5EF4-FFF2-40B4-BE49-F238E27FC236}">
                <a16:creationId xmlns:a16="http://schemas.microsoft.com/office/drawing/2014/main" id="{9D44F1DD-9590-B9AD-838F-EB7CBBF090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31256" y="5189049"/>
            <a:ext cx="1375311" cy="1375311"/>
          </a:xfrm>
          <a:prstGeom prst="rect">
            <a:avLst/>
          </a:prstGeom>
        </p:spPr>
      </p:pic>
      <p:pic>
        <p:nvPicPr>
          <p:cNvPr id="22" name="Graphic 21" descr="Surprised face outline with solid fill">
            <a:extLst>
              <a:ext uri="{FF2B5EF4-FFF2-40B4-BE49-F238E27FC236}">
                <a16:creationId xmlns:a16="http://schemas.microsoft.com/office/drawing/2014/main" id="{56FE7D09-F6E4-A084-C536-9B4837B6F1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0796" y="4614755"/>
            <a:ext cx="1350000" cy="1350000"/>
          </a:xfrm>
          <a:prstGeom prst="rect">
            <a:avLst/>
          </a:prstGeom>
        </p:spPr>
      </p:pic>
      <p:pic>
        <p:nvPicPr>
          <p:cNvPr id="25" name="Graphic 24" descr="Tongue face outline with solid fill">
            <a:extLst>
              <a:ext uri="{FF2B5EF4-FFF2-40B4-BE49-F238E27FC236}">
                <a16:creationId xmlns:a16="http://schemas.microsoft.com/office/drawing/2014/main" id="{74887E0A-D159-E76B-2572-4F0EE980D2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06837" y="3193559"/>
            <a:ext cx="1291608" cy="1291608"/>
          </a:xfrm>
          <a:prstGeom prst="rect">
            <a:avLst/>
          </a:prstGeom>
        </p:spPr>
      </p:pic>
      <p:pic>
        <p:nvPicPr>
          <p:cNvPr id="27" name="Graphic 26" descr="Sunglasses face outline with solid fill">
            <a:extLst>
              <a:ext uri="{FF2B5EF4-FFF2-40B4-BE49-F238E27FC236}">
                <a16:creationId xmlns:a16="http://schemas.microsoft.com/office/drawing/2014/main" id="{C67AD3F6-37E5-1711-27FB-387766F6460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18945" y="4050807"/>
            <a:ext cx="1375310" cy="1375310"/>
          </a:xfrm>
          <a:prstGeom prst="rect">
            <a:avLst/>
          </a:prstGeom>
        </p:spPr>
      </p:pic>
      <p:pic>
        <p:nvPicPr>
          <p:cNvPr id="29" name="Graphic 28" descr="Angry face outline with solid fill">
            <a:extLst>
              <a:ext uri="{FF2B5EF4-FFF2-40B4-BE49-F238E27FC236}">
                <a16:creationId xmlns:a16="http://schemas.microsoft.com/office/drawing/2014/main" id="{67757D9A-9C3E-051F-B4C1-1DD7E615084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940335" y="5084311"/>
            <a:ext cx="1911585" cy="1911585"/>
          </a:xfrm>
          <a:prstGeom prst="rect">
            <a:avLst/>
          </a:prstGeom>
        </p:spPr>
      </p:pic>
      <p:pic>
        <p:nvPicPr>
          <p:cNvPr id="31" name="Graphic 30" descr="Smiling with hearts face outline with solid fill">
            <a:extLst>
              <a:ext uri="{FF2B5EF4-FFF2-40B4-BE49-F238E27FC236}">
                <a16:creationId xmlns:a16="http://schemas.microsoft.com/office/drawing/2014/main" id="{0F7E13AC-21F5-616F-E0B9-8FFA869CEE1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359809" y="3405247"/>
            <a:ext cx="1838051" cy="1838051"/>
          </a:xfrm>
          <a:prstGeom prst="rect">
            <a:avLst/>
          </a:prstGeom>
        </p:spPr>
      </p:pic>
      <p:pic>
        <p:nvPicPr>
          <p:cNvPr id="33" name="Graphic 32" descr="Smiling face outline with solid fill">
            <a:extLst>
              <a:ext uri="{FF2B5EF4-FFF2-40B4-BE49-F238E27FC236}">
                <a16:creationId xmlns:a16="http://schemas.microsoft.com/office/drawing/2014/main" id="{D31E4A92-9F0A-BFF5-697D-2E1D564D1EC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271305" y="2508812"/>
            <a:ext cx="1792869" cy="1792869"/>
          </a:xfrm>
          <a:prstGeom prst="rect">
            <a:avLst/>
          </a:prstGeom>
        </p:spPr>
      </p:pic>
      <p:pic>
        <p:nvPicPr>
          <p:cNvPr id="35" name="Graphic 34" descr="Winking face outline with solid fill">
            <a:extLst>
              <a:ext uri="{FF2B5EF4-FFF2-40B4-BE49-F238E27FC236}">
                <a16:creationId xmlns:a16="http://schemas.microsoft.com/office/drawing/2014/main" id="{1C2C195A-05AD-798F-7BE5-7CCDFC8770F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886914" y="4837728"/>
            <a:ext cx="1236001" cy="12360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A4C4F-72D6-F322-2723-92B295F75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23024E6-F4BF-4B78-C99C-EA9245F19894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How are you Feeling Today?</a:t>
            </a:r>
          </a:p>
        </p:txBody>
      </p:sp>
    </p:spTree>
    <p:extLst>
      <p:ext uri="{BB962C8B-B14F-4D97-AF65-F5344CB8AC3E}">
        <p14:creationId xmlns:p14="http://schemas.microsoft.com/office/powerpoint/2010/main" val="525891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98177" y="1318188"/>
            <a:ext cx="11995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Knowing our feelings and how they show up in our bodies helps us understand why we feel that way and how to feel better.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4DA95E-55F3-CDEF-2AC4-C72223566B72}"/>
              </a:ext>
            </a:extLst>
          </p:cNvPr>
          <p:cNvSpPr txBox="1"/>
          <p:nvPr/>
        </p:nvSpPr>
        <p:spPr>
          <a:xfrm>
            <a:off x="200025" y="2911805"/>
            <a:ext cx="1179195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For example, if I start to feel upset, I might say </a:t>
            </a:r>
            <a:r>
              <a:rPr lang="en-US" sz="2800" b="1" dirty="0">
                <a:latin typeface="Rubik" pitchFamily="2" charset="-79"/>
                <a:cs typeface="Rubik"/>
              </a:rPr>
              <a:t>“I am angry right now” </a:t>
            </a:r>
            <a:r>
              <a:rPr lang="en-US" sz="2800" dirty="0">
                <a:latin typeface="Rubik" pitchFamily="2" charset="-79"/>
                <a:cs typeface="Rubik"/>
              </a:rPr>
              <a:t>and I might think, </a:t>
            </a:r>
            <a:r>
              <a:rPr lang="en-US" sz="2800" b="1" dirty="0">
                <a:latin typeface="Rubik" pitchFamily="2" charset="-79"/>
                <a:cs typeface="Rubik"/>
              </a:rPr>
              <a:t>“Hmm, when I’m angry, my face feels hot and my fists get tight and I feel like yelling!”</a:t>
            </a:r>
            <a:r>
              <a:rPr lang="en-US" sz="2800" dirty="0">
                <a:latin typeface="Rubik" pitchFamily="2" charset="-79"/>
                <a:cs typeface="Rubik"/>
              </a:rPr>
              <a:t> 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This helps me remember that I won’t stay angry forever and handle the problem, instead of just feeling angry.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125A2-9B1A-324D-E0D2-87E0D293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Difficult Feelings</a:t>
            </a:r>
          </a:p>
        </p:txBody>
      </p:sp>
    </p:spTree>
    <p:extLst>
      <p:ext uri="{BB962C8B-B14F-4D97-AF65-F5344CB8AC3E}">
        <p14:creationId xmlns:p14="http://schemas.microsoft.com/office/powerpoint/2010/main" val="2070625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D28A2C-7D28-FCB0-071B-6FAC4796495F}"/>
              </a:ext>
            </a:extLst>
          </p:cNvPr>
          <p:cNvSpPr txBox="1"/>
          <p:nvPr/>
        </p:nvSpPr>
        <p:spPr>
          <a:xfrm>
            <a:off x="0" y="146642"/>
            <a:ext cx="97127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Wilma Jean Worry Machine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Julia Cook</a:t>
            </a:r>
          </a:p>
        </p:txBody>
      </p:sp>
      <p:pic>
        <p:nvPicPr>
          <p:cNvPr id="3" name="Online Media 2" title="BOOKENDS with Julia Cook: Wilma Jean the Worry Machine">
            <a:hlinkClick r:id="" action="ppaction://media"/>
            <a:extLst>
              <a:ext uri="{FF2B5EF4-FFF2-40B4-BE49-F238E27FC236}">
                <a16:creationId xmlns:a16="http://schemas.microsoft.com/office/drawing/2014/main" id="{9130719E-3080-62F0-2E8B-A86A6D49F8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578517" y="1281400"/>
            <a:ext cx="9034966" cy="51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E0EA5-D03F-8F86-A359-425D61A9758F}"/>
              </a:ext>
            </a:extLst>
          </p:cNvPr>
          <p:cNvSpPr txBox="1"/>
          <p:nvPr/>
        </p:nvSpPr>
        <p:spPr>
          <a:xfrm>
            <a:off x="-1" y="2089621"/>
            <a:ext cx="1219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are some of the things Wilma Jean was 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worried about?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Have you ever felt like you had the “worry flu?” What 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did it feel like?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helped Wilma Jean in the story?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happened when Wilma Jean shared her worries with her teacher?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C9665F54-4A3B-6B4B-DF56-D99DF77DF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2941967" y="966851"/>
            <a:ext cx="779612" cy="779612"/>
          </a:xfrm>
          <a:prstGeom prst="rect">
            <a:avLst/>
          </a:prstGeom>
        </p:spPr>
      </p:pic>
      <p:pic>
        <p:nvPicPr>
          <p:cNvPr id="8" name="Graphic 7" descr="Chat bubble with solid fill">
            <a:extLst>
              <a:ext uri="{FF2B5EF4-FFF2-40B4-BE49-F238E27FC236}">
                <a16:creationId xmlns:a16="http://schemas.microsoft.com/office/drawing/2014/main" id="{58E17C9B-CEA5-F5E4-4CBF-72CD7D298B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362898" y="919460"/>
            <a:ext cx="728475" cy="728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64FA40-D85C-2B83-A3E2-C2EFFB31899E}"/>
              </a:ext>
            </a:extLst>
          </p:cNvPr>
          <p:cNvSpPr txBox="1"/>
          <p:nvPr/>
        </p:nvSpPr>
        <p:spPr>
          <a:xfrm>
            <a:off x="2750068" y="1190720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E78E21-0B2E-235F-56C2-5732A32FAAB2}"/>
              </a:ext>
            </a:extLst>
          </p:cNvPr>
          <p:cNvCxnSpPr/>
          <p:nvPr/>
        </p:nvCxnSpPr>
        <p:spPr>
          <a:xfrm>
            <a:off x="5421400" y="1960161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92D33EB-4042-6F33-A94B-0B1576D1352C}"/>
              </a:ext>
            </a:extLst>
          </p:cNvPr>
          <p:cNvSpPr txBox="1"/>
          <p:nvPr/>
        </p:nvSpPr>
        <p:spPr>
          <a:xfrm>
            <a:off x="0" y="146642"/>
            <a:ext cx="97127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Wilma Jean Worry Machine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Julia Cook</a:t>
            </a:r>
          </a:p>
        </p:txBody>
      </p:sp>
    </p:spTree>
    <p:extLst>
      <p:ext uri="{BB962C8B-B14F-4D97-AF65-F5344CB8AC3E}">
        <p14:creationId xmlns:p14="http://schemas.microsoft.com/office/powerpoint/2010/main" val="2579986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C04B89-F54F-B281-3FAE-7AE496699DE7}"/>
              </a:ext>
            </a:extLst>
          </p:cNvPr>
          <p:cNvSpPr/>
          <p:nvPr/>
        </p:nvSpPr>
        <p:spPr>
          <a:xfrm>
            <a:off x="98178" y="3492341"/>
            <a:ext cx="12012764" cy="3365660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F125E-E896-8B3F-7BBE-207A29C147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56" t="4905" r="5452" b="54306"/>
          <a:stretch/>
        </p:blipFill>
        <p:spPr>
          <a:xfrm>
            <a:off x="164852" y="787492"/>
            <a:ext cx="2638426" cy="8607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B6549A-17FE-51B0-E0A9-05DA7C495B39}"/>
              </a:ext>
            </a:extLst>
          </p:cNvPr>
          <p:cNvSpPr txBox="1"/>
          <p:nvPr/>
        </p:nvSpPr>
        <p:spPr>
          <a:xfrm>
            <a:off x="98177" y="2165332"/>
            <a:ext cx="11458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 What you feel when you are worried or uncomfortable about something.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91F4A-183A-3722-7CB3-839E54B976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56" t="70518" r="46898" b="1047"/>
          <a:stretch/>
        </p:blipFill>
        <p:spPr>
          <a:xfrm>
            <a:off x="164852" y="1677387"/>
            <a:ext cx="1419226" cy="6000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41FA33-1473-91D3-4965-C087D9337CF8}"/>
              </a:ext>
            </a:extLst>
          </p:cNvPr>
          <p:cNvSpPr txBox="1"/>
          <p:nvPr/>
        </p:nvSpPr>
        <p:spPr>
          <a:xfrm>
            <a:off x="251765" y="4239821"/>
            <a:ext cx="11861898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Stress gets turned on in our brains when we sense a problem.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The tricky part is, it gets turned on whether the problem is BIG or small, so we can get stressed out by things that aren’t a big problem at all!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652C0-8AC1-3CCD-82EF-53BB4FE822F6}"/>
              </a:ext>
            </a:extLst>
          </p:cNvPr>
          <p:cNvSpPr txBox="1"/>
          <p:nvPr/>
        </p:nvSpPr>
        <p:spPr>
          <a:xfrm>
            <a:off x="0" y="146642"/>
            <a:ext cx="97127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Stress?</a:t>
            </a:r>
          </a:p>
        </p:txBody>
      </p:sp>
    </p:spTree>
    <p:extLst>
      <p:ext uri="{BB962C8B-B14F-4D97-AF65-F5344CB8AC3E}">
        <p14:creationId xmlns:p14="http://schemas.microsoft.com/office/powerpoint/2010/main" val="9779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149752" y="1773044"/>
            <a:ext cx="11973143" cy="3920204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1292751" y="2990560"/>
            <a:ext cx="11068050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latin typeface="Rubik" pitchFamily="2" charset="-79"/>
                <a:cs typeface="Rubik"/>
              </a:rPr>
              <a:t>Have you ever heard of “well-being” before?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/>
              </a:rPr>
              <a:t>What do you think it is?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/>
              </a:rPr>
              <a:t>Where have you heard about it?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156876" y="194207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2561966" y="1912190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915450" y="1955513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4960637" y="2626056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FDF957D-A974-C0D3-A925-D7C3C58F25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325" y="4142086"/>
            <a:ext cx="2445769" cy="2561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“Well-Being”?</a:t>
            </a:r>
          </a:p>
        </p:txBody>
      </p:sp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E0EA5-D03F-8F86-A359-425D61A9758F}"/>
              </a:ext>
            </a:extLst>
          </p:cNvPr>
          <p:cNvSpPr txBox="1"/>
          <p:nvPr/>
        </p:nvSpPr>
        <p:spPr>
          <a:xfrm>
            <a:off x="-2152185" y="2701646"/>
            <a:ext cx="16827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 What helps you and makes you feel more </a:t>
            </a: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comfortable when you are stressed, upset or </a:t>
            </a: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worried?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It can be a person, place, thing, or action!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These things are “tools” in your “comfort toolbox”!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C9665F54-4A3B-6B4B-DF56-D99DF77DF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2941968" y="1211125"/>
            <a:ext cx="779612" cy="779612"/>
          </a:xfrm>
          <a:prstGeom prst="rect">
            <a:avLst/>
          </a:prstGeom>
        </p:spPr>
      </p:pic>
      <p:pic>
        <p:nvPicPr>
          <p:cNvPr id="8" name="Graphic 7" descr="Chat bubble with solid fill">
            <a:extLst>
              <a:ext uri="{FF2B5EF4-FFF2-40B4-BE49-F238E27FC236}">
                <a16:creationId xmlns:a16="http://schemas.microsoft.com/office/drawing/2014/main" id="{58E17C9B-CEA5-F5E4-4CBF-72CD7D298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445021" y="1166833"/>
            <a:ext cx="728475" cy="728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64FA40-D85C-2B83-A3E2-C2EFFB31899E}"/>
              </a:ext>
            </a:extLst>
          </p:cNvPr>
          <p:cNvSpPr txBox="1"/>
          <p:nvPr/>
        </p:nvSpPr>
        <p:spPr>
          <a:xfrm>
            <a:off x="2750068" y="14514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E78E21-0B2E-235F-56C2-5732A32FAAB2}"/>
              </a:ext>
            </a:extLst>
          </p:cNvPr>
          <p:cNvCxnSpPr/>
          <p:nvPr/>
        </p:nvCxnSpPr>
        <p:spPr>
          <a:xfrm>
            <a:off x="5421400" y="2220895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8296E7-1E57-721B-9224-1CF04E02A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CFC9A4-82E2-234D-2E26-6E5B5C7D1040}"/>
              </a:ext>
            </a:extLst>
          </p:cNvPr>
          <p:cNvSpPr txBox="1"/>
          <p:nvPr/>
        </p:nvSpPr>
        <p:spPr>
          <a:xfrm>
            <a:off x="0" y="146642"/>
            <a:ext cx="97127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Relieving your Stress</a:t>
            </a:r>
          </a:p>
        </p:txBody>
      </p:sp>
    </p:spTree>
    <p:extLst>
      <p:ext uri="{BB962C8B-B14F-4D97-AF65-F5344CB8AC3E}">
        <p14:creationId xmlns:p14="http://schemas.microsoft.com/office/powerpoint/2010/main" val="2034318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A1C14E-4BA2-5628-FD21-5F72183A13B5}"/>
              </a:ext>
            </a:extLst>
          </p:cNvPr>
          <p:cNvSpPr txBox="1"/>
          <p:nvPr/>
        </p:nvSpPr>
        <p:spPr>
          <a:xfrm>
            <a:off x="0" y="154031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Draw/write about what comforts you when you feel stressed or upset.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These are the things in your “Comfort Toolbox.”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Using them, or even thinking about them, when you are stressed or upset can help you feel better!</a:t>
            </a: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You can also comfort your body with getting in a comfortable position and taking bubble breaths!</a:t>
            </a:r>
          </a:p>
        </p:txBody>
      </p:sp>
      <p:pic>
        <p:nvPicPr>
          <p:cNvPr id="13" name="Picture 12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31EB5F6F-115F-F866-65BC-116105991C8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40" y="4788807"/>
            <a:ext cx="2069193" cy="2069193"/>
          </a:xfrm>
          <a:prstGeom prst="rect">
            <a:avLst/>
          </a:prstGeom>
        </p:spPr>
      </p:pic>
      <p:pic>
        <p:nvPicPr>
          <p:cNvPr id="14" name="Picture 13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B7DD4592-0024-BD46-0D79-E5ABE4A20A8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154756" y="4948283"/>
            <a:ext cx="1750242" cy="17502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00584E-C00C-429A-190A-565A18F6F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FE35E0-739E-D7A7-3DD5-B6CC4FE1FA6B}"/>
              </a:ext>
            </a:extLst>
          </p:cNvPr>
          <p:cNvSpPr txBox="1"/>
          <p:nvPr/>
        </p:nvSpPr>
        <p:spPr>
          <a:xfrm>
            <a:off x="0" y="146642"/>
            <a:ext cx="97127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Comfort Toolbox</a:t>
            </a:r>
          </a:p>
        </p:txBody>
      </p:sp>
    </p:spTree>
    <p:extLst>
      <p:ext uri="{BB962C8B-B14F-4D97-AF65-F5344CB8AC3E}">
        <p14:creationId xmlns:p14="http://schemas.microsoft.com/office/powerpoint/2010/main" val="1037612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ild throwing leaves up in the air&#10;&#10;Description automatically generated">
            <a:extLst>
              <a:ext uri="{FF2B5EF4-FFF2-40B4-BE49-F238E27FC236}">
                <a16:creationId xmlns:a16="http://schemas.microsoft.com/office/drawing/2014/main" id="{982C9AAB-09BB-5C4C-C84F-EC01ED316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910" b="2857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1D24A28-0961-37C7-FB13-6B4ADA5C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36" y="4401718"/>
            <a:ext cx="3026613" cy="30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7F375-1262-27EE-2D90-C5ACD3BDF46D}"/>
              </a:ext>
            </a:extLst>
          </p:cNvPr>
          <p:cNvSpPr/>
          <p:nvPr/>
        </p:nvSpPr>
        <p:spPr>
          <a:xfrm>
            <a:off x="778880" y="4535295"/>
            <a:ext cx="10634240" cy="2196253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64037" y="4627957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212560" y="4563495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587232" y="4602176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729046" y="5389346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67EF8B-2DA2-F693-300E-36EC2957F208}"/>
              </a:ext>
            </a:extLst>
          </p:cNvPr>
          <p:cNvSpPr txBox="1"/>
          <p:nvPr/>
        </p:nvSpPr>
        <p:spPr>
          <a:xfrm>
            <a:off x="143372" y="2579743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The state of being comfortable, happy, or healthy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CCFFBC5-CF69-8647-34EA-789CA44CB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72" y="844738"/>
            <a:ext cx="6066597" cy="17770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1006816" y="5721694"/>
            <a:ext cx="1040630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latin typeface="Rubik" pitchFamily="2" charset="-79"/>
                <a:cs typeface="Rubik"/>
              </a:rPr>
              <a:t>When do you feel comfortable, happy, or healthy?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“Well-Being”?</a:t>
            </a:r>
          </a:p>
        </p:txBody>
      </p:sp>
    </p:spTree>
    <p:extLst>
      <p:ext uri="{BB962C8B-B14F-4D97-AF65-F5344CB8AC3E}">
        <p14:creationId xmlns:p14="http://schemas.microsoft.com/office/powerpoint/2010/main" val="219818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C93DF4E7-B268-A3E8-9CBD-5378CFBBE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460643"/>
              </p:ext>
            </p:extLst>
          </p:nvPr>
        </p:nvGraphicFramePr>
        <p:xfrm>
          <a:off x="147637" y="946108"/>
          <a:ext cx="11896725" cy="5566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575">
                  <a:extLst>
                    <a:ext uri="{9D8B030D-6E8A-4147-A177-3AD203B41FA5}">
                      <a16:colId xmlns:a16="http://schemas.microsoft.com/office/drawing/2014/main" val="3293802209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3963580124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617096190"/>
                    </a:ext>
                  </a:extLst>
                </a:gridCol>
              </a:tblGrid>
              <a:tr h="10859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Look like?</a:t>
                      </a:r>
                    </a:p>
                    <a:p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see when people are comfortable, happy, and healthy?</a:t>
                      </a:r>
                    </a:p>
                  </a:txBody>
                  <a:tcPr>
                    <a:solidFill>
                      <a:srgbClr val="FF8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Sound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hear when people are comfortable, happy, and healthy?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solidFill>
                      <a:srgbClr val="00F8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Feel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feel when </a:t>
                      </a:r>
                      <a:r>
                        <a:rPr lang="en-US" sz="1600" i="1" u="sng" dirty="0">
                          <a:latin typeface="Rubik" pitchFamily="2" charset="-79"/>
                          <a:cs typeface="Rubik" pitchFamily="2" charset="-79"/>
                        </a:rPr>
                        <a:t>YOU</a:t>
                      </a: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 are comfortable, happy, and healthy?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solidFill>
                      <a:srgbClr val="F2C2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48069"/>
                  </a:ext>
                </a:extLst>
              </a:tr>
              <a:tr h="4252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858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1C7A3DD-C9DF-0BF8-B901-8620644BD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AA58D3-B59C-3F33-48CA-FB30E44131BD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“Well-Being”?</a:t>
            </a:r>
          </a:p>
        </p:txBody>
      </p:sp>
    </p:spTree>
    <p:extLst>
      <p:ext uri="{BB962C8B-B14F-4D97-AF65-F5344CB8AC3E}">
        <p14:creationId xmlns:p14="http://schemas.microsoft.com/office/powerpoint/2010/main" val="357735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AC8A00E-7D0A-D780-477C-1AB744CE12F0}"/>
              </a:ext>
            </a:extLst>
          </p:cNvPr>
          <p:cNvSpPr/>
          <p:nvPr/>
        </p:nvSpPr>
        <p:spPr>
          <a:xfrm>
            <a:off x="98177" y="2781437"/>
            <a:ext cx="11667683" cy="3802519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397993" y="1482745"/>
            <a:ext cx="1106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Part of well-being is being able to manage difficult feelings…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6CCD5-91FC-9492-C1D6-0E4DEA042E73}"/>
              </a:ext>
            </a:extLst>
          </p:cNvPr>
          <p:cNvSpPr txBox="1"/>
          <p:nvPr/>
        </p:nvSpPr>
        <p:spPr>
          <a:xfrm>
            <a:off x="398324" y="4074877"/>
            <a:ext cx="1219199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are difficult feelings?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are some things that help us when we have difficult feelings?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Why do you think it’s important to do these things?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97B8E-D6A1-D574-3EE3-C8F918A2BCF4}"/>
              </a:ext>
            </a:extLst>
          </p:cNvPr>
          <p:cNvSpPr txBox="1"/>
          <p:nvPr/>
        </p:nvSpPr>
        <p:spPr>
          <a:xfrm>
            <a:off x="2750068" y="31567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77420DFF-3FE5-F7D1-6160-2A54DAC3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098591" y="3092291"/>
            <a:ext cx="530452" cy="530452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BF8D23B0-925F-93AE-FCDF-8596CB5B5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473263" y="3130972"/>
            <a:ext cx="535108" cy="53510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A7B0AF-9F32-D208-7808-CC4DD2E8F6E6}"/>
              </a:ext>
            </a:extLst>
          </p:cNvPr>
          <p:cNvCxnSpPr/>
          <p:nvPr/>
        </p:nvCxnSpPr>
        <p:spPr>
          <a:xfrm>
            <a:off x="5561556" y="3918899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A9E2549-D187-968D-04CE-62C55DE0B4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F77155-39EF-59DA-B15C-7DC3866E6D8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Difficult Feelings</a:t>
            </a:r>
          </a:p>
        </p:txBody>
      </p:sp>
    </p:spTree>
    <p:extLst>
      <p:ext uri="{BB962C8B-B14F-4D97-AF65-F5344CB8AC3E}">
        <p14:creationId xmlns:p14="http://schemas.microsoft.com/office/powerpoint/2010/main" val="168400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-845240" y="713304"/>
            <a:ext cx="1106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Do you think there are ways to increase well-being?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441424-0EC6-B908-376D-A30B87154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414" y="1691434"/>
            <a:ext cx="4969512" cy="4453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609631-82B8-6DEE-C577-0751929012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DD896-D61B-0DFD-F86C-9455A8779DC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is…</a:t>
            </a:r>
          </a:p>
        </p:txBody>
      </p:sp>
    </p:spTree>
    <p:extLst>
      <p:ext uri="{BB962C8B-B14F-4D97-AF65-F5344CB8AC3E}">
        <p14:creationId xmlns:p14="http://schemas.microsoft.com/office/powerpoint/2010/main" val="65104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8B4B13-EFBD-A4CE-B12D-9CB474ACDC69}"/>
              </a:ext>
            </a:extLst>
          </p:cNvPr>
          <p:cNvSpPr/>
          <p:nvPr/>
        </p:nvSpPr>
        <p:spPr>
          <a:xfrm>
            <a:off x="256478" y="788169"/>
            <a:ext cx="3824868" cy="137160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40DA7-2FAB-42BF-C0BA-3DDD736FA965}"/>
              </a:ext>
            </a:extLst>
          </p:cNvPr>
          <p:cNvSpPr txBox="1"/>
          <p:nvPr/>
        </p:nvSpPr>
        <p:spPr>
          <a:xfrm>
            <a:off x="-190974" y="1154038"/>
            <a:ext cx="463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See how your answers compare to ours!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F0D3B-A81E-9CAA-BE6A-F739408048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0969" y="51587"/>
            <a:ext cx="7810500" cy="6754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83FD1-B47D-9451-2099-BC3D1681F0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E71807-3CBC-FF4B-EA53-35186777CE98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Well-Being is…</a:t>
            </a:r>
          </a:p>
        </p:txBody>
      </p:sp>
    </p:spTree>
    <p:extLst>
      <p:ext uri="{BB962C8B-B14F-4D97-AF65-F5344CB8AC3E}">
        <p14:creationId xmlns:p14="http://schemas.microsoft.com/office/powerpoint/2010/main" val="290864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1801</Words>
  <Application>Microsoft Office PowerPoint</Application>
  <PresentationFormat>Widescreen</PresentationFormat>
  <Paragraphs>299</Paragraphs>
  <Slides>42</Slides>
  <Notes>30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Kristin Cowgill</cp:lastModifiedBy>
  <cp:revision>66</cp:revision>
  <dcterms:created xsi:type="dcterms:W3CDTF">2022-12-19T16:28:41Z</dcterms:created>
  <dcterms:modified xsi:type="dcterms:W3CDTF">2024-04-29T15:39:43Z</dcterms:modified>
</cp:coreProperties>
</file>