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36" r:id="rId2"/>
    <p:sldId id="3678" r:id="rId3"/>
    <p:sldId id="3638" r:id="rId4"/>
    <p:sldId id="3679" r:id="rId5"/>
    <p:sldId id="3695" r:id="rId6"/>
    <p:sldId id="3639" r:id="rId7"/>
    <p:sldId id="3646" r:id="rId8"/>
    <p:sldId id="3706" r:id="rId9"/>
    <p:sldId id="3640" r:id="rId10"/>
    <p:sldId id="3731" r:id="rId11"/>
    <p:sldId id="3732" r:id="rId12"/>
    <p:sldId id="3733" r:id="rId13"/>
    <p:sldId id="3734" r:id="rId14"/>
    <p:sldId id="3735" r:id="rId15"/>
    <p:sldId id="3648" r:id="rId16"/>
    <p:sldId id="3682" r:id="rId17"/>
    <p:sldId id="3657" r:id="rId18"/>
    <p:sldId id="3728" r:id="rId19"/>
    <p:sldId id="3730" r:id="rId20"/>
    <p:sldId id="3729" r:id="rId21"/>
    <p:sldId id="3715" r:id="rId22"/>
    <p:sldId id="36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79B6EA-B4B8-D358-12EB-F5DB82348830}" name="Kristin Cowgill" initials="KC" userId="S::kristin.cowgill@legacyplus.org::4ec86808-edb7-4233-a82b-d05f30c09d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F4"/>
    <a:srgbClr val="F2C23B"/>
    <a:srgbClr val="FF8FD2"/>
    <a:srgbClr val="97FFDA"/>
    <a:srgbClr val="00F8A0"/>
    <a:srgbClr val="FFE706"/>
    <a:srgbClr val="B28C3F"/>
    <a:srgbClr val="71FFE4"/>
    <a:srgbClr val="F5CF65"/>
    <a:srgbClr val="FAE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AE4EC-412A-42F8-B4BE-E5AEE810EA29}" v="2" dt="2023-12-13T17:48:11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8609" autoAdjust="0"/>
  </p:normalViewPr>
  <p:slideViewPr>
    <p:cSldViewPr snapToGrid="0">
      <p:cViewPr varScale="1">
        <p:scale>
          <a:sx n="57" d="100"/>
          <a:sy n="57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2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If your students haven’t heard “true or false” before or may not understand the thumbs up/down correlation, consider doing a few practice questions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9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6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At each station you can have:</a:t>
            </a:r>
          </a:p>
          <a:p>
            <a:r>
              <a:rPr lang="en-US" dirty="0"/>
              <a:t>- a large piece of chart paper for students to add to the same paper (may want to use sticky notes to reuse the chart paper)</a:t>
            </a:r>
            <a:endParaRPr lang="en-US" dirty="0">
              <a:cs typeface="Calibri"/>
            </a:endParaRPr>
          </a:p>
          <a:p>
            <a:r>
              <a:rPr lang="en-US" dirty="0"/>
              <a:t>- provide paper for each student so they can do their own work</a:t>
            </a:r>
          </a:p>
          <a:p>
            <a:r>
              <a:rPr lang="en-US" dirty="0"/>
              <a:t>- get creative! For example, for station 1 they can paint a picture, station 2 they can act out helping others, for station 3 they can retell a time where they had a problem and needed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8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2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12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GSnmRZlgc4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16535-0F30-0952-830A-89DB9A875E2F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2DDC3-16E1-7039-FE2C-F3DEE55BF78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1q	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91" y="12247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F3F2A-7A15-4520-AA4E-A0E6E3DEF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75" r="1299" b="66096"/>
          <a:stretch/>
        </p:blipFill>
        <p:spPr>
          <a:xfrm>
            <a:off x="3643133" y="264147"/>
            <a:ext cx="4845695" cy="5116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8D8EBC-B1D4-3E0C-48AF-2E55C066A4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871" r="780" b="17102"/>
          <a:stretch/>
        </p:blipFill>
        <p:spPr>
          <a:xfrm>
            <a:off x="2249054" y="6361470"/>
            <a:ext cx="7633855" cy="326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20533C-714F-E584-D223-C4F7A9F05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824" y="963773"/>
            <a:ext cx="8692351" cy="2209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2823E-61ED-F8AF-4E0A-285A1FA307D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3868" y="3429000"/>
            <a:ext cx="4544264" cy="4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174591" y="2408830"/>
            <a:ext cx="10013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How did you think resilience is good for our well-being?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How do you show resilience when things are hard? What do you do, feel, say, and think?</a:t>
            </a:r>
            <a:endParaRPr lang="en-US" sz="4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5903" y="5330283"/>
            <a:ext cx="1497920" cy="1477426"/>
          </a:xfrm>
          <a:prstGeom prst="rect">
            <a:avLst/>
          </a:prstGeom>
        </p:spPr>
      </p:pic>
      <p:pic>
        <p:nvPicPr>
          <p:cNvPr id="12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00A5731C-49A6-75AA-EDBB-E45E7631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82" y="1407143"/>
            <a:ext cx="333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opcorn black and white popcorn pieces clipart black and white ...">
            <a:extLst>
              <a:ext uri="{FF2B5EF4-FFF2-40B4-BE49-F238E27FC236}">
                <a16:creationId xmlns:a16="http://schemas.microsoft.com/office/drawing/2014/main" id="{BE13E029-BBF2-8E2C-DB26-7855EB3A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99" y="1340157"/>
            <a:ext cx="390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Popcorn black and white popcorn pieces clipart black and white ...">
            <a:extLst>
              <a:ext uri="{FF2B5EF4-FFF2-40B4-BE49-F238E27FC236}">
                <a16:creationId xmlns:a16="http://schemas.microsoft.com/office/drawing/2014/main" id="{3A46DB79-07D8-1F22-315B-AB6C566D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88" y="1445717"/>
            <a:ext cx="314325" cy="2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opcorn black and white popcorn pieces clipart black and white ...">
            <a:extLst>
              <a:ext uri="{FF2B5EF4-FFF2-40B4-BE49-F238E27FC236}">
                <a16:creationId xmlns:a16="http://schemas.microsoft.com/office/drawing/2014/main" id="{54CAA3F1-0198-5686-52EC-587B1529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13" y="1521443"/>
            <a:ext cx="2857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429223-C206-5B58-4D38-8ADD627C08E2}"/>
              </a:ext>
            </a:extLst>
          </p:cNvPr>
          <p:cNvSpPr txBox="1"/>
          <p:nvPr/>
        </p:nvSpPr>
        <p:spPr>
          <a:xfrm>
            <a:off x="4102375" y="1473962"/>
            <a:ext cx="42236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7" name="Graphic 16" descr="Popcorn outline">
            <a:extLst>
              <a:ext uri="{FF2B5EF4-FFF2-40B4-BE49-F238E27FC236}">
                <a16:creationId xmlns:a16="http://schemas.microsoft.com/office/drawing/2014/main" id="{534D4E7E-6124-6F28-0B10-4636421F97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600141">
            <a:off x="3591282" y="1352354"/>
            <a:ext cx="720129" cy="7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9FE022-3E52-BEDF-96D4-3B7012084F6B}"/>
              </a:ext>
            </a:extLst>
          </p:cNvPr>
          <p:cNvSpPr/>
          <p:nvPr/>
        </p:nvSpPr>
        <p:spPr>
          <a:xfrm>
            <a:off x="178421" y="4741207"/>
            <a:ext cx="11820292" cy="1464527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True or False?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2741528" y="1027802"/>
            <a:ext cx="6708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Thumbs up if you think this is true, thumbs down if you think this is false…</a:t>
            </a:r>
          </a:p>
          <a:p>
            <a:pPr algn="ctr"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Graphic 5" descr="Arrow Right with solid fill">
            <a:extLst>
              <a:ext uri="{FF2B5EF4-FFF2-40B4-BE49-F238E27FC236}">
                <a16:creationId xmlns:a16="http://schemas.microsoft.com/office/drawing/2014/main" id="{E3445154-371C-B196-5033-565B4247F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313851">
            <a:off x="2540604" y="2048089"/>
            <a:ext cx="914400" cy="914400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93FB4835-A396-F1BB-32AA-9ADCED1F4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80416">
            <a:off x="8983963" y="2048090"/>
            <a:ext cx="914400" cy="914400"/>
          </a:xfrm>
          <a:prstGeom prst="rect">
            <a:avLst/>
          </a:prstGeom>
        </p:spPr>
      </p:pic>
      <p:pic>
        <p:nvPicPr>
          <p:cNvPr id="9" name="Graphic 8" descr="Thumbs up sign with solid fill">
            <a:extLst>
              <a:ext uri="{FF2B5EF4-FFF2-40B4-BE49-F238E27FC236}">
                <a16:creationId xmlns:a16="http://schemas.microsoft.com/office/drawing/2014/main" id="{10F57125-17CF-7CFA-0E58-6628258018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7002" y="2505289"/>
            <a:ext cx="1464526" cy="1464526"/>
          </a:xfrm>
          <a:prstGeom prst="rect">
            <a:avLst/>
          </a:prstGeom>
        </p:spPr>
      </p:pic>
      <p:pic>
        <p:nvPicPr>
          <p:cNvPr id="12" name="Graphic 11" descr="Thumbs Down with solid fill">
            <a:extLst>
              <a:ext uri="{FF2B5EF4-FFF2-40B4-BE49-F238E27FC236}">
                <a16:creationId xmlns:a16="http://schemas.microsoft.com/office/drawing/2014/main" id="{4DE887CA-0455-9B13-4EAD-0F02F47A51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80617" y="2696736"/>
            <a:ext cx="1464527" cy="14645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EEDCAD-03FC-CE46-2421-559808C7C50B}"/>
              </a:ext>
            </a:extLst>
          </p:cNvPr>
          <p:cNvSpPr txBox="1"/>
          <p:nvPr/>
        </p:nvSpPr>
        <p:spPr>
          <a:xfrm>
            <a:off x="367153" y="4975166"/>
            <a:ext cx="11457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4800" dirty="0">
                <a:latin typeface="Rubik" pitchFamily="2" charset="-79"/>
                <a:cs typeface="Rubik" pitchFamily="2" charset="-79"/>
              </a:rPr>
              <a:t>People can get better at being resilient.</a:t>
            </a:r>
          </a:p>
          <a:p>
            <a:pPr algn="ctr"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386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9FE022-3E52-BEDF-96D4-3B7012084F6B}"/>
              </a:ext>
            </a:extLst>
          </p:cNvPr>
          <p:cNvSpPr/>
          <p:nvPr/>
        </p:nvSpPr>
        <p:spPr>
          <a:xfrm>
            <a:off x="706243" y="3112480"/>
            <a:ext cx="11253439" cy="122291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True or False?</a:t>
            </a:r>
          </a:p>
        </p:txBody>
      </p:sp>
      <p:pic>
        <p:nvPicPr>
          <p:cNvPr id="9" name="Graphic 8" descr="Thumbs up sign with solid fill">
            <a:extLst>
              <a:ext uri="{FF2B5EF4-FFF2-40B4-BE49-F238E27FC236}">
                <a16:creationId xmlns:a16="http://schemas.microsoft.com/office/drawing/2014/main" id="{10F57125-17CF-7CFA-0E58-662825801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3533" y="932171"/>
            <a:ext cx="2503263" cy="24939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EEDCAD-03FC-CE46-2421-559808C7C50B}"/>
              </a:ext>
            </a:extLst>
          </p:cNvPr>
          <p:cNvSpPr txBox="1"/>
          <p:nvPr/>
        </p:nvSpPr>
        <p:spPr>
          <a:xfrm>
            <a:off x="456363" y="3319609"/>
            <a:ext cx="10416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4800" dirty="0">
                <a:latin typeface="Rubik" pitchFamily="2" charset="-79"/>
                <a:cs typeface="Rubik" pitchFamily="2" charset="-79"/>
              </a:rPr>
              <a:t>That’s true!</a:t>
            </a:r>
          </a:p>
          <a:p>
            <a:pPr algn="ctr"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C29D7-43F3-408A-28E8-7A4862160B49}"/>
              </a:ext>
            </a:extLst>
          </p:cNvPr>
          <p:cNvSpPr txBox="1"/>
          <p:nvPr/>
        </p:nvSpPr>
        <p:spPr>
          <a:xfrm>
            <a:off x="-178421" y="4506338"/>
            <a:ext cx="1243732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Through practice, believing in yourself, and letting others help you, you can become more resilient! </a:t>
            </a:r>
          </a:p>
          <a:p>
            <a:pPr algn="ctr">
              <a:buClr>
                <a:srgbClr val="00F8A0"/>
              </a:buClr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Can you think of anything else that can help you be more resilient?</a:t>
            </a:r>
          </a:p>
          <a:p>
            <a:pPr algn="ctr"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61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Station Rotations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237E8B-98C0-CE55-2BEB-0FDABF04699B}"/>
              </a:ext>
            </a:extLst>
          </p:cNvPr>
          <p:cNvSpPr/>
          <p:nvPr/>
        </p:nvSpPr>
        <p:spPr>
          <a:xfrm>
            <a:off x="177457" y="887395"/>
            <a:ext cx="3870436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CEF6A-39A5-6186-2B16-6EC0EAAD361C}"/>
              </a:ext>
            </a:extLst>
          </p:cNvPr>
          <p:cNvSpPr/>
          <p:nvPr/>
        </p:nvSpPr>
        <p:spPr>
          <a:xfrm>
            <a:off x="4160782" y="887395"/>
            <a:ext cx="3870436" cy="5663742"/>
          </a:xfrm>
          <a:prstGeom prst="rect">
            <a:avLst/>
          </a:prstGeom>
          <a:noFill/>
          <a:ln w="38100">
            <a:solidFill>
              <a:srgbClr val="97FF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7ECF8-B138-53B1-89AA-B08D29A27FE4}"/>
              </a:ext>
            </a:extLst>
          </p:cNvPr>
          <p:cNvSpPr/>
          <p:nvPr/>
        </p:nvSpPr>
        <p:spPr>
          <a:xfrm>
            <a:off x="8144107" y="887395"/>
            <a:ext cx="3870436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B4873-47EE-F4B2-CE77-D2A92D4AF3B6}"/>
              </a:ext>
            </a:extLst>
          </p:cNvPr>
          <p:cNvSpPr txBox="1"/>
          <p:nvPr/>
        </p:nvSpPr>
        <p:spPr>
          <a:xfrm>
            <a:off x="537324" y="887395"/>
            <a:ext cx="315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2800" b="1" dirty="0">
                <a:latin typeface="Rubik" pitchFamily="2" charset="-79"/>
                <a:cs typeface="Rubik" pitchFamily="2" charset="-79"/>
              </a:rPr>
              <a:t>One Good Thing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A4DC3-3CF8-9069-5DDA-6EFCBFF330F3}"/>
              </a:ext>
            </a:extLst>
          </p:cNvPr>
          <p:cNvSpPr txBox="1"/>
          <p:nvPr/>
        </p:nvSpPr>
        <p:spPr>
          <a:xfrm>
            <a:off x="325450" y="5889494"/>
            <a:ext cx="377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1600" i="1" dirty="0">
                <a:latin typeface="Rubik" pitchFamily="2" charset="-79"/>
                <a:cs typeface="Rubik" pitchFamily="2" charset="-79"/>
              </a:rPr>
              <a:t>Station 1: Write or draw </a:t>
            </a:r>
            <a:r>
              <a:rPr lang="en-US" sz="1600" i="1" dirty="0">
                <a:cs typeface="Rubik" pitchFamily="2" charset="-79"/>
              </a:rPr>
              <a:t>one good thing you </a:t>
            </a:r>
            <a:r>
              <a:rPr lang="en-US" sz="1600" i="1" dirty="0">
                <a:latin typeface="Rubik" pitchFamily="2" charset="-79"/>
                <a:cs typeface="Rubik" pitchFamily="2" charset="-79"/>
              </a:rPr>
              <a:t>are grateful for </a:t>
            </a:r>
            <a:r>
              <a:rPr lang="en-US" sz="1600" i="1" dirty="0">
                <a:cs typeface="Rubik" pitchFamily="2" charset="-79"/>
              </a:rPr>
              <a:t>this week.</a:t>
            </a:r>
            <a:endParaRPr lang="en-US" sz="1600" i="1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5C15B-6B93-9D82-35D6-DCB26D0AF75C}"/>
              </a:ext>
            </a:extLst>
          </p:cNvPr>
          <p:cNvSpPr txBox="1"/>
          <p:nvPr/>
        </p:nvSpPr>
        <p:spPr>
          <a:xfrm>
            <a:off x="4160781" y="887395"/>
            <a:ext cx="3870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2000" b="1" dirty="0">
                <a:latin typeface="Rubik" pitchFamily="2" charset="-79"/>
                <a:cs typeface="Rubik" pitchFamily="2" charset="-79"/>
              </a:rPr>
              <a:t>I am kind, or help others by…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22461-FE68-C8AD-35B1-08B3944D048A}"/>
              </a:ext>
            </a:extLst>
          </p:cNvPr>
          <p:cNvSpPr txBox="1"/>
          <p:nvPr/>
        </p:nvSpPr>
        <p:spPr>
          <a:xfrm>
            <a:off x="4365220" y="5909729"/>
            <a:ext cx="377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1600" i="1" dirty="0">
                <a:latin typeface="Rubik" pitchFamily="2" charset="-79"/>
                <a:cs typeface="Rubik" pitchFamily="2" charset="-79"/>
              </a:rPr>
              <a:t>Station 2: Write or draw to finish the sentence starter above.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247EC5-7E41-DB64-6890-554C48740531}"/>
              </a:ext>
            </a:extLst>
          </p:cNvPr>
          <p:cNvSpPr txBox="1"/>
          <p:nvPr/>
        </p:nvSpPr>
        <p:spPr>
          <a:xfrm>
            <a:off x="8223388" y="887395"/>
            <a:ext cx="3870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2000" b="1" dirty="0">
                <a:latin typeface="Rubik" pitchFamily="2" charset="-79"/>
                <a:cs typeface="Rubik" pitchFamily="2" charset="-79"/>
              </a:rPr>
              <a:t>If I have a problem, I can go to…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F91EFD-3D7A-7DA5-61F7-B14A621501D2}"/>
              </a:ext>
            </a:extLst>
          </p:cNvPr>
          <p:cNvSpPr txBox="1"/>
          <p:nvPr/>
        </p:nvSpPr>
        <p:spPr>
          <a:xfrm>
            <a:off x="8223388" y="5909728"/>
            <a:ext cx="377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1600" i="1" dirty="0">
                <a:latin typeface="Rubik" pitchFamily="2" charset="-79"/>
                <a:cs typeface="Rubik" pitchFamily="2" charset="-79"/>
              </a:rPr>
              <a:t>Station 3: Write </a:t>
            </a:r>
            <a:r>
              <a:rPr lang="en-US" sz="1600" i="1" dirty="0">
                <a:cs typeface="Rubik" pitchFamily="2" charset="-79"/>
              </a:rPr>
              <a:t>or </a:t>
            </a:r>
            <a:r>
              <a:rPr lang="en-US" sz="1600" i="1" dirty="0">
                <a:latin typeface="Rubik" pitchFamily="2" charset="-79"/>
                <a:cs typeface="Rubik" pitchFamily="2" charset="-79"/>
              </a:rPr>
              <a:t>draw </a:t>
            </a:r>
            <a:r>
              <a:rPr lang="en-US" sz="1600" i="1" dirty="0">
                <a:cs typeface="Rubik" pitchFamily="2" charset="-79"/>
              </a:rPr>
              <a:t>to </a:t>
            </a:r>
            <a:r>
              <a:rPr lang="en-US" sz="1600" i="1" dirty="0">
                <a:latin typeface="Rubik" pitchFamily="2" charset="-79"/>
                <a:cs typeface="Rubik" pitchFamily="2" charset="-79"/>
              </a:rPr>
              <a:t>finish the sentence starter above.</a:t>
            </a:r>
          </a:p>
        </p:txBody>
      </p:sp>
    </p:spTree>
    <p:extLst>
      <p:ext uri="{BB962C8B-B14F-4D97-AF65-F5344CB8AC3E}">
        <p14:creationId xmlns:p14="http://schemas.microsoft.com/office/powerpoint/2010/main" val="45090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327939" y="1797237"/>
            <a:ext cx="117658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What was your favorite thing from our well-being station rotations? Why?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Were there any new ideas you had?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Why do you think it’s important to build resilience?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146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28" y="4994391"/>
            <a:ext cx="4387273" cy="7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A34A9-7E7A-D158-3460-2EE208EDD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13" y="5213886"/>
            <a:ext cx="7337502" cy="1499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D7E44-A887-27DC-FCD3-F7CAE8FC09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1250" y="1451702"/>
            <a:ext cx="2849496" cy="3688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1B6682-F71B-9660-D84B-941575528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873" y="315531"/>
            <a:ext cx="3524250" cy="65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47907" y="1422008"/>
            <a:ext cx="12018441" cy="5394960"/>
          </a:xfrm>
          <a:prstGeom prst="rect">
            <a:avLst/>
          </a:prstGeom>
          <a:solidFill>
            <a:srgbClr val="F2C23B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212227" y="1560243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700522" y="152988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140740" y="2735184"/>
            <a:ext cx="983614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What do you know about well-being?</a:t>
            </a:r>
          </a:p>
          <a:p>
            <a:r>
              <a:rPr lang="en-US" sz="2800" dirty="0">
                <a:latin typeface="Rubik" pitchFamily="2" charset="-79"/>
                <a:cs typeface="Rubik"/>
              </a:rPr>
              <a:t>	</a:t>
            </a:r>
          </a:p>
          <a:p>
            <a:r>
              <a:rPr lang="en-US" sz="2800" dirty="0">
                <a:latin typeface="Rubik" pitchFamily="2" charset="-79"/>
                <a:cs typeface="Rubik"/>
              </a:rPr>
              <a:t>Remember, we learned about:</a:t>
            </a:r>
            <a:endParaRPr lang="en-US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Mindfulness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Gratitude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Empathy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Compassion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Altruism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Resilience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C8ABB-03F2-42DB-3EEA-F30B42DDF0E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5136" y="2381300"/>
            <a:ext cx="2063173" cy="4244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4531A-C3AF-FF88-2939-F0EF00304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20" y="843132"/>
            <a:ext cx="10813277" cy="5171735"/>
          </a:xfrm>
          <a:prstGeom prst="rect">
            <a:avLst/>
          </a:prstGeom>
          <a:solidFill>
            <a:srgbClr val="F2C23B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320990" y="2222487"/>
            <a:ext cx="10013333" cy="28225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Write or draw about your experience promoting well-being.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did you notice about yourself?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did you notice about others?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more could you do to promote well-being?</a:t>
            </a:r>
            <a:endParaRPr lang="en-US" sz="2800" dirty="0">
              <a:latin typeface="Abadi" panose="020B0604020104020204" pitchFamily="34" charset="0"/>
              <a:cs typeface="Rubik"/>
            </a:endParaRP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72D7E3C6-9FA2-DBC9-7077-DCF422F11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5306" y="1027432"/>
            <a:ext cx="841920" cy="84192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3DD53926-A789-2A7A-00F2-A02EE4457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2668113" y="92970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63A0A-D2EE-6521-58C0-B3A3AA9ED7E6}"/>
              </a:ext>
            </a:extLst>
          </p:cNvPr>
          <p:cNvSpPr txBox="1"/>
          <p:nvPr/>
        </p:nvSpPr>
        <p:spPr>
          <a:xfrm>
            <a:off x="2981072" y="9689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0B6CF0-5AF2-638D-FCE8-3ED0CE75E82A}"/>
              </a:ext>
            </a:extLst>
          </p:cNvPr>
          <p:cNvCxnSpPr>
            <a:cxnSpLocks/>
          </p:cNvCxnSpPr>
          <p:nvPr/>
        </p:nvCxnSpPr>
        <p:spPr>
          <a:xfrm flipH="1">
            <a:off x="6260099" y="1775087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EAE4F0-E5DA-37D7-1B40-6C249B06C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16A062-7919-5FF7-61B7-AAA25AC0628D}"/>
              </a:ext>
            </a:extLst>
          </p:cNvPr>
          <p:cNvSpPr txBox="1"/>
          <p:nvPr/>
        </p:nvSpPr>
        <p:spPr>
          <a:xfrm>
            <a:off x="2178667" y="6090082"/>
            <a:ext cx="1001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When we’re done, share with a partner!</a:t>
            </a:r>
            <a:endParaRPr lang="en-US" sz="4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4714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 flipV="1">
            <a:off x="167268" y="585423"/>
            <a:ext cx="3638734" cy="66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C71EC-75FC-3E23-2A23-0F417B897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745" y="157976"/>
            <a:ext cx="6145867" cy="6700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159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984E84-2277-09AD-9C3B-437F9845D65F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38" y="409340"/>
            <a:ext cx="775786" cy="775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197E7-5E7E-270C-0AF3-6468093A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7" y="2404459"/>
            <a:ext cx="3142139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6B18D2-596C-9DC4-9241-6B4AD202B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434" y="2411802"/>
            <a:ext cx="3142139" cy="45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450" y="1622033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F7C09-CC23-8514-F931-EC37D4A87856}"/>
              </a:ext>
            </a:extLst>
          </p:cNvPr>
          <p:cNvSpPr txBox="1"/>
          <p:nvPr/>
        </p:nvSpPr>
        <p:spPr>
          <a:xfrm>
            <a:off x="-53206" y="254180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resilience?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How is resilience shown?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Can we build resilience?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B66BD-B774-5898-894E-D5A1DFD1DFFB}"/>
              </a:ext>
            </a:extLst>
          </p:cNvPr>
          <p:cNvSpPr txBox="1"/>
          <p:nvPr/>
        </p:nvSpPr>
        <p:spPr>
          <a:xfrm>
            <a:off x="166527" y="2002729"/>
            <a:ext cx="4673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14: The Road to Resilience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1176A-1F9A-4FA2-FE55-695D584B5694}"/>
              </a:ext>
            </a:extLst>
          </p:cNvPr>
          <p:cNvSpPr txBox="1"/>
          <p:nvPr/>
        </p:nvSpPr>
        <p:spPr>
          <a:xfrm>
            <a:off x="7624775" y="2494451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15-21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Well-Being review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Well-Being reflection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Well-Being going forward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81F83-110B-0162-62E6-E3CC81849012}"/>
              </a:ext>
            </a:extLst>
          </p:cNvPr>
          <p:cNvSpPr txBox="1"/>
          <p:nvPr/>
        </p:nvSpPr>
        <p:spPr>
          <a:xfrm>
            <a:off x="7624775" y="1749635"/>
            <a:ext cx="471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Lesson 15: Reflecting on and Celebrating Well-Being</a:t>
            </a:r>
          </a:p>
        </p:txBody>
      </p:sp>
    </p:spTree>
    <p:extLst>
      <p:ext uri="{BB962C8B-B14F-4D97-AF65-F5344CB8AC3E}">
        <p14:creationId xmlns:p14="http://schemas.microsoft.com/office/powerpoint/2010/main" val="408940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174591" y="2353074"/>
            <a:ext cx="1001333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were your favorite activities?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is something new that you learned?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Are you doing anything different now to care for your well-being?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Are you helping others care for their well-being?</a:t>
            </a:r>
            <a:endParaRPr lang="en-US" sz="2800" dirty="0">
              <a:latin typeface="Abadi" panose="020B0604020104020204" pitchFamily="34" charset="0"/>
              <a:cs typeface="Rubi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5481" y="5694805"/>
            <a:ext cx="1128341" cy="1112903"/>
          </a:xfrm>
          <a:prstGeom prst="rect">
            <a:avLst/>
          </a:prstGeom>
        </p:spPr>
      </p:pic>
      <p:pic>
        <p:nvPicPr>
          <p:cNvPr id="12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00A5731C-49A6-75AA-EDBB-E45E7631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82" y="1407143"/>
            <a:ext cx="333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opcorn black and white popcorn pieces clipart black and white ...">
            <a:extLst>
              <a:ext uri="{FF2B5EF4-FFF2-40B4-BE49-F238E27FC236}">
                <a16:creationId xmlns:a16="http://schemas.microsoft.com/office/drawing/2014/main" id="{BE13E029-BBF2-8E2C-DB26-7855EB3A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99" y="1340157"/>
            <a:ext cx="390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Popcorn black and white popcorn pieces clipart black and white ...">
            <a:extLst>
              <a:ext uri="{FF2B5EF4-FFF2-40B4-BE49-F238E27FC236}">
                <a16:creationId xmlns:a16="http://schemas.microsoft.com/office/drawing/2014/main" id="{3A46DB79-07D8-1F22-315B-AB6C566D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88" y="1445717"/>
            <a:ext cx="314325" cy="2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opcorn black and white popcorn pieces clipart black and white ...">
            <a:extLst>
              <a:ext uri="{FF2B5EF4-FFF2-40B4-BE49-F238E27FC236}">
                <a16:creationId xmlns:a16="http://schemas.microsoft.com/office/drawing/2014/main" id="{54CAA3F1-0198-5686-52EC-587B1529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13" y="1521443"/>
            <a:ext cx="2857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429223-C206-5B58-4D38-8ADD627C08E2}"/>
              </a:ext>
            </a:extLst>
          </p:cNvPr>
          <p:cNvSpPr txBox="1"/>
          <p:nvPr/>
        </p:nvSpPr>
        <p:spPr>
          <a:xfrm>
            <a:off x="4102375" y="1473962"/>
            <a:ext cx="42236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7" name="Graphic 16" descr="Popcorn outline">
            <a:extLst>
              <a:ext uri="{FF2B5EF4-FFF2-40B4-BE49-F238E27FC236}">
                <a16:creationId xmlns:a16="http://schemas.microsoft.com/office/drawing/2014/main" id="{534D4E7E-6124-6F28-0B10-4636421F97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600141">
            <a:off x="3591282" y="1352354"/>
            <a:ext cx="720129" cy="7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10529" y="1289015"/>
            <a:ext cx="11667683" cy="3168891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429276" y="2684422"/>
            <a:ext cx="1132311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Draw or write to show how you can add more well-being into your life at school, in your community, </a:t>
            </a:r>
            <a:endParaRPr lang="en-US" sz="2800">
              <a:cs typeface="Rubik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and at home.</a:t>
            </a:r>
            <a:endParaRPr lang="en-US" sz="2800">
              <a:cs typeface="Rubik"/>
            </a:endParaRP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E2981437-EE93-922A-3601-DF04FF033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11" name="Graphic 10" descr="Lightbulb and pencil outline">
            <a:extLst>
              <a:ext uri="{FF2B5EF4-FFF2-40B4-BE49-F238E27FC236}">
                <a16:creationId xmlns:a16="http://schemas.microsoft.com/office/drawing/2014/main" id="{E9A5E1C6-E2A8-7A46-0010-1D2133C8B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292D3-B1B7-A7A0-DB72-E1346BB698AC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EC865-7352-99AC-872E-DD62D521A4D2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FCDB52A4-0880-46CD-D4E5-69AAFF084E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9095874" y="4326545"/>
            <a:ext cx="3154549" cy="2569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D013C-C91B-DF2A-EF00-EC6B408F14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AECC10-F6C2-A295-1F2A-EC92D29C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1D24A28-0961-37C7-FB13-6B4ADA5C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66" y="4436008"/>
            <a:ext cx="3026613" cy="30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D21A9-DD92-2E45-01A8-8C358D2334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7726" y="1440535"/>
            <a:ext cx="6456034" cy="4066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F1050-92ED-52D4-EEB4-2785E9D4D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446" y="336178"/>
            <a:ext cx="3779102" cy="6855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0B49B-87D7-513F-5AF9-4A6AE6C5B291}"/>
              </a:ext>
            </a:extLst>
          </p:cNvPr>
          <p:cNvSpPr txBox="1"/>
          <p:nvPr/>
        </p:nvSpPr>
        <p:spPr>
          <a:xfrm>
            <a:off x="1947182" y="5641409"/>
            <a:ext cx="93893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cs typeface="Rubik"/>
              </a:rPr>
              <a:t>The Road to Resilience</a:t>
            </a:r>
          </a:p>
        </p:txBody>
      </p:sp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504760" y="1649636"/>
            <a:ext cx="10813277" cy="3264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959806" y="1716901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364896" y="1687018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718380" y="1730341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763567" y="2400884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67130" y="80986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991947" y="2726189"/>
            <a:ext cx="1106805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What is empathy? What is compassion?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Have you had any new experiences with empathy or compassion?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967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1081327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Pete the Cat: I Love My White Shoes </a:t>
            </a:r>
            <a:r>
              <a:rPr lang="en-US" sz="2400" b="1" i="1" dirty="0">
                <a:latin typeface="Rubik" pitchFamily="2" charset="-79"/>
                <a:cs typeface="Rubik" pitchFamily="2" charset="-79"/>
              </a:rPr>
              <a:t>by Eric Litwin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819457" y="6205734"/>
            <a:ext cx="1001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As you watch, think about how Pete overcomes obstacles in the story.</a:t>
            </a:r>
            <a:endParaRPr lang="en-US" sz="2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Online Media 10" title="Pete the Cat I Love My White Shoes | Animated Book | Read aloud">
            <a:hlinkClick r:id="" action="ppaction://media"/>
            <a:extLst>
              <a:ext uri="{FF2B5EF4-FFF2-40B4-BE49-F238E27FC236}">
                <a16:creationId xmlns:a16="http://schemas.microsoft.com/office/drawing/2014/main" id="{718630BB-1FC9-BDF6-A9A6-97BC37272B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67883" y="821765"/>
            <a:ext cx="9456234" cy="53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109663" y="2410584"/>
            <a:ext cx="9972674" cy="2554545"/>
          </a:xfrm>
          <a:prstGeom prst="rect">
            <a:avLst/>
          </a:prstGeom>
          <a:solidFill>
            <a:srgbClr val="C5FFF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/>
              </a:rPr>
              <a:t>How did Pete respond when he kept messing up his shoes?</a:t>
            </a:r>
          </a:p>
          <a:p>
            <a:pPr algn="ctr"/>
            <a:endParaRPr lang="en-US" sz="3200" dirty="0">
              <a:latin typeface="Rubik" pitchFamily="2" charset="-79"/>
              <a:cs typeface="Rubik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/>
              </a:rPr>
              <a:t>Draw or write about a time something was hard but you kept on going!</a:t>
            </a:r>
          </a:p>
        </p:txBody>
      </p:sp>
      <p:pic>
        <p:nvPicPr>
          <p:cNvPr id="13" name="Picture 1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C64E719-E9F1-2491-4207-8B83F1FE050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203427" y="5107614"/>
            <a:ext cx="1812472" cy="1812472"/>
          </a:xfrm>
          <a:prstGeom prst="rect">
            <a:avLst/>
          </a:prstGeom>
        </p:spPr>
      </p:pic>
      <p:pic>
        <p:nvPicPr>
          <p:cNvPr id="19" name="Picture 18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D8F947D0-6313-10A2-8157-CB536E82372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845" y="4813982"/>
            <a:ext cx="1965110" cy="19651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431328-F779-B405-D38C-343291BB61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57325-7494-A1B4-05F4-EBC9F541359A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Reading Response</a:t>
            </a:r>
          </a:p>
        </p:txBody>
      </p:sp>
      <p:pic>
        <p:nvPicPr>
          <p:cNvPr id="8" name="Graphic 7" descr="Pencil outline">
            <a:extLst>
              <a:ext uri="{FF2B5EF4-FFF2-40B4-BE49-F238E27FC236}">
                <a16:creationId xmlns:a16="http://schemas.microsoft.com/office/drawing/2014/main" id="{6D08D1EA-5185-0B64-651F-10A08A1DF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82282" y="1306290"/>
            <a:ext cx="841920" cy="841920"/>
          </a:xfrm>
          <a:prstGeom prst="rect">
            <a:avLst/>
          </a:prstGeom>
        </p:spPr>
      </p:pic>
      <p:pic>
        <p:nvPicPr>
          <p:cNvPr id="9" name="Graphic 8" descr="Lightbulb and pencil outline">
            <a:extLst>
              <a:ext uri="{FF2B5EF4-FFF2-40B4-BE49-F238E27FC236}">
                <a16:creationId xmlns:a16="http://schemas.microsoft.com/office/drawing/2014/main" id="{04BFDB9C-B8D9-FC9F-E1A7-5E216AC8E9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12588">
            <a:off x="2471552" y="95766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CCBEEE-5468-8309-FA19-12936D330999}"/>
              </a:ext>
            </a:extLst>
          </p:cNvPr>
          <p:cNvSpPr txBox="1"/>
          <p:nvPr/>
        </p:nvSpPr>
        <p:spPr>
          <a:xfrm>
            <a:off x="2738048" y="1247811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85428A-9985-8A23-E1D5-D1BB24ED9972}"/>
              </a:ext>
            </a:extLst>
          </p:cNvPr>
          <p:cNvCxnSpPr>
            <a:cxnSpLocks/>
          </p:cNvCxnSpPr>
          <p:nvPr/>
        </p:nvCxnSpPr>
        <p:spPr>
          <a:xfrm flipH="1">
            <a:off x="6017075" y="2053945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69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327939" y="1797237"/>
            <a:ext cx="117658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Can challenges or difficulties ever be good for us?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What does it mean to not give up?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218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7F375-1262-27EE-2D90-C5ACD3BDF46D}"/>
              </a:ext>
            </a:extLst>
          </p:cNvPr>
          <p:cNvSpPr/>
          <p:nvPr/>
        </p:nvSpPr>
        <p:spPr>
          <a:xfrm>
            <a:off x="778880" y="4009481"/>
            <a:ext cx="10634240" cy="242857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64037" y="410214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212560" y="4037681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587232" y="4076362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729046" y="4863532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67EF8B-2DA2-F693-300E-36EC2957F208}"/>
              </a:ext>
            </a:extLst>
          </p:cNvPr>
          <p:cNvSpPr txBox="1"/>
          <p:nvPr/>
        </p:nvSpPr>
        <p:spPr>
          <a:xfrm>
            <a:off x="119776" y="2788033"/>
            <a:ext cx="1174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trying our best, even when things are difficult.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1001272" y="5231381"/>
            <a:ext cx="1040630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Use your drawing/writing to use the word resilience or resilient in a sentence.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0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“Resilience”?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626AB6-470E-C6FA-F09E-C795638C9A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53319"/>
          <a:stretch/>
        </p:blipFill>
        <p:spPr>
          <a:xfrm>
            <a:off x="119776" y="925153"/>
            <a:ext cx="6851753" cy="1154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83AEC-74A8-3783-B47B-32C184185C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9705" r="45256" b="2246"/>
          <a:stretch/>
        </p:blipFill>
        <p:spPr>
          <a:xfrm>
            <a:off x="143371" y="2117032"/>
            <a:ext cx="2915464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857</Words>
  <Application>Microsoft Office PowerPoint</Application>
  <PresentationFormat>Widescreen</PresentationFormat>
  <Paragraphs>123</Paragraphs>
  <Slides>22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Sarah Mathay-Zurbuchen</cp:lastModifiedBy>
  <cp:revision>92</cp:revision>
  <dcterms:created xsi:type="dcterms:W3CDTF">2022-12-19T16:28:41Z</dcterms:created>
  <dcterms:modified xsi:type="dcterms:W3CDTF">2024-04-29T15:36:18Z</dcterms:modified>
</cp:coreProperties>
</file>