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36" r:id="rId2"/>
    <p:sldId id="3678" r:id="rId3"/>
    <p:sldId id="3638" r:id="rId4"/>
    <p:sldId id="3679" r:id="rId5"/>
    <p:sldId id="3683" r:id="rId6"/>
    <p:sldId id="3697" r:id="rId7"/>
    <p:sldId id="3639" r:id="rId8"/>
    <p:sldId id="3695" r:id="rId9"/>
    <p:sldId id="3696" r:id="rId10"/>
    <p:sldId id="3698" r:id="rId11"/>
    <p:sldId id="3699" r:id="rId12"/>
    <p:sldId id="3700" r:id="rId13"/>
    <p:sldId id="3701" r:id="rId14"/>
    <p:sldId id="3702" r:id="rId15"/>
    <p:sldId id="3703" r:id="rId16"/>
    <p:sldId id="3704" r:id="rId17"/>
    <p:sldId id="3705" r:id="rId18"/>
    <p:sldId id="3706" r:id="rId19"/>
    <p:sldId id="3648" r:id="rId20"/>
    <p:sldId id="3682" r:id="rId21"/>
    <p:sldId id="3649" r:id="rId22"/>
    <p:sldId id="3707" r:id="rId23"/>
    <p:sldId id="3708" r:id="rId24"/>
    <p:sldId id="3709" r:id="rId25"/>
    <p:sldId id="3710" r:id="rId26"/>
    <p:sldId id="3711" r:id="rId27"/>
    <p:sldId id="3712" r:id="rId28"/>
    <p:sldId id="3713" r:id="rId29"/>
    <p:sldId id="3714" r:id="rId30"/>
    <p:sldId id="3715" r:id="rId31"/>
    <p:sldId id="36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2E5ADB-2CE6-C63E-5DD4-1F4C9499C215}" name="Sarah Mathay-Zurbuchen" initials="SM" userId="S::sarah.zurbuchen@legacyplus.org::a0966b8d-04bd-4860-bb4d-075ca6c0d280" providerId="AD"/>
  <p188:author id="{2479B6EA-B4B8-D358-12EB-F5DB82348830}" name="Kristin Cowgill" initials="KC" userId="S::kristin.cowgill@legacyplus.org::4ec86808-edb7-4233-a82b-d05f30c09d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F4"/>
    <a:srgbClr val="F2C23B"/>
    <a:srgbClr val="00F8A0"/>
    <a:srgbClr val="FFE706"/>
    <a:srgbClr val="B28C3F"/>
    <a:srgbClr val="97FFDA"/>
    <a:srgbClr val="71FFE4"/>
    <a:srgbClr val="FF8FD2"/>
    <a:srgbClr val="F5CF65"/>
    <a:srgbClr val="FAE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CF8B5-BCCE-494D-955C-40A2277E5732}" v="77" dt="2023-11-13T18:21:46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8609" autoAdjust="0"/>
  </p:normalViewPr>
  <p:slideViewPr>
    <p:cSldViewPr snapToGrid="0">
      <p:cViewPr varScale="1">
        <p:scale>
          <a:sx n="57" d="100"/>
          <a:sy n="57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37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49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7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8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6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2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65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6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8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7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6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65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19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5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89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5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3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6.png"/><Relationship Id="rId9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YbMMAgZSFE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516535-0F30-0952-830A-89DB9A875E2F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2DDC3-16E1-7039-FE2C-F3DEE55BF780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1q	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91" y="12247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F3F2A-7A15-4520-AA4E-A0E6E3DEF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75" r="1299" b="66096"/>
          <a:stretch/>
        </p:blipFill>
        <p:spPr>
          <a:xfrm>
            <a:off x="3643133" y="264147"/>
            <a:ext cx="4845695" cy="5116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8D8EBC-B1D4-3E0C-48AF-2E55C066A4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871" r="780" b="17102"/>
          <a:stretch/>
        </p:blipFill>
        <p:spPr>
          <a:xfrm>
            <a:off x="2249054" y="6361470"/>
            <a:ext cx="7633855" cy="326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F94832-BF8D-DBF4-A41C-3EF8117E9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50" y="1128537"/>
            <a:ext cx="7850459" cy="2094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4B121-78F8-CD1C-3566-637BE1F688C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4423" y="3304649"/>
            <a:ext cx="4583152" cy="4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222395" y="2472717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classmate found out she was not included in an invitation for the birthday party of another classmate.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951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287444" y="250988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classmate has worked on a science project about a topic they’re passionate about. They have put weeks of effort into the project and get selected to present their project in front of the whole school.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425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185225" y="2398376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 One of your classmates has not studied for a test that you have tomorrow.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092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231688" y="2472717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group of students at your school have started a fundraising campaign to give clean water access to a community in need. They received twice the amount of donations they expected, doubling their fundraising goal.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389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52493" y="2472717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 A classmate scored the winning goal in their soccer game.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268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06030" y="250988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 Your friend is going to their very first karate class and they don’t know anyone there.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489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185225" y="2407669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 Your friend lost their favorite necklace, which was a special gift from a loved 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117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101591" y="2444839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 A classmate really wants to play hide-and-seek at recess, but all of their friends want to play a different game.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150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216427" y="1866003"/>
            <a:ext cx="11765884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Which scenario reminded you the most of something in your own life?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When we notice someone feeling upset, what can we show them empathy?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does empathy help our relationships with others?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218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216" y="5262020"/>
            <a:ext cx="4387273" cy="72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865AD1-9CEB-31C2-84A5-16F2FF07E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848" y="5421605"/>
            <a:ext cx="4514008" cy="1436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950C89-0587-EC09-0E2D-FA8517E7FD9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8320" y="1156423"/>
            <a:ext cx="2780883" cy="4054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3C399F-DE0D-25B5-65B8-2DE53DE37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7016" y="353582"/>
            <a:ext cx="3357964" cy="6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C984E84-2277-09AD-9C3B-437F9845D65F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38" y="409340"/>
            <a:ext cx="775786" cy="775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197E7-5E7E-270C-0AF3-6468093AB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7" y="2404459"/>
            <a:ext cx="3142139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6B18D2-596C-9DC4-9241-6B4AD202B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434" y="2411802"/>
            <a:ext cx="3142139" cy="457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576" y="1711243"/>
            <a:ext cx="2084385" cy="2638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16742E-A042-0C5A-C907-95BEADB6003B}"/>
              </a:ext>
            </a:extLst>
          </p:cNvPr>
          <p:cNvSpPr txBox="1"/>
          <p:nvPr/>
        </p:nvSpPr>
        <p:spPr>
          <a:xfrm>
            <a:off x="1633215" y="462969"/>
            <a:ext cx="1115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F7C09-CC23-8514-F931-EC37D4A87856}"/>
              </a:ext>
            </a:extLst>
          </p:cNvPr>
          <p:cNvSpPr txBox="1"/>
          <p:nvPr/>
        </p:nvSpPr>
        <p:spPr>
          <a:xfrm>
            <a:off x="151948" y="2414808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3-18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empathy?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Empathy scenarios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Empathy reflection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B66BD-B774-5898-894E-D5A1DFD1DFFB}"/>
              </a:ext>
            </a:extLst>
          </p:cNvPr>
          <p:cNvSpPr txBox="1"/>
          <p:nvPr/>
        </p:nvSpPr>
        <p:spPr>
          <a:xfrm>
            <a:off x="166527" y="2002729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8: The Road to Empathy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1176A-1F9A-4FA2-FE55-695D584B5694}"/>
              </a:ext>
            </a:extLst>
          </p:cNvPr>
          <p:cNvSpPr txBox="1"/>
          <p:nvPr/>
        </p:nvSpPr>
        <p:spPr>
          <a:xfrm>
            <a:off x="7519119" y="2429878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18-30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compassion?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Compassion scenarios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Compassion reflection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81F83-110B-0162-62E6-E3CC81849012}"/>
              </a:ext>
            </a:extLst>
          </p:cNvPr>
          <p:cNvSpPr txBox="1"/>
          <p:nvPr/>
        </p:nvSpPr>
        <p:spPr>
          <a:xfrm>
            <a:off x="7519119" y="1988095"/>
            <a:ext cx="471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9: The Road to Compassion</a:t>
            </a:r>
          </a:p>
        </p:txBody>
      </p:sp>
    </p:spTree>
    <p:extLst>
      <p:ext uri="{BB962C8B-B14F-4D97-AF65-F5344CB8AC3E}">
        <p14:creationId xmlns:p14="http://schemas.microsoft.com/office/powerpoint/2010/main" val="408940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1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35115-A255-7FAF-8043-AB1F4E1BB137}"/>
              </a:ext>
            </a:extLst>
          </p:cNvPr>
          <p:cNvSpPr/>
          <p:nvPr/>
        </p:nvSpPr>
        <p:spPr>
          <a:xfrm>
            <a:off x="262158" y="3780073"/>
            <a:ext cx="11667683" cy="3047340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6385FCE-6729-FB1F-BBD4-A29F3B3D7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387375" y="3904161"/>
            <a:ext cx="779612" cy="779612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E6AE3D83-C77E-FDDF-0B6D-1199DD4CC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986272" y="3932120"/>
            <a:ext cx="728475" cy="72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259874" y="396189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0961-98A1-5562-8480-9F2FA0DEC97A}"/>
              </a:ext>
            </a:extLst>
          </p:cNvPr>
          <p:cNvCxnSpPr/>
          <p:nvPr/>
        </p:nvCxnSpPr>
        <p:spPr>
          <a:xfrm>
            <a:off x="6015285" y="4713253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618004" y="4987002"/>
            <a:ext cx="113202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is empathy to you in your own words?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Why is empathy important?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5E9F4-795F-4B5A-0D49-619C3DBDA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05" y="2098490"/>
            <a:ext cx="1887179" cy="486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74892-947D-4FB3-8E61-56DC104118C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05" y="809608"/>
            <a:ext cx="4746292" cy="12330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09976D-2100-6128-7042-F7453FB0FF42}"/>
              </a:ext>
            </a:extLst>
          </p:cNvPr>
          <p:cNvSpPr txBox="1"/>
          <p:nvPr/>
        </p:nvSpPr>
        <p:spPr>
          <a:xfrm>
            <a:off x="130815" y="2539873"/>
            <a:ext cx="910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Understanding and sharing the feelings of another person.</a:t>
            </a:r>
          </a:p>
        </p:txBody>
      </p:sp>
    </p:spTree>
    <p:extLst>
      <p:ext uri="{BB962C8B-B14F-4D97-AF65-F5344CB8AC3E}">
        <p14:creationId xmlns:p14="http://schemas.microsoft.com/office/powerpoint/2010/main" val="2115760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“Compassion”?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DC51D-99D7-19E8-FD43-7FD300E9E5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590" y="647624"/>
            <a:ext cx="4602933" cy="917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CD9B7-C3AF-D6EE-AD6C-AA3B902C2E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590" y="1399046"/>
            <a:ext cx="1981200" cy="3934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C3C7D7-219E-3EE3-069E-564A3C67F57D}"/>
              </a:ext>
            </a:extLst>
          </p:cNvPr>
          <p:cNvSpPr txBox="1"/>
          <p:nvPr/>
        </p:nvSpPr>
        <p:spPr>
          <a:xfrm>
            <a:off x="98583" y="1601073"/>
            <a:ext cx="11525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Concern for the well-being of someone who is suffering and a desire to ease that person’s suffering.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BD8867C-E7AF-4AB9-73B8-CCA1933C9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1955" y="3188316"/>
            <a:ext cx="6936857" cy="25727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2DAB9E-3A3C-5592-D00E-595A62BD0310}"/>
              </a:ext>
            </a:extLst>
          </p:cNvPr>
          <p:cNvSpPr txBox="1"/>
          <p:nvPr/>
        </p:nvSpPr>
        <p:spPr>
          <a:xfrm>
            <a:off x="0" y="3006079"/>
            <a:ext cx="1152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Rubik" pitchFamily="2" charset="-79"/>
                <a:cs typeface="Rubik" pitchFamily="2" charset="-79"/>
              </a:rPr>
              <a:t>Think back to the story The Cool Bean…</a:t>
            </a:r>
            <a:endParaRPr lang="en-US" sz="2400" b="1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31" name="Graphic 30" descr="Chevron arrows with solid fill">
            <a:extLst>
              <a:ext uri="{FF2B5EF4-FFF2-40B4-BE49-F238E27FC236}">
                <a16:creationId xmlns:a16="http://schemas.microsoft.com/office/drawing/2014/main" id="{63E03FA3-D0AA-26B2-00DD-27C9CEB51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7342113">
            <a:off x="5509522" y="4998718"/>
            <a:ext cx="703462" cy="703462"/>
          </a:xfrm>
          <a:prstGeom prst="rect">
            <a:avLst/>
          </a:prstGeom>
        </p:spPr>
      </p:pic>
      <p:pic>
        <p:nvPicPr>
          <p:cNvPr id="32" name="Graphic 31" descr="Chevron arrows with solid fill">
            <a:extLst>
              <a:ext uri="{FF2B5EF4-FFF2-40B4-BE49-F238E27FC236}">
                <a16:creationId xmlns:a16="http://schemas.microsoft.com/office/drawing/2014/main" id="{41FEB138-19FA-4980-8FC3-C73BB4D7E8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698680">
            <a:off x="6396074" y="4980426"/>
            <a:ext cx="703462" cy="70346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02E042-DFB1-0AB8-5FD6-9544B086390D}"/>
              </a:ext>
            </a:extLst>
          </p:cNvPr>
          <p:cNvSpPr txBox="1"/>
          <p:nvPr/>
        </p:nvSpPr>
        <p:spPr>
          <a:xfrm>
            <a:off x="736638" y="5746720"/>
            <a:ext cx="11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F8A0"/>
                </a:solidFill>
                <a:latin typeface="Rubik" pitchFamily="2" charset="-79"/>
                <a:cs typeface="Rubik" pitchFamily="2" charset="-79"/>
              </a:rPr>
              <a:t>First,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78B789-4B41-30E2-720A-247F0CFFEAEE}"/>
              </a:ext>
            </a:extLst>
          </p:cNvPr>
          <p:cNvSpPr txBox="1"/>
          <p:nvPr/>
        </p:nvSpPr>
        <p:spPr>
          <a:xfrm>
            <a:off x="763759" y="6169893"/>
            <a:ext cx="592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The Cool Beans felt </a:t>
            </a:r>
            <a:r>
              <a:rPr lang="en-US" b="1" i="1" dirty="0">
                <a:latin typeface="Rubik" pitchFamily="2" charset="-79"/>
                <a:cs typeface="Rubik" pitchFamily="2" charset="-79"/>
              </a:rPr>
              <a:t>empathy</a:t>
            </a:r>
            <a:r>
              <a:rPr lang="en-US" dirty="0">
                <a:latin typeface="Rubik" pitchFamily="2" charset="-79"/>
                <a:cs typeface="Rubik" pitchFamily="2" charset="-79"/>
              </a:rPr>
              <a:t> for the main bean…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A49E0D-319A-D64E-99FC-22B21ECCE6CB}"/>
              </a:ext>
            </a:extLst>
          </p:cNvPr>
          <p:cNvSpPr txBox="1"/>
          <p:nvPr/>
        </p:nvSpPr>
        <p:spPr>
          <a:xfrm>
            <a:off x="6421595" y="5703090"/>
            <a:ext cx="148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C23B"/>
                </a:solidFill>
                <a:latin typeface="Rubik" pitchFamily="2" charset="-79"/>
                <a:cs typeface="Rubik" pitchFamily="2" charset="-79"/>
              </a:rPr>
              <a:t>Then,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2CC54E-20FE-76DF-464D-E2601FE73760}"/>
              </a:ext>
            </a:extLst>
          </p:cNvPr>
          <p:cNvSpPr txBox="1"/>
          <p:nvPr/>
        </p:nvSpPr>
        <p:spPr>
          <a:xfrm>
            <a:off x="6346637" y="6161375"/>
            <a:ext cx="592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They showed </a:t>
            </a:r>
            <a:r>
              <a:rPr lang="en-US" b="1" i="1" dirty="0">
                <a:latin typeface="Rubik" pitchFamily="2" charset="-79"/>
                <a:cs typeface="Rubik" pitchFamily="2" charset="-79"/>
              </a:rPr>
              <a:t>compassion</a:t>
            </a:r>
            <a:r>
              <a:rPr lang="en-US" dirty="0">
                <a:latin typeface="Rubik" pitchFamily="2" charset="-79"/>
                <a:cs typeface="Rubik" pitchFamily="2" charset="-79"/>
              </a:rPr>
              <a:t> by helping the main bean.</a:t>
            </a:r>
          </a:p>
        </p:txBody>
      </p:sp>
    </p:spTree>
    <p:extLst>
      <p:ext uri="{BB962C8B-B14F-4D97-AF65-F5344CB8AC3E}">
        <p14:creationId xmlns:p14="http://schemas.microsoft.com/office/powerpoint/2010/main" val="2038670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35115-A255-7FAF-8043-AB1F4E1BB137}"/>
              </a:ext>
            </a:extLst>
          </p:cNvPr>
          <p:cNvSpPr/>
          <p:nvPr/>
        </p:nvSpPr>
        <p:spPr>
          <a:xfrm>
            <a:off x="202684" y="1470486"/>
            <a:ext cx="11667683" cy="4627973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773580" y="2530542"/>
            <a:ext cx="113202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does compassion look like in your life?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might compassion help your friendships?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do you see compassion in your community?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is compassion the same or different from empathy?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“Compassion”?</a:t>
            </a:r>
          </a:p>
        </p:txBody>
      </p:sp>
      <p:pic>
        <p:nvPicPr>
          <p:cNvPr id="1026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8389FB3E-EBE7-1B38-25EB-8EDC96E6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75" y="1580624"/>
            <a:ext cx="33337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Popcorn black and white popcorn pieces clipart black and white ...">
            <a:extLst>
              <a:ext uri="{FF2B5EF4-FFF2-40B4-BE49-F238E27FC236}">
                <a16:creationId xmlns:a16="http://schemas.microsoft.com/office/drawing/2014/main" id="{85A254DE-8517-BFDB-ECBD-7E45427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44" y="1590850"/>
            <a:ext cx="3905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opcorn black and white popcorn pieces clipart black and white ...">
            <a:extLst>
              <a:ext uri="{FF2B5EF4-FFF2-40B4-BE49-F238E27FC236}">
                <a16:creationId xmlns:a16="http://schemas.microsoft.com/office/drawing/2014/main" id="{27A25069-3C3F-E8F0-C553-994384C11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40" y="1619199"/>
            <a:ext cx="314325" cy="2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pcorn black and white popcorn pieces clipart black and white ...">
            <a:extLst>
              <a:ext uri="{FF2B5EF4-FFF2-40B4-BE49-F238E27FC236}">
                <a16:creationId xmlns:a16="http://schemas.microsoft.com/office/drawing/2014/main" id="{11CD9B2D-B14C-6FA7-E46E-7439B1CD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82" y="1691711"/>
            <a:ext cx="2857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E0C07-9CE8-4F6C-A35E-3E5B8A81E904}"/>
              </a:ext>
            </a:extLst>
          </p:cNvPr>
          <p:cNvSpPr txBox="1"/>
          <p:nvPr/>
        </p:nvSpPr>
        <p:spPr>
          <a:xfrm>
            <a:off x="4051374" y="1660760"/>
            <a:ext cx="36507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pic>
        <p:nvPicPr>
          <p:cNvPr id="12" name="Graphic 11" descr="Popcorn outline">
            <a:extLst>
              <a:ext uri="{FF2B5EF4-FFF2-40B4-BE49-F238E27FC236}">
                <a16:creationId xmlns:a16="http://schemas.microsoft.com/office/drawing/2014/main" id="{8A090687-0A5D-D86D-C1D1-0EE5D87F13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600141">
            <a:off x="3524375" y="1525835"/>
            <a:ext cx="720129" cy="7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0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vs Compassion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82041" y="1470486"/>
            <a:ext cx="113231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ubik" pitchFamily="2" charset="-79"/>
                <a:cs typeface="Rubik" pitchFamily="2" charset="-79"/>
              </a:rPr>
              <a:t>Compassion is like empathy in action.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First, we show empathy by understanding how a person feels.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Then, we can show compassion by doing something to try to make them feel better.</a:t>
            </a:r>
          </a:p>
        </p:txBody>
      </p:sp>
    </p:spTree>
    <p:extLst>
      <p:ext uri="{BB962C8B-B14F-4D97-AF65-F5344CB8AC3E}">
        <p14:creationId xmlns:p14="http://schemas.microsoft.com/office/powerpoint/2010/main" val="364494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Compassion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50957" y="2451031"/>
            <a:ext cx="7304232" cy="4113727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There is a new student joining the class.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2836656" y="3911346"/>
            <a:ext cx="6691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What might the student be thinking and feeling?</a:t>
            </a:r>
          </a:p>
          <a:p>
            <a:pPr marL="514350" indent="-514350">
              <a:buAutoNum type="arabicPeriod"/>
            </a:pPr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Have you ever felt that way?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3.   What actions could you take to show compassion?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DF579-8F2E-5E06-65A4-9DDD78672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55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Compassion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50957" y="2413860"/>
            <a:ext cx="7304232" cy="4113727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student is being teased.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2836656" y="3911346"/>
            <a:ext cx="6691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What might the student be thinking and feeling?</a:t>
            </a:r>
          </a:p>
          <a:p>
            <a:pPr marL="514350" indent="-514350">
              <a:buAutoNum type="arabicPeriod"/>
            </a:pPr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Have you ever felt that way?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3.   What actions could you take to show compassion?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DF579-8F2E-5E06-65A4-9DDD78672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71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Compassion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04494" y="2376689"/>
            <a:ext cx="7304232" cy="4113727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student lost their favorite toy in the schoolyard.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2836656" y="3911346"/>
            <a:ext cx="6691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What might the student be thinking and feeling?</a:t>
            </a:r>
          </a:p>
          <a:p>
            <a:pPr marL="514350" indent="-514350">
              <a:buAutoNum type="arabicPeriod"/>
            </a:pPr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Have you ever felt that way?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3.   What actions could you take to show compassion?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DF579-8F2E-5E06-65A4-9DDD78672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3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02684" y="1470486"/>
            <a:ext cx="11667683" cy="3168891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82041" y="2228671"/>
            <a:ext cx="1132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 pitchFamily="2" charset="-79"/>
              </a:rPr>
              <a:t>How do empathy and compassion help our relationships with others?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0F23A-7926-5616-FBB8-3EC6539888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995" y="3513221"/>
            <a:ext cx="3175380" cy="32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42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109758" y="795947"/>
            <a:ext cx="11667683" cy="4206518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87012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and Compassion Key Message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16991" y="1560125"/>
            <a:ext cx="1132311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Empathy and compassion are important for our </a:t>
            </a: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well-being. </a:t>
            </a: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Empathy and compassion are central </a:t>
            </a: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to having positive relationships with others </a:t>
            </a: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because it helps us show others that we care.</a:t>
            </a:r>
          </a:p>
        </p:txBody>
      </p:sp>
      <p:pic>
        <p:nvPicPr>
          <p:cNvPr id="13" name="Picture 12" descr="A cartoon of a person driving a car&#10;&#10;Description automatically generated">
            <a:extLst>
              <a:ext uri="{FF2B5EF4-FFF2-40B4-BE49-F238E27FC236}">
                <a16:creationId xmlns:a16="http://schemas.microsoft.com/office/drawing/2014/main" id="{7D77FB1B-D81D-32A1-C24E-2B0BD33384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77" y="4456497"/>
            <a:ext cx="2492920" cy="24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1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C022-F460-5639-4976-21967F022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723" y="5763835"/>
            <a:ext cx="6824546" cy="767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18F54-53E3-4CCB-2829-A9B5387438E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8563" y="1352159"/>
            <a:ext cx="4034865" cy="41536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A96DD5-9E42-7678-BF07-E465E6AB2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3994" y="252598"/>
            <a:ext cx="3544011" cy="6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10529" y="1289015"/>
            <a:ext cx="11667683" cy="3168891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Daily Action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382813" y="2461398"/>
            <a:ext cx="1132311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/>
              </a:rPr>
              <a:t>Draw or write to show how you can add more empathy and compassion into your life at school, in your community, </a:t>
            </a:r>
            <a:endParaRPr lang="en-US"/>
          </a:p>
          <a:p>
            <a:pPr algn="ctr"/>
            <a:r>
              <a:rPr lang="en-US" sz="3200" dirty="0">
                <a:latin typeface="Rubik" pitchFamily="2" charset="-79"/>
                <a:cs typeface="Rubik"/>
              </a:rPr>
              <a:t>and at home.</a:t>
            </a:r>
            <a:endParaRPr lang="en-US"/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E2981437-EE93-922A-3601-DF04FF033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11" name="Graphic 10" descr="Lightbulb and pencil outline">
            <a:extLst>
              <a:ext uri="{FF2B5EF4-FFF2-40B4-BE49-F238E27FC236}">
                <a16:creationId xmlns:a16="http://schemas.microsoft.com/office/drawing/2014/main" id="{E9A5E1C6-E2A8-7A46-0010-1D2133C8B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2588">
            <a:off x="2714576" y="998864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7292D3-B1B7-A7A0-DB72-E1346BB698AC}"/>
              </a:ext>
            </a:extLst>
          </p:cNvPr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EC865-7352-99AC-872E-DD62D521A4D2}"/>
              </a:ext>
            </a:extLst>
          </p:cNvPr>
          <p:cNvCxnSpPr>
            <a:cxnSpLocks/>
          </p:cNvCxnSpPr>
          <p:nvPr/>
        </p:nvCxnSpPr>
        <p:spPr>
          <a:xfrm flipH="1">
            <a:off x="6260099" y="2095149"/>
            <a:ext cx="3046190" cy="0"/>
          </a:xfrm>
          <a:prstGeom prst="straightConnector1">
            <a:avLst/>
          </a:prstGeom>
          <a:ln w="28575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yellow hands making a heart shape&#10;&#10;Description automatically generated">
            <a:extLst>
              <a:ext uri="{FF2B5EF4-FFF2-40B4-BE49-F238E27FC236}">
                <a16:creationId xmlns:a16="http://schemas.microsoft.com/office/drawing/2014/main" id="{FCDB52A4-0880-46CD-D4E5-69AAFF084E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9"/>
          <a:stretch/>
        </p:blipFill>
        <p:spPr>
          <a:xfrm>
            <a:off x="9095874" y="4354423"/>
            <a:ext cx="3702817" cy="25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2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F5D42-64C0-69BD-314F-8F2244102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2073" b="11459"/>
          <a:stretch/>
        </p:blipFill>
        <p:spPr>
          <a:xfrm>
            <a:off x="0" y="-1"/>
            <a:ext cx="12190476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1D24A28-0961-37C7-FB13-6B4ADA5C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66" y="4436008"/>
            <a:ext cx="3026613" cy="30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4262" y="80869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As you watch, think about how the characters in the story feel.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Rubik" pitchFamily="2" charset="-79"/>
                <a:cs typeface="Rubik" pitchFamily="2" charset="-79"/>
              </a:rPr>
              <a:t>The Cool Bean 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by Jory John</a:t>
            </a:r>
          </a:p>
        </p:txBody>
      </p:sp>
      <p:pic>
        <p:nvPicPr>
          <p:cNvPr id="3" name="Online Media 2" title="Kids Books Read Aloud Story 📚THE COOL BEAN by Jory John">
            <a:hlinkClick r:id="" action="ppaction://media"/>
            <a:extLst>
              <a:ext uri="{FF2B5EF4-FFF2-40B4-BE49-F238E27FC236}">
                <a16:creationId xmlns:a16="http://schemas.microsoft.com/office/drawing/2014/main" id="{6016AA4E-776A-7001-DDD3-9036588D42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781097" y="1304417"/>
            <a:ext cx="8629805" cy="48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Rubik" pitchFamily="2" charset="-79"/>
                <a:cs typeface="Rubik" pitchFamily="2" charset="-79"/>
              </a:rPr>
              <a:t>The Cool Bean 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by Jory John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28E0B4-890C-74EF-6FBA-3F822F00A299}"/>
              </a:ext>
            </a:extLst>
          </p:cNvPr>
          <p:cNvSpPr/>
          <p:nvPr/>
        </p:nvSpPr>
        <p:spPr>
          <a:xfrm>
            <a:off x="115503" y="1899040"/>
            <a:ext cx="3734602" cy="3528344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58DE7-C99C-7E08-888E-9836D0CDBD70}"/>
              </a:ext>
            </a:extLst>
          </p:cNvPr>
          <p:cNvSpPr txBox="1"/>
          <p:nvPr/>
        </p:nvSpPr>
        <p:spPr>
          <a:xfrm>
            <a:off x="442762" y="2680646"/>
            <a:ext cx="3120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The bean felt uncool and was embarrassed, so he could’ve had a really bad day, but…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D8B612-624F-84DF-693A-A8081EAA062E}"/>
              </a:ext>
            </a:extLst>
          </p:cNvPr>
          <p:cNvSpPr/>
          <p:nvPr/>
        </p:nvSpPr>
        <p:spPr>
          <a:xfrm>
            <a:off x="8268101" y="1951359"/>
            <a:ext cx="3734602" cy="3476026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821E6-A6D6-A780-7BFF-0E04F9C00C01}"/>
              </a:ext>
            </a:extLst>
          </p:cNvPr>
          <p:cNvSpPr txBox="1"/>
          <p:nvPr/>
        </p:nvSpPr>
        <p:spPr>
          <a:xfrm>
            <a:off x="8642195" y="3247713"/>
            <a:ext cx="312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He was okay and had a good day!</a:t>
            </a:r>
          </a:p>
        </p:txBody>
      </p:sp>
      <p:pic>
        <p:nvPicPr>
          <p:cNvPr id="15" name="Graphic 14" descr="Line arrow: Clockwise curve outline">
            <a:extLst>
              <a:ext uri="{FF2B5EF4-FFF2-40B4-BE49-F238E27FC236}">
                <a16:creationId xmlns:a16="http://schemas.microsoft.com/office/drawing/2014/main" id="{9697AFCC-8CC9-A016-02DE-B3C866C40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261528">
            <a:off x="3767385" y="-338967"/>
            <a:ext cx="4942819" cy="494281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DB36834-1E78-F07C-D40E-0F8674D1FDA2}"/>
              </a:ext>
            </a:extLst>
          </p:cNvPr>
          <p:cNvSpPr/>
          <p:nvPr/>
        </p:nvSpPr>
        <p:spPr>
          <a:xfrm>
            <a:off x="5387046" y="2957367"/>
            <a:ext cx="1386038" cy="1328286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Question Mark with solid fill">
            <a:extLst>
              <a:ext uri="{FF2B5EF4-FFF2-40B4-BE49-F238E27FC236}">
                <a16:creationId xmlns:a16="http://schemas.microsoft.com/office/drawing/2014/main" id="{25970037-F79D-1EE8-4F16-C759070C5F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2865" y="3164310"/>
            <a:ext cx="914400" cy="914400"/>
          </a:xfrm>
          <a:prstGeom prst="rect">
            <a:avLst/>
          </a:prstGeom>
        </p:spPr>
      </p:pic>
      <p:pic>
        <p:nvPicPr>
          <p:cNvPr id="20" name="Graphic 19" descr="Chevron arrows with solid fill">
            <a:extLst>
              <a:ext uri="{FF2B5EF4-FFF2-40B4-BE49-F238E27FC236}">
                <a16:creationId xmlns:a16="http://schemas.microsoft.com/office/drawing/2014/main" id="{DB503C87-6FE0-AA1A-7767-A181B973BA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638800" y="4410217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20BA897-4C79-6B73-A031-A5FEAAD0F4BF}"/>
              </a:ext>
            </a:extLst>
          </p:cNvPr>
          <p:cNvSpPr txBox="1"/>
          <p:nvPr/>
        </p:nvSpPr>
        <p:spPr>
          <a:xfrm>
            <a:off x="2847137" y="5631109"/>
            <a:ext cx="6959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How was he able to have a good day even though some embarrassing things happened?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699E3B-3C43-AC84-94D2-EA727E53AC9D}"/>
              </a:ext>
            </a:extLst>
          </p:cNvPr>
          <p:cNvCxnSpPr>
            <a:cxnSpLocks/>
          </p:cNvCxnSpPr>
          <p:nvPr/>
        </p:nvCxnSpPr>
        <p:spPr>
          <a:xfrm>
            <a:off x="3949544" y="3650142"/>
            <a:ext cx="1288141" cy="0"/>
          </a:xfrm>
          <a:prstGeom prst="line">
            <a:avLst/>
          </a:prstGeom>
          <a:ln w="19050">
            <a:solidFill>
              <a:srgbClr val="B28C3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778B99-6BCE-015E-E276-984C15A4CBFB}"/>
              </a:ext>
            </a:extLst>
          </p:cNvPr>
          <p:cNvCxnSpPr>
            <a:cxnSpLocks/>
          </p:cNvCxnSpPr>
          <p:nvPr/>
        </p:nvCxnSpPr>
        <p:spPr>
          <a:xfrm>
            <a:off x="6874031" y="3650142"/>
            <a:ext cx="1288141" cy="0"/>
          </a:xfrm>
          <a:prstGeom prst="line">
            <a:avLst/>
          </a:prstGeom>
          <a:ln w="19050">
            <a:solidFill>
              <a:srgbClr val="B28C3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80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808074" y="1207799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3007481" y="150655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12571" y="1476671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766055" y="1519994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811242" y="2190537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“Empathy”?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025715" y="2704777"/>
            <a:ext cx="1106805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Have you ever heard the word “empathy” before?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Or maybe the saying “walking in someone else’s shoes?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What do you think these mean?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1A383-C2D7-DFC7-89E2-4467B8CDD43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2757" y="4843884"/>
            <a:ext cx="1991066" cy="19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575757" y="4088409"/>
            <a:ext cx="10813277" cy="2356174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482535" y="398840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2943381" y="4023571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120304" y="4020431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825271" y="4709559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“Empathy”?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988602" y="4932645"/>
            <a:ext cx="110680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How do you think empathy can help us with creating a caring classroom?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368FF-6BA8-7472-AFF0-716F7A010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05" y="2098490"/>
            <a:ext cx="1887179" cy="486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908FDD-7A44-BA6A-9DB9-BED7FEB46BE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05" y="809608"/>
            <a:ext cx="4746292" cy="1233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BC1248-3433-54F5-4538-3C2FCF9562A3}"/>
              </a:ext>
            </a:extLst>
          </p:cNvPr>
          <p:cNvSpPr txBox="1"/>
          <p:nvPr/>
        </p:nvSpPr>
        <p:spPr>
          <a:xfrm>
            <a:off x="130815" y="2539873"/>
            <a:ext cx="910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Understanding and sharing the feelings of another person.</a:t>
            </a:r>
          </a:p>
        </p:txBody>
      </p:sp>
    </p:spTree>
    <p:extLst>
      <p:ext uri="{BB962C8B-B14F-4D97-AF65-F5344CB8AC3E}">
        <p14:creationId xmlns:p14="http://schemas.microsoft.com/office/powerpoint/2010/main" val="267967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0199947-77D8-C232-DFD7-9DC7A3A4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1076174"/>
            <a:ext cx="11668125" cy="5591175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Feelings Brainstorm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1123547" y="1176313"/>
            <a:ext cx="201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Bad Feelings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1B0B17-279E-98AE-31AE-BC003F220D50}"/>
              </a:ext>
            </a:extLst>
          </p:cNvPr>
          <p:cNvSpPr txBox="1"/>
          <p:nvPr/>
        </p:nvSpPr>
        <p:spPr>
          <a:xfrm>
            <a:off x="4927078" y="1176313"/>
            <a:ext cx="25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Middle Feelings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487B6-1509-E942-4E13-F6D0EA3CFFE1}"/>
              </a:ext>
            </a:extLst>
          </p:cNvPr>
          <p:cNvSpPr txBox="1"/>
          <p:nvPr/>
        </p:nvSpPr>
        <p:spPr>
          <a:xfrm>
            <a:off x="8904722" y="1176312"/>
            <a:ext cx="233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Good Feelings</a:t>
            </a:r>
          </a:p>
        </p:txBody>
      </p:sp>
    </p:spTree>
    <p:extLst>
      <p:ext uri="{BB962C8B-B14F-4D97-AF65-F5344CB8AC3E}">
        <p14:creationId xmlns:p14="http://schemas.microsoft.com/office/powerpoint/2010/main" val="1445430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1194</Words>
  <Application>Microsoft Office PowerPoint</Application>
  <PresentationFormat>Widescreen</PresentationFormat>
  <Paragraphs>219</Paragraphs>
  <Slides>31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Kristin Cowgill</cp:lastModifiedBy>
  <cp:revision>60</cp:revision>
  <dcterms:created xsi:type="dcterms:W3CDTF">2022-12-19T16:28:41Z</dcterms:created>
  <dcterms:modified xsi:type="dcterms:W3CDTF">2024-04-29T15:36:37Z</dcterms:modified>
</cp:coreProperties>
</file>