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Rubik" pitchFamily="2" charset="-79"/>
      <p:regular r:id="rId38"/>
      <p:bold r:id="rId39"/>
      <p:italic r:id="rId40"/>
      <p:boldItalic r:id="rId41"/>
    </p:embeddedFont>
    <p:embeddedFont>
      <p:font typeface="Rubik Bold" pitchFamily="2" charset="-79"/>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endParaRPr lang="en-US"/>
          </a:p>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notes: There is a printable version of this bubble map in our Well-Being Canada resources, so you can…</a:t>
            </a:r>
          </a:p>
          <a:p>
            <a:r>
              <a:rPr lang="en-US"/>
              <a:t>- Print the web out and have your students complete this independently first</a:t>
            </a:r>
          </a:p>
          <a:p>
            <a:r>
              <a:rPr lang="en-US"/>
              <a:t>- Print the web out and have students complete in partners or small groups first</a:t>
            </a:r>
          </a:p>
          <a:p>
            <a:r>
              <a:rPr lang="en-US"/>
              <a:t>- Project the web on your board and complete together as a class</a:t>
            </a:r>
          </a:p>
          <a:p>
            <a:r>
              <a:rPr lang="en-US"/>
              <a:t>The following slide shows sample answers so your class can compare your answers with ours!</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watch?v=f1ggZkpf_NM" TargetMode="External"/><Relationship Id="rId6" Type="http://schemas.openxmlformats.org/officeDocument/2006/relationships/image" Target="../media/image8.jpeg"/><Relationship Id="rId5" Type="http://schemas.openxmlformats.org/officeDocument/2006/relationships/image" Target="../media/image17.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6.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2.pn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1.png"/><Relationship Id="rId7" Type="http://schemas.openxmlformats.org/officeDocument/2006/relationships/image" Target="../media/image42.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42206"/>
            <a:ext cx="18288000" cy="489612"/>
            <a:chOff x="0" y="0"/>
            <a:chExt cx="24384000" cy="652816"/>
          </a:xfrm>
        </p:grpSpPr>
        <p:sp>
          <p:nvSpPr>
            <p:cNvPr id="3" name="Freeform 3"/>
            <p:cNvSpPr/>
            <p:nvPr/>
          </p:nvSpPr>
          <p:spPr>
            <a:xfrm>
              <a:off x="0" y="0"/>
              <a:ext cx="24384000" cy="652780"/>
            </a:xfrm>
            <a:custGeom>
              <a:avLst/>
              <a:gdLst/>
              <a:ahLst/>
              <a:cxnLst/>
              <a:rect l="l" t="t" r="r" b="b"/>
              <a:pathLst>
                <a:path w="24384000" h="652780">
                  <a:moveTo>
                    <a:pt x="0" y="0"/>
                  </a:moveTo>
                  <a:lnTo>
                    <a:pt x="24384000" y="0"/>
                  </a:lnTo>
                  <a:lnTo>
                    <a:pt x="24384000" y="652780"/>
                  </a:lnTo>
                  <a:lnTo>
                    <a:pt x="0" y="652780"/>
                  </a:lnTo>
                  <a:close/>
                </a:path>
              </a:pathLst>
            </a:custGeom>
            <a:solidFill>
              <a:srgbClr val="71FFE4"/>
            </a:solidFill>
          </p:spPr>
          <p:txBody>
            <a:bodyPr/>
            <a:lstStyle/>
            <a:p>
              <a:endParaRPr lang="en-US"/>
            </a:p>
          </p:txBody>
        </p:sp>
      </p:grpSp>
      <p:grpSp>
        <p:nvGrpSpPr>
          <p:cNvPr id="4" name="Group 4"/>
          <p:cNvGrpSpPr/>
          <p:nvPr/>
        </p:nvGrpSpPr>
        <p:grpSpPr>
          <a:xfrm>
            <a:off x="0" y="255180"/>
            <a:ext cx="18288000" cy="1020729"/>
            <a:chOff x="0" y="0"/>
            <a:chExt cx="24384000" cy="1360972"/>
          </a:xfrm>
        </p:grpSpPr>
        <p:sp>
          <p:nvSpPr>
            <p:cNvPr id="5" name="Freeform 5"/>
            <p:cNvSpPr/>
            <p:nvPr/>
          </p:nvSpPr>
          <p:spPr>
            <a:xfrm>
              <a:off x="0" y="0"/>
              <a:ext cx="24384000" cy="1360932"/>
            </a:xfrm>
            <a:custGeom>
              <a:avLst/>
              <a:gdLst/>
              <a:ahLst/>
              <a:cxnLst/>
              <a:rect l="l" t="t" r="r" b="b"/>
              <a:pathLst>
                <a:path w="24384000" h="1360932">
                  <a:moveTo>
                    <a:pt x="0" y="0"/>
                  </a:moveTo>
                  <a:lnTo>
                    <a:pt x="24384000" y="0"/>
                  </a:lnTo>
                  <a:lnTo>
                    <a:pt x="24384000" y="1360932"/>
                  </a:lnTo>
                  <a:lnTo>
                    <a:pt x="0" y="1360932"/>
                  </a:lnTo>
                  <a:close/>
                </a:path>
              </a:pathLst>
            </a:custGeom>
            <a:solidFill>
              <a:srgbClr val="71FFE4"/>
            </a:solidFill>
          </p:spPr>
          <p:txBody>
            <a:bodyPr/>
            <a:lstStyle/>
            <a:p>
              <a:endParaRPr lang="en-US"/>
            </a:p>
          </p:txBody>
        </p:sp>
      </p:grpSp>
      <p:sp>
        <p:nvSpPr>
          <p:cNvPr id="6" name="Freeform 6"/>
          <p:cNvSpPr/>
          <p:nvPr/>
        </p:nvSpPr>
        <p:spPr>
          <a:xfrm>
            <a:off x="3091416" y="1618944"/>
            <a:ext cx="12105168" cy="3262830"/>
          </a:xfrm>
          <a:custGeom>
            <a:avLst/>
            <a:gdLst/>
            <a:ahLst/>
            <a:cxnLst/>
            <a:rect l="l" t="t" r="r" b="b"/>
            <a:pathLst>
              <a:path w="12105168" h="3262830">
                <a:moveTo>
                  <a:pt x="0" y="0"/>
                </a:moveTo>
                <a:lnTo>
                  <a:pt x="12105168" y="0"/>
                </a:lnTo>
                <a:lnTo>
                  <a:pt x="12105168" y="3262830"/>
                </a:lnTo>
                <a:lnTo>
                  <a:pt x="0" y="3262830"/>
                </a:lnTo>
                <a:lnTo>
                  <a:pt x="0" y="0"/>
                </a:lnTo>
                <a:close/>
              </a:path>
            </a:pathLst>
          </a:custGeom>
          <a:blipFill>
            <a:blip r:embed="rId2"/>
            <a:stretch>
              <a:fillRect/>
            </a:stretch>
          </a:blipFill>
        </p:spPr>
        <p:txBody>
          <a:bodyPr/>
          <a:lstStyle/>
          <a:p>
            <a:endParaRPr lang="en-US"/>
          </a:p>
        </p:txBody>
      </p:sp>
      <p:sp>
        <p:nvSpPr>
          <p:cNvPr id="7" name="Freeform 7"/>
          <p:cNvSpPr/>
          <p:nvPr/>
        </p:nvSpPr>
        <p:spPr>
          <a:xfrm>
            <a:off x="7961199" y="6212961"/>
            <a:ext cx="2365600" cy="2798130"/>
          </a:xfrm>
          <a:custGeom>
            <a:avLst/>
            <a:gdLst/>
            <a:ahLst/>
            <a:cxnLst/>
            <a:rect l="l" t="t" r="r" b="b"/>
            <a:pathLst>
              <a:path w="2365600" h="2798130">
                <a:moveTo>
                  <a:pt x="0" y="0"/>
                </a:moveTo>
                <a:lnTo>
                  <a:pt x="2365601" y="0"/>
                </a:lnTo>
                <a:lnTo>
                  <a:pt x="2365601" y="2798130"/>
                </a:lnTo>
                <a:lnTo>
                  <a:pt x="0" y="2798130"/>
                </a:lnTo>
                <a:lnTo>
                  <a:pt x="0" y="0"/>
                </a:lnTo>
                <a:close/>
              </a:path>
            </a:pathLst>
          </a:custGeom>
          <a:blipFill>
            <a:blip r:embed="rId3"/>
            <a:stretch>
              <a:fillRect/>
            </a:stretch>
          </a:blipFill>
        </p:spPr>
        <p:txBody>
          <a:bodyPr/>
          <a:lstStyle/>
          <a:p>
            <a:endParaRPr lang="en-US"/>
          </a:p>
        </p:txBody>
      </p:sp>
      <p:sp>
        <p:nvSpPr>
          <p:cNvPr id="8" name="Freeform 8"/>
          <p:cNvSpPr/>
          <p:nvPr/>
        </p:nvSpPr>
        <p:spPr>
          <a:xfrm>
            <a:off x="5915718" y="4922792"/>
            <a:ext cx="6456556" cy="759055"/>
          </a:xfrm>
          <a:custGeom>
            <a:avLst/>
            <a:gdLst/>
            <a:ahLst/>
            <a:cxnLst/>
            <a:rect l="l" t="t" r="r" b="b"/>
            <a:pathLst>
              <a:path w="6456556" h="759055">
                <a:moveTo>
                  <a:pt x="0" y="0"/>
                </a:moveTo>
                <a:lnTo>
                  <a:pt x="6456556" y="0"/>
                </a:lnTo>
                <a:lnTo>
                  <a:pt x="6456556" y="759055"/>
                </a:lnTo>
                <a:lnTo>
                  <a:pt x="0" y="759055"/>
                </a:lnTo>
                <a:lnTo>
                  <a:pt x="0" y="0"/>
                </a:lnTo>
                <a:close/>
              </a:path>
            </a:pathLst>
          </a:custGeom>
          <a:blipFill>
            <a:blip r:embed="rId4"/>
            <a:stretch>
              <a:fillRect/>
            </a:stretch>
          </a:blipFill>
        </p:spPr>
        <p:txBody>
          <a:bodyPr/>
          <a:lstStyle/>
          <a:p>
            <a:endParaRPr lang="en-US"/>
          </a:p>
        </p:txBody>
      </p:sp>
      <p:sp>
        <p:nvSpPr>
          <p:cNvPr id="9" name="Freeform 9"/>
          <p:cNvSpPr/>
          <p:nvPr/>
        </p:nvSpPr>
        <p:spPr>
          <a:xfrm>
            <a:off x="6137957" y="397330"/>
            <a:ext cx="5336579" cy="762368"/>
          </a:xfrm>
          <a:custGeom>
            <a:avLst/>
            <a:gdLst/>
            <a:ahLst/>
            <a:cxnLst/>
            <a:rect l="l" t="t" r="r" b="b"/>
            <a:pathLst>
              <a:path w="5336579" h="762368">
                <a:moveTo>
                  <a:pt x="0" y="0"/>
                </a:moveTo>
                <a:lnTo>
                  <a:pt x="5336579" y="0"/>
                </a:lnTo>
                <a:lnTo>
                  <a:pt x="5336579" y="762368"/>
                </a:lnTo>
                <a:lnTo>
                  <a:pt x="0" y="762368"/>
                </a:lnTo>
                <a:lnTo>
                  <a:pt x="0" y="0"/>
                </a:lnTo>
                <a:close/>
              </a:path>
            </a:pathLst>
          </a:custGeom>
          <a:blipFill>
            <a:blip r:embed="rId5"/>
            <a:stretch>
              <a:fillRect l="-89918" t="-26896" r="-93085" b="-17870"/>
            </a:stretch>
          </a:blipFill>
        </p:spPr>
        <p:txBody>
          <a:bodyPr/>
          <a:lstStyle/>
          <a:p>
            <a:endParaRPr lang="en-US"/>
          </a:p>
        </p:txBody>
      </p:sp>
      <p:sp>
        <p:nvSpPr>
          <p:cNvPr id="10" name="Freeform 10"/>
          <p:cNvSpPr/>
          <p:nvPr/>
        </p:nvSpPr>
        <p:spPr>
          <a:xfrm>
            <a:off x="2881749" y="9600665"/>
            <a:ext cx="12524502" cy="372695"/>
          </a:xfrm>
          <a:custGeom>
            <a:avLst/>
            <a:gdLst/>
            <a:ahLst/>
            <a:cxnLst/>
            <a:rect l="l" t="t" r="r" b="b"/>
            <a:pathLst>
              <a:path w="12524502" h="372695">
                <a:moveTo>
                  <a:pt x="0" y="0"/>
                </a:moveTo>
                <a:lnTo>
                  <a:pt x="12524502" y="0"/>
                </a:lnTo>
                <a:lnTo>
                  <a:pt x="12524502" y="372695"/>
                </a:lnTo>
                <a:lnTo>
                  <a:pt x="0" y="372695"/>
                </a:lnTo>
                <a:lnTo>
                  <a:pt x="0" y="0"/>
                </a:lnTo>
                <a:close/>
              </a:path>
            </a:pathLst>
          </a:custGeom>
          <a:blipFill>
            <a:blip r:embed="rId6"/>
            <a:stretch>
              <a:fillRect/>
            </a:stretch>
          </a:blipFill>
        </p:spPr>
        <p:txBody>
          <a:bodyPr/>
          <a:lstStyle/>
          <a:p>
            <a:endParaRPr lang="en-US"/>
          </a:p>
        </p:txBody>
      </p:sp>
      <p:sp>
        <p:nvSpPr>
          <p:cNvPr id="11" name="Freeform 11"/>
          <p:cNvSpPr/>
          <p:nvPr/>
        </p:nvSpPr>
        <p:spPr>
          <a:xfrm>
            <a:off x="17022733" y="256595"/>
            <a:ext cx="1043839" cy="1043839"/>
          </a:xfrm>
          <a:custGeom>
            <a:avLst/>
            <a:gdLst/>
            <a:ahLst/>
            <a:cxnLst/>
            <a:rect l="l" t="t" r="r" b="b"/>
            <a:pathLst>
              <a:path w="1043839" h="1043839">
                <a:moveTo>
                  <a:pt x="0" y="0"/>
                </a:moveTo>
                <a:lnTo>
                  <a:pt x="1043839" y="0"/>
                </a:lnTo>
                <a:lnTo>
                  <a:pt x="1043839" y="1043838"/>
                </a:lnTo>
                <a:lnTo>
                  <a:pt x="0" y="1043838"/>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4" name="TextBox 4"/>
          <p:cNvSpPr txBox="1"/>
          <p:nvPr/>
        </p:nvSpPr>
        <p:spPr>
          <a:xfrm>
            <a:off x="91440" y="97743"/>
            <a:ext cx="13458091"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Journaling </a:t>
            </a:r>
          </a:p>
        </p:txBody>
      </p:sp>
      <p:pic>
        <p:nvPicPr>
          <p:cNvPr id="5" name="Picture 5"/>
          <p:cNvPicPr>
            <a:picLocks noChangeAspect="1"/>
          </p:cNvPicPr>
          <p:nvPr>
            <a:videoFile r:link="rId1"/>
          </p:nvPr>
        </p:nvPicPr>
        <p:blipFill>
          <a:blip r:embed="rId5"/>
          <a:stretch>
            <a:fillRect/>
          </a:stretch>
        </p:blipFill>
        <p:spPr>
          <a:xfrm>
            <a:off x="1686261" y="1313729"/>
            <a:ext cx="15467373" cy="8693606"/>
          </a:xfrm>
          <a:prstGeom prst="rect">
            <a:avLst/>
          </a:prstGeom>
        </p:spPr>
      </p:pic>
      <p:sp>
        <p:nvSpPr>
          <p:cNvPr id="6" name="Freeform 2" descr="A black text on a white background  Description automatically generated">
            <a:extLst>
              <a:ext uri="{FF2B5EF4-FFF2-40B4-BE49-F238E27FC236}">
                <a16:creationId xmlns:a16="http://schemas.microsoft.com/office/drawing/2014/main" id="{2B5C4EA7-B517-8775-AFE1-8EAD3BA3DEEC}"/>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6"/>
            <a:stretch>
              <a:fillRect t="-8760"/>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1570" y="2320442"/>
            <a:ext cx="15744860" cy="5646116"/>
            <a:chOff x="0" y="0"/>
            <a:chExt cx="7649736" cy="2743200"/>
          </a:xfrm>
        </p:grpSpPr>
        <p:sp>
          <p:nvSpPr>
            <p:cNvPr id="3" name="Freeform 3"/>
            <p:cNvSpPr/>
            <p:nvPr/>
          </p:nvSpPr>
          <p:spPr>
            <a:xfrm>
              <a:off x="0" y="0"/>
              <a:ext cx="7649718" cy="2743200"/>
            </a:xfrm>
            <a:custGeom>
              <a:avLst/>
              <a:gdLst/>
              <a:ahLst/>
              <a:cxnLst/>
              <a:rect l="l" t="t" r="r" b="b"/>
              <a:pathLst>
                <a:path w="7649718" h="2743200">
                  <a:moveTo>
                    <a:pt x="0" y="0"/>
                  </a:moveTo>
                  <a:lnTo>
                    <a:pt x="7649718" y="0"/>
                  </a:lnTo>
                  <a:lnTo>
                    <a:pt x="7649718" y="2743200"/>
                  </a:lnTo>
                  <a:lnTo>
                    <a:pt x="0" y="2743200"/>
                  </a:lnTo>
                  <a:close/>
                </a:path>
              </a:pathLst>
            </a:custGeom>
            <a:solidFill>
              <a:srgbClr val="C5FFF4"/>
            </a:solidFill>
          </p:spPr>
          <p:txBody>
            <a:bodyPr/>
            <a:lstStyle/>
            <a:p>
              <a:endParaRPr lang="en-US"/>
            </a:p>
          </p:txBody>
        </p:sp>
      </p:grpSp>
      <p:sp>
        <p:nvSpPr>
          <p:cNvPr id="5" name="TextBox 5"/>
          <p:cNvSpPr txBox="1"/>
          <p:nvPr/>
        </p:nvSpPr>
        <p:spPr>
          <a:xfrm>
            <a:off x="2545227" y="2958969"/>
            <a:ext cx="12991650" cy="4543425"/>
          </a:xfrm>
          <a:prstGeom prst="rect">
            <a:avLst/>
          </a:prstGeom>
        </p:spPr>
        <p:txBody>
          <a:bodyPr lIns="0" tIns="0" rIns="0" bIns="0" rtlCol="0" anchor="t">
            <a:spAutoFit/>
          </a:bodyPr>
          <a:lstStyle/>
          <a:p>
            <a:pPr algn="l">
              <a:lnSpc>
                <a:spcPts val="7994"/>
              </a:lnSpc>
            </a:pPr>
            <a:r>
              <a:rPr lang="en-US" sz="6662">
                <a:solidFill>
                  <a:srgbClr val="000000"/>
                </a:solidFill>
                <a:latin typeface="Rubik Bold"/>
                <a:ea typeface="Rubik Bold"/>
                <a:cs typeface="Rubik Bold"/>
                <a:sym typeface="Rubik Bold"/>
              </a:rPr>
              <a:t>What do you think well-being...</a:t>
            </a:r>
          </a:p>
          <a:p>
            <a:pPr algn="l">
              <a:lnSpc>
                <a:spcPts val="4034"/>
              </a:lnSpc>
            </a:pPr>
            <a:endParaRPr lang="en-US" sz="6662">
              <a:solidFill>
                <a:srgbClr val="000000"/>
              </a:solidFill>
              <a:latin typeface="Rubik Bold"/>
              <a:ea typeface="Rubik Bold"/>
              <a:cs typeface="Rubik Bold"/>
              <a:sym typeface="Rubik Bold"/>
            </a:endParaRPr>
          </a:p>
          <a:p>
            <a:pPr marL="4315212" lvl="3" indent="-1078803" algn="l">
              <a:lnSpc>
                <a:spcPts val="7994"/>
              </a:lnSpc>
              <a:buFont typeface="Arial"/>
              <a:buChar char="￭"/>
            </a:pPr>
            <a:r>
              <a:rPr lang="en-US" sz="6662">
                <a:solidFill>
                  <a:srgbClr val="000000"/>
                </a:solidFill>
                <a:latin typeface="Rubik Bold"/>
                <a:ea typeface="Rubik Bold"/>
                <a:cs typeface="Rubik Bold"/>
                <a:sym typeface="Rubik Bold"/>
              </a:rPr>
              <a:t>looks like</a:t>
            </a:r>
          </a:p>
          <a:p>
            <a:pPr marL="4315212" lvl="3" indent="-1078803" algn="l">
              <a:lnSpc>
                <a:spcPts val="7994"/>
              </a:lnSpc>
              <a:buFont typeface="Arial"/>
              <a:buChar char="￭"/>
            </a:pPr>
            <a:r>
              <a:rPr lang="en-US" sz="6662">
                <a:solidFill>
                  <a:srgbClr val="000000"/>
                </a:solidFill>
                <a:latin typeface="Rubik Bold"/>
                <a:ea typeface="Rubik Bold"/>
                <a:cs typeface="Rubik Bold"/>
                <a:sym typeface="Rubik Bold"/>
              </a:rPr>
              <a:t>sounds like</a:t>
            </a:r>
          </a:p>
          <a:p>
            <a:pPr marL="4315212" lvl="3" indent="-1078803" algn="l">
              <a:lnSpc>
                <a:spcPts val="7994"/>
              </a:lnSpc>
              <a:buFont typeface="Arial"/>
              <a:buChar char="￭"/>
            </a:pPr>
            <a:r>
              <a:rPr lang="en-US" sz="6662">
                <a:solidFill>
                  <a:srgbClr val="000000"/>
                </a:solidFill>
                <a:latin typeface="Rubik Bold"/>
                <a:ea typeface="Rubik Bold"/>
                <a:cs typeface="Rubik Bold"/>
                <a:sym typeface="Rubik Bold"/>
              </a:rPr>
              <a:t>feels like</a:t>
            </a:r>
          </a:p>
        </p:txBody>
      </p:sp>
      <p:sp>
        <p:nvSpPr>
          <p:cNvPr id="6" name="Freeform 6"/>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3"/>
            <a:stretch>
              <a:fillRect t="-728981"/>
            </a:stretch>
          </a:blipFill>
        </p:spPr>
        <p:txBody>
          <a:bodyPr/>
          <a:lstStyle/>
          <a:p>
            <a:endParaRPr lang="en-US"/>
          </a:p>
        </p:txBody>
      </p:sp>
      <p:sp>
        <p:nvSpPr>
          <p:cNvPr id="7" name="TextBox 7"/>
          <p:cNvSpPr txBox="1"/>
          <p:nvPr/>
        </p:nvSpPr>
        <p:spPr>
          <a:xfrm>
            <a:off x="147265" y="260662"/>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Final Thoughts</a:t>
            </a:r>
          </a:p>
        </p:txBody>
      </p:sp>
      <p:sp>
        <p:nvSpPr>
          <p:cNvPr id="8" name="Freeform 2" descr="A black text on a white background  Description automatically generated">
            <a:extLst>
              <a:ext uri="{FF2B5EF4-FFF2-40B4-BE49-F238E27FC236}">
                <a16:creationId xmlns:a16="http://schemas.microsoft.com/office/drawing/2014/main" id="{DC1694FC-DC83-3EA6-CF51-FBA6A15DBB1D}"/>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16569" y="1950406"/>
            <a:ext cx="2491870" cy="6204898"/>
          </a:xfrm>
          <a:custGeom>
            <a:avLst/>
            <a:gdLst/>
            <a:ahLst/>
            <a:cxnLst/>
            <a:rect l="l" t="t" r="r" b="b"/>
            <a:pathLst>
              <a:path w="2491870" h="6204898">
                <a:moveTo>
                  <a:pt x="0" y="0"/>
                </a:moveTo>
                <a:lnTo>
                  <a:pt x="2491870" y="0"/>
                </a:lnTo>
                <a:lnTo>
                  <a:pt x="2491870" y="6204899"/>
                </a:lnTo>
                <a:lnTo>
                  <a:pt x="0" y="6204899"/>
                </a:lnTo>
                <a:lnTo>
                  <a:pt x="0" y="0"/>
                </a:lnTo>
                <a:close/>
              </a:path>
            </a:pathLst>
          </a:custGeom>
          <a:blipFill>
            <a:blip r:embed="rId2"/>
            <a:stretch>
              <a:fillRect t="-507"/>
            </a:stretch>
          </a:blipFill>
        </p:spPr>
        <p:txBody>
          <a:bodyPr/>
          <a:lstStyle/>
          <a:p>
            <a:endParaRPr lang="en-US"/>
          </a:p>
        </p:txBody>
      </p:sp>
      <p:sp>
        <p:nvSpPr>
          <p:cNvPr id="3" name="Freeform 3" descr="A black text on a white background  Description automatically generated"/>
          <p:cNvSpPr/>
          <p:nvPr/>
        </p:nvSpPr>
        <p:spPr>
          <a:xfrm>
            <a:off x="17004764" y="70560"/>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4" name="Freeform 4"/>
          <p:cNvSpPr/>
          <p:nvPr/>
        </p:nvSpPr>
        <p:spPr>
          <a:xfrm>
            <a:off x="4571996" y="8447698"/>
            <a:ext cx="9144000" cy="722846"/>
          </a:xfrm>
          <a:custGeom>
            <a:avLst/>
            <a:gdLst/>
            <a:ahLst/>
            <a:cxnLst/>
            <a:rect l="l" t="t" r="r" b="b"/>
            <a:pathLst>
              <a:path w="9144000" h="722846">
                <a:moveTo>
                  <a:pt x="0" y="0"/>
                </a:moveTo>
                <a:lnTo>
                  <a:pt x="9144000" y="0"/>
                </a:lnTo>
                <a:lnTo>
                  <a:pt x="9144000" y="722846"/>
                </a:lnTo>
                <a:lnTo>
                  <a:pt x="0" y="722846"/>
                </a:lnTo>
                <a:lnTo>
                  <a:pt x="0" y="0"/>
                </a:lnTo>
                <a:close/>
              </a:path>
            </a:pathLst>
          </a:custGeom>
          <a:blipFill>
            <a:blip r:embed="rId4"/>
            <a:stretch>
              <a:fillRect/>
            </a:stretch>
          </a:blipFill>
        </p:spPr>
        <p:txBody>
          <a:bodyPr/>
          <a:lstStyle/>
          <a:p>
            <a:endParaRPr lang="en-US"/>
          </a:p>
        </p:txBody>
      </p:sp>
      <p:sp>
        <p:nvSpPr>
          <p:cNvPr id="5" name="Freeform 5"/>
          <p:cNvSpPr/>
          <p:nvPr/>
        </p:nvSpPr>
        <p:spPr>
          <a:xfrm>
            <a:off x="6693689" y="781635"/>
            <a:ext cx="4900612" cy="717047"/>
          </a:xfrm>
          <a:custGeom>
            <a:avLst/>
            <a:gdLst/>
            <a:ahLst/>
            <a:cxnLst/>
            <a:rect l="l" t="t" r="r" b="b"/>
            <a:pathLst>
              <a:path w="4900612" h="717047">
                <a:moveTo>
                  <a:pt x="0" y="0"/>
                </a:moveTo>
                <a:lnTo>
                  <a:pt x="4900612" y="0"/>
                </a:lnTo>
                <a:lnTo>
                  <a:pt x="4900612" y="717047"/>
                </a:lnTo>
                <a:lnTo>
                  <a:pt x="0" y="717047"/>
                </a:lnTo>
                <a:lnTo>
                  <a:pt x="0" y="0"/>
                </a:lnTo>
                <a:close/>
              </a:path>
            </a:pathLst>
          </a:custGeom>
          <a:blipFill>
            <a:blip r:embed="rId5"/>
            <a:stretch>
              <a:fillRect/>
            </a:stretch>
          </a:blipFill>
        </p:spPr>
        <p:txBody>
          <a:bodyPr/>
          <a:lstStyle/>
          <a:p>
            <a:endParaRPr lang="en-US"/>
          </a:p>
        </p:txBody>
      </p:sp>
      <p:sp>
        <p:nvSpPr>
          <p:cNvPr id="6" name="AutoShape 6"/>
          <p:cNvSpPr/>
          <p:nvPr/>
        </p:nvSpPr>
        <p:spPr>
          <a:xfrm>
            <a:off x="3559485" y="1753552"/>
            <a:ext cx="10767579" cy="209"/>
          </a:xfrm>
          <a:prstGeom prst="line">
            <a:avLst/>
          </a:prstGeom>
          <a:ln w="47625" cap="rnd">
            <a:solidFill>
              <a:srgbClr val="F2C23B"/>
            </a:solidFill>
            <a:prstDash val="solid"/>
            <a:headEnd type="none" w="sm" len="sm"/>
            <a:tailEnd type="none" w="sm" len="sm"/>
          </a:ln>
        </p:spPr>
        <p:txBody>
          <a:bodyPr/>
          <a:lstStyle/>
          <a:p>
            <a:endParaRPr lang="en-US"/>
          </a:p>
        </p:txBody>
      </p:sp>
      <p:sp>
        <p:nvSpPr>
          <p:cNvPr id="7" name="AutoShape 7"/>
          <p:cNvSpPr/>
          <p:nvPr/>
        </p:nvSpPr>
        <p:spPr>
          <a:xfrm flipV="1">
            <a:off x="5811876" y="8155305"/>
            <a:ext cx="6664246" cy="303"/>
          </a:xfrm>
          <a:prstGeom prst="line">
            <a:avLst/>
          </a:prstGeom>
          <a:ln w="2857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8" y="2489659"/>
            <a:ext cx="17501524" cy="5651098"/>
            <a:chOff x="0" y="0"/>
            <a:chExt cx="23335366" cy="7534797"/>
          </a:xfrm>
        </p:grpSpPr>
        <p:sp>
          <p:nvSpPr>
            <p:cNvPr id="3" name="Freeform 3"/>
            <p:cNvSpPr/>
            <p:nvPr/>
          </p:nvSpPr>
          <p:spPr>
            <a:xfrm>
              <a:off x="0" y="0"/>
              <a:ext cx="23335362" cy="7534806"/>
            </a:xfrm>
            <a:custGeom>
              <a:avLst/>
              <a:gdLst/>
              <a:ahLst/>
              <a:cxnLst/>
              <a:rect l="l" t="t" r="r" b="b"/>
              <a:pathLst>
                <a:path w="23335362" h="7534806">
                  <a:moveTo>
                    <a:pt x="0" y="0"/>
                  </a:moveTo>
                  <a:lnTo>
                    <a:pt x="23335362" y="0"/>
                  </a:lnTo>
                  <a:lnTo>
                    <a:pt x="23335362" y="7534806"/>
                  </a:lnTo>
                  <a:lnTo>
                    <a:pt x="0" y="7534806"/>
                  </a:lnTo>
                  <a:close/>
                </a:path>
              </a:pathLst>
            </a:custGeom>
            <a:solidFill>
              <a:srgbClr val="F5CF65"/>
            </a:solidFill>
          </p:spPr>
          <p:txBody>
            <a:bodyPr/>
            <a:lstStyle/>
            <a:p>
              <a:endParaRPr lang="en-US"/>
            </a:p>
          </p:txBody>
        </p:sp>
      </p:grpSp>
      <p:sp>
        <p:nvSpPr>
          <p:cNvPr id="5" name="Freeform 5"/>
          <p:cNvSpPr/>
          <p:nvPr/>
        </p:nvSpPr>
        <p:spPr>
          <a:xfrm>
            <a:off x="56594" y="1265073"/>
            <a:ext cx="10316653" cy="150110"/>
          </a:xfrm>
          <a:custGeom>
            <a:avLst/>
            <a:gdLst/>
            <a:ahLst/>
            <a:cxnLst/>
            <a:rect l="l" t="t" r="r" b="b"/>
            <a:pathLst>
              <a:path w="10316653" h="150110">
                <a:moveTo>
                  <a:pt x="0" y="0"/>
                </a:moveTo>
                <a:lnTo>
                  <a:pt x="10316653" y="0"/>
                </a:lnTo>
                <a:lnTo>
                  <a:pt x="10316653" y="150110"/>
                </a:lnTo>
                <a:lnTo>
                  <a:pt x="0" y="150110"/>
                </a:lnTo>
                <a:lnTo>
                  <a:pt x="0" y="0"/>
                </a:lnTo>
                <a:close/>
              </a:path>
            </a:pathLst>
          </a:custGeom>
          <a:blipFill>
            <a:blip r:embed="rId3"/>
            <a:stretch>
              <a:fillRect/>
            </a:stretch>
          </a:blipFill>
        </p:spPr>
        <p:txBody>
          <a:bodyPr/>
          <a:lstStyle/>
          <a:p>
            <a:endParaRPr lang="en-US"/>
          </a:p>
        </p:txBody>
      </p:sp>
      <p:sp>
        <p:nvSpPr>
          <p:cNvPr id="6" name="Freeform 6" descr="Shape  Description automatically generated with low confidence"/>
          <p:cNvSpPr/>
          <p:nvPr/>
        </p:nvSpPr>
        <p:spPr>
          <a:xfrm rot="-388229">
            <a:off x="4876155" y="2551826"/>
            <a:ext cx="1169418" cy="1169418"/>
          </a:xfrm>
          <a:custGeom>
            <a:avLst/>
            <a:gdLst/>
            <a:ahLst/>
            <a:cxnLst/>
            <a:rect l="l" t="t" r="r" b="b"/>
            <a:pathLst>
              <a:path w="1169418" h="1169418">
                <a:moveTo>
                  <a:pt x="0" y="0"/>
                </a:moveTo>
                <a:lnTo>
                  <a:pt x="1169418" y="0"/>
                </a:lnTo>
                <a:lnTo>
                  <a:pt x="1169418" y="1169418"/>
                </a:lnTo>
                <a:lnTo>
                  <a:pt x="0" y="1169418"/>
                </a:lnTo>
                <a:lnTo>
                  <a:pt x="0" y="0"/>
                </a:lnTo>
                <a:close/>
              </a:path>
            </a:pathLst>
          </a:custGeom>
          <a:blipFill>
            <a:blip r:embed="rId4"/>
            <a:stretch>
              <a:fillRect/>
            </a:stretch>
          </a:blipFill>
        </p:spPr>
        <p:txBody>
          <a:bodyPr/>
          <a:lstStyle/>
          <a:p>
            <a:endParaRPr lang="en-US"/>
          </a:p>
        </p:txBody>
      </p:sp>
      <p:sp>
        <p:nvSpPr>
          <p:cNvPr id="7" name="Freeform 7" descr="Chat bubble with solid fill"/>
          <p:cNvSpPr/>
          <p:nvPr/>
        </p:nvSpPr>
        <p:spPr>
          <a:xfrm rot="945262">
            <a:off x="13162094" y="2412450"/>
            <a:ext cx="1092712" cy="1092713"/>
          </a:xfrm>
          <a:custGeom>
            <a:avLst/>
            <a:gdLst/>
            <a:ahLst/>
            <a:cxnLst/>
            <a:rect l="l" t="t" r="r" b="b"/>
            <a:pathLst>
              <a:path w="1092712" h="1092713">
                <a:moveTo>
                  <a:pt x="0" y="0"/>
                </a:moveTo>
                <a:lnTo>
                  <a:pt x="1092713" y="0"/>
                </a:lnTo>
                <a:lnTo>
                  <a:pt x="1092713" y="1092712"/>
                </a:lnTo>
                <a:lnTo>
                  <a:pt x="0" y="10927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4813988" y="2915547"/>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Think-Pair-Share</a:t>
            </a:r>
          </a:p>
        </p:txBody>
      </p:sp>
      <p:sp>
        <p:nvSpPr>
          <p:cNvPr id="9" name="AutoShape 9"/>
          <p:cNvSpPr/>
          <p:nvPr/>
        </p:nvSpPr>
        <p:spPr>
          <a:xfrm flipV="1">
            <a:off x="8748134" y="3979905"/>
            <a:ext cx="4464764" cy="141"/>
          </a:xfrm>
          <a:prstGeom prst="line">
            <a:avLst/>
          </a:prstGeom>
          <a:ln w="28575" cap="rnd">
            <a:solidFill>
              <a:srgbClr val="C5FFF4"/>
            </a:solidFill>
            <a:prstDash val="solid"/>
            <a:headEnd type="none" w="sm" len="sm"/>
            <a:tailEnd type="triangle" w="lg" len="med"/>
          </a:ln>
        </p:spPr>
        <p:txBody>
          <a:bodyPr/>
          <a:lstStyle/>
          <a:p>
            <a:endParaRPr lang="en-US"/>
          </a:p>
        </p:txBody>
      </p:sp>
      <p:sp>
        <p:nvSpPr>
          <p:cNvPr id="10" name="TextBox 10"/>
          <p:cNvSpPr txBox="1"/>
          <p:nvPr/>
        </p:nvSpPr>
        <p:spPr>
          <a:xfrm>
            <a:off x="777666" y="4318183"/>
            <a:ext cx="16732668" cy="3200400"/>
          </a:xfrm>
          <a:prstGeom prst="rect">
            <a:avLst/>
          </a:prstGeom>
        </p:spPr>
        <p:txBody>
          <a:bodyPr lIns="0" tIns="0" rIns="0" bIns="0" rtlCol="0" anchor="t">
            <a:spAutoFit/>
          </a:bodyPr>
          <a:lstStyle/>
          <a:p>
            <a:pPr algn="l">
              <a:lnSpc>
                <a:spcPts val="5040"/>
              </a:lnSpc>
            </a:pPr>
            <a:r>
              <a:rPr lang="en-US" sz="4200">
                <a:solidFill>
                  <a:srgbClr val="000000"/>
                </a:solidFill>
                <a:latin typeface="Rubik"/>
                <a:ea typeface="Rubik"/>
                <a:cs typeface="Rubik"/>
                <a:sym typeface="Rubik"/>
              </a:rPr>
              <a:t>Have you ever heard the word “mindfulness?”</a:t>
            </a:r>
          </a:p>
          <a:p>
            <a:pPr algn="l">
              <a:lnSpc>
                <a:spcPts val="5040"/>
              </a:lnSpc>
            </a:pPr>
            <a:endParaRPr lang="en-US" sz="4200">
              <a:solidFill>
                <a:srgbClr val="000000"/>
              </a:solidFill>
              <a:latin typeface="Rubik"/>
              <a:ea typeface="Rubik"/>
              <a:cs typeface="Rubik"/>
              <a:sym typeface="Rubik"/>
            </a:endParaRPr>
          </a:p>
          <a:p>
            <a:pPr algn="l">
              <a:lnSpc>
                <a:spcPts val="5040"/>
              </a:lnSpc>
            </a:pPr>
            <a:r>
              <a:rPr lang="en-US" sz="4200">
                <a:solidFill>
                  <a:srgbClr val="000000"/>
                </a:solidFill>
                <a:latin typeface="Rubik"/>
                <a:ea typeface="Rubik"/>
                <a:cs typeface="Rubik"/>
                <a:sym typeface="Rubik"/>
              </a:rPr>
              <a:t>If so, what does it mean and give an example.</a:t>
            </a:r>
          </a:p>
          <a:p>
            <a:pPr algn="l">
              <a:lnSpc>
                <a:spcPts val="5040"/>
              </a:lnSpc>
            </a:pPr>
            <a:endParaRPr lang="en-US" sz="4200">
              <a:solidFill>
                <a:srgbClr val="000000"/>
              </a:solidFill>
              <a:latin typeface="Rubik"/>
              <a:ea typeface="Rubik"/>
              <a:cs typeface="Rubik"/>
              <a:sym typeface="Rubik"/>
            </a:endParaRPr>
          </a:p>
          <a:p>
            <a:pPr algn="l">
              <a:lnSpc>
                <a:spcPts val="5040"/>
              </a:lnSpc>
            </a:pPr>
            <a:r>
              <a:rPr lang="en-US" sz="4200">
                <a:solidFill>
                  <a:srgbClr val="000000"/>
                </a:solidFill>
                <a:latin typeface="Rubik"/>
                <a:ea typeface="Rubik"/>
                <a:cs typeface="Rubik"/>
                <a:sym typeface="Rubik"/>
              </a:rPr>
              <a:t>If not, what do you think it means?</a:t>
            </a:r>
          </a:p>
        </p:txBody>
      </p:sp>
      <p:sp>
        <p:nvSpPr>
          <p:cNvPr id="11" name="TextBox 11"/>
          <p:cNvSpPr txBox="1"/>
          <p:nvPr/>
        </p:nvSpPr>
        <p:spPr>
          <a:xfrm>
            <a:off x="287464" y="47859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What is Mindfulness?</a:t>
            </a:r>
          </a:p>
        </p:txBody>
      </p:sp>
      <p:sp>
        <p:nvSpPr>
          <p:cNvPr id="12" name="Freeform 2" descr="A black text on a white background  Description automatically generated">
            <a:extLst>
              <a:ext uri="{FF2B5EF4-FFF2-40B4-BE49-F238E27FC236}">
                <a16:creationId xmlns:a16="http://schemas.microsoft.com/office/drawing/2014/main" id="{FBABD5D0-CB96-F0CA-80D9-299892F14D64}"/>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7"/>
            <a:stretch>
              <a:fillRect t="-8760"/>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7" y="5603834"/>
            <a:ext cx="17501524" cy="4621618"/>
            <a:chOff x="0" y="0"/>
            <a:chExt cx="23335366" cy="6162158"/>
          </a:xfrm>
        </p:grpSpPr>
        <p:sp>
          <p:nvSpPr>
            <p:cNvPr id="3" name="Freeform 3"/>
            <p:cNvSpPr/>
            <p:nvPr/>
          </p:nvSpPr>
          <p:spPr>
            <a:xfrm>
              <a:off x="0" y="0"/>
              <a:ext cx="23335362" cy="6162167"/>
            </a:xfrm>
            <a:custGeom>
              <a:avLst/>
              <a:gdLst/>
              <a:ahLst/>
              <a:cxnLst/>
              <a:rect l="l" t="t" r="r" b="b"/>
              <a:pathLst>
                <a:path w="23335362" h="6162167">
                  <a:moveTo>
                    <a:pt x="0" y="0"/>
                  </a:moveTo>
                  <a:lnTo>
                    <a:pt x="23335362" y="0"/>
                  </a:lnTo>
                  <a:lnTo>
                    <a:pt x="23335362" y="6162167"/>
                  </a:lnTo>
                  <a:lnTo>
                    <a:pt x="0" y="6162167"/>
                  </a:lnTo>
                  <a:close/>
                </a:path>
              </a:pathLst>
            </a:custGeom>
            <a:solidFill>
              <a:srgbClr val="F5CF65"/>
            </a:solidFill>
          </p:spPr>
          <p:txBody>
            <a:bodyPr/>
            <a:lstStyle/>
            <a:p>
              <a:endParaRPr lang="en-US"/>
            </a:p>
          </p:txBody>
        </p:sp>
      </p:grpSp>
      <p:sp>
        <p:nvSpPr>
          <p:cNvPr id="5" name="Freeform 5"/>
          <p:cNvSpPr/>
          <p:nvPr/>
        </p:nvSpPr>
        <p:spPr>
          <a:xfrm>
            <a:off x="121587" y="1044937"/>
            <a:ext cx="10316653" cy="150110"/>
          </a:xfrm>
          <a:custGeom>
            <a:avLst/>
            <a:gdLst/>
            <a:ahLst/>
            <a:cxnLst/>
            <a:rect l="l" t="t" r="r" b="b"/>
            <a:pathLst>
              <a:path w="10316653" h="150110">
                <a:moveTo>
                  <a:pt x="0" y="0"/>
                </a:moveTo>
                <a:lnTo>
                  <a:pt x="10316653" y="0"/>
                </a:lnTo>
                <a:lnTo>
                  <a:pt x="10316653" y="150111"/>
                </a:lnTo>
                <a:lnTo>
                  <a:pt x="0" y="150111"/>
                </a:lnTo>
                <a:lnTo>
                  <a:pt x="0" y="0"/>
                </a:lnTo>
                <a:close/>
              </a:path>
            </a:pathLst>
          </a:custGeom>
          <a:blipFill>
            <a:blip r:embed="rId3"/>
            <a:stretch>
              <a:fillRect/>
            </a:stretch>
          </a:blipFill>
        </p:spPr>
        <p:txBody>
          <a:bodyPr/>
          <a:lstStyle/>
          <a:p>
            <a:endParaRPr lang="en-US"/>
          </a:p>
        </p:txBody>
      </p:sp>
      <p:sp>
        <p:nvSpPr>
          <p:cNvPr id="6" name="Freeform 6" descr="Shape  Description automatically generated with low confidence"/>
          <p:cNvSpPr/>
          <p:nvPr/>
        </p:nvSpPr>
        <p:spPr>
          <a:xfrm rot="-388229">
            <a:off x="5136081" y="5691978"/>
            <a:ext cx="1169418" cy="1169418"/>
          </a:xfrm>
          <a:custGeom>
            <a:avLst/>
            <a:gdLst/>
            <a:ahLst/>
            <a:cxnLst/>
            <a:rect l="l" t="t" r="r" b="b"/>
            <a:pathLst>
              <a:path w="1169418" h="1169418">
                <a:moveTo>
                  <a:pt x="0" y="0"/>
                </a:moveTo>
                <a:lnTo>
                  <a:pt x="1169418" y="0"/>
                </a:lnTo>
                <a:lnTo>
                  <a:pt x="1169418" y="1169418"/>
                </a:lnTo>
                <a:lnTo>
                  <a:pt x="0" y="1169418"/>
                </a:lnTo>
                <a:lnTo>
                  <a:pt x="0" y="0"/>
                </a:lnTo>
                <a:close/>
              </a:path>
            </a:pathLst>
          </a:custGeom>
          <a:blipFill>
            <a:blip r:embed="rId4"/>
            <a:stretch>
              <a:fillRect/>
            </a:stretch>
          </a:blipFill>
        </p:spPr>
        <p:txBody>
          <a:bodyPr/>
          <a:lstStyle/>
          <a:p>
            <a:endParaRPr lang="en-US"/>
          </a:p>
        </p:txBody>
      </p:sp>
      <p:sp>
        <p:nvSpPr>
          <p:cNvPr id="7" name="Freeform 7" descr="Chat bubble with solid fill"/>
          <p:cNvSpPr/>
          <p:nvPr/>
        </p:nvSpPr>
        <p:spPr>
          <a:xfrm rot="945262">
            <a:off x="13162093" y="5526624"/>
            <a:ext cx="1092712" cy="1092713"/>
          </a:xfrm>
          <a:custGeom>
            <a:avLst/>
            <a:gdLst/>
            <a:ahLst/>
            <a:cxnLst/>
            <a:rect l="l" t="t" r="r" b="b"/>
            <a:pathLst>
              <a:path w="1092712" h="1092713">
                <a:moveTo>
                  <a:pt x="0" y="0"/>
                </a:moveTo>
                <a:lnTo>
                  <a:pt x="1092713" y="0"/>
                </a:lnTo>
                <a:lnTo>
                  <a:pt x="1092713" y="1092713"/>
                </a:lnTo>
                <a:lnTo>
                  <a:pt x="0" y="10927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300038" y="1331135"/>
            <a:ext cx="7343775" cy="2686050"/>
          </a:xfrm>
          <a:custGeom>
            <a:avLst/>
            <a:gdLst/>
            <a:ahLst/>
            <a:cxnLst/>
            <a:rect l="l" t="t" r="r" b="b"/>
            <a:pathLst>
              <a:path w="7343775" h="2686050">
                <a:moveTo>
                  <a:pt x="0" y="0"/>
                </a:moveTo>
                <a:lnTo>
                  <a:pt x="7343774" y="0"/>
                </a:lnTo>
                <a:lnTo>
                  <a:pt x="7343774" y="2686049"/>
                </a:lnTo>
                <a:lnTo>
                  <a:pt x="0" y="2686049"/>
                </a:lnTo>
                <a:lnTo>
                  <a:pt x="0" y="0"/>
                </a:lnTo>
                <a:close/>
              </a:path>
            </a:pathLst>
          </a:custGeom>
          <a:blipFill>
            <a:blip r:embed="rId7"/>
            <a:stretch>
              <a:fillRect/>
            </a:stretch>
          </a:blipFill>
        </p:spPr>
        <p:txBody>
          <a:bodyPr/>
          <a:lstStyle/>
          <a:p>
            <a:endParaRPr lang="en-US"/>
          </a:p>
        </p:txBody>
      </p:sp>
      <p:sp>
        <p:nvSpPr>
          <p:cNvPr id="9" name="TextBox 9"/>
          <p:cNvSpPr txBox="1"/>
          <p:nvPr/>
        </p:nvSpPr>
        <p:spPr>
          <a:xfrm>
            <a:off x="391479" y="3839535"/>
            <a:ext cx="18105118" cy="1638300"/>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noun</a:t>
            </a:r>
          </a:p>
          <a:p>
            <a:pPr algn="l">
              <a:lnSpc>
                <a:spcPts val="4320"/>
              </a:lnSpc>
            </a:pPr>
            <a:r>
              <a:rPr lang="en-US" sz="3600">
                <a:solidFill>
                  <a:srgbClr val="000000"/>
                </a:solidFill>
                <a:latin typeface="Rubik Bold"/>
                <a:ea typeface="Rubik Bold"/>
                <a:cs typeface="Rubik Bold"/>
                <a:sym typeface="Rubik Bold"/>
              </a:rPr>
              <a:t>Definition: </a:t>
            </a:r>
            <a:r>
              <a:rPr lang="en-US" sz="3600">
                <a:solidFill>
                  <a:srgbClr val="000000"/>
                </a:solidFill>
                <a:latin typeface="Rubik"/>
                <a:ea typeface="Rubik"/>
                <a:cs typeface="Rubik"/>
                <a:sym typeface="Rubik"/>
              </a:rPr>
              <a:t>Paying full attention to what is happening in the moment, without judgement.</a:t>
            </a:r>
          </a:p>
        </p:txBody>
      </p:sp>
      <p:sp>
        <p:nvSpPr>
          <p:cNvPr id="10" name="TextBox 10"/>
          <p:cNvSpPr txBox="1"/>
          <p:nvPr/>
        </p:nvSpPr>
        <p:spPr>
          <a:xfrm>
            <a:off x="4813988" y="6029721"/>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Think-Pair-Share</a:t>
            </a:r>
          </a:p>
        </p:txBody>
      </p:sp>
      <p:sp>
        <p:nvSpPr>
          <p:cNvPr id="11" name="AutoShape 11"/>
          <p:cNvSpPr/>
          <p:nvPr/>
        </p:nvSpPr>
        <p:spPr>
          <a:xfrm flipV="1">
            <a:off x="8748134" y="7094079"/>
            <a:ext cx="4464764" cy="141"/>
          </a:xfrm>
          <a:prstGeom prst="line">
            <a:avLst/>
          </a:prstGeom>
          <a:ln w="28575" cap="rnd">
            <a:solidFill>
              <a:srgbClr val="C5FFF4"/>
            </a:solidFill>
            <a:prstDash val="solid"/>
            <a:headEnd type="none" w="sm" len="sm"/>
            <a:tailEnd type="triangle" w="lg" len="med"/>
          </a:ln>
        </p:spPr>
        <p:txBody>
          <a:bodyPr/>
          <a:lstStyle/>
          <a:p>
            <a:endParaRPr lang="en-US"/>
          </a:p>
        </p:txBody>
      </p:sp>
      <p:sp>
        <p:nvSpPr>
          <p:cNvPr id="12" name="TextBox 12"/>
          <p:cNvSpPr txBox="1"/>
          <p:nvPr/>
        </p:nvSpPr>
        <p:spPr>
          <a:xfrm>
            <a:off x="777664" y="7096936"/>
            <a:ext cx="16732668" cy="2562225"/>
          </a:xfrm>
          <a:prstGeom prst="rect">
            <a:avLst/>
          </a:prstGeom>
        </p:spPr>
        <p:txBody>
          <a:bodyPr lIns="0" tIns="0" rIns="0" bIns="0" rtlCol="0" anchor="t">
            <a:spAutoFit/>
          </a:bodyPr>
          <a:lstStyle/>
          <a:p>
            <a:pPr algn="l">
              <a:lnSpc>
                <a:spcPts val="5040"/>
              </a:lnSpc>
            </a:pPr>
            <a:r>
              <a:rPr lang="en-US" sz="4200">
                <a:solidFill>
                  <a:srgbClr val="000000"/>
                </a:solidFill>
                <a:latin typeface="Rubik"/>
                <a:ea typeface="Rubik"/>
                <a:cs typeface="Rubik"/>
                <a:sym typeface="Rubik"/>
              </a:rPr>
              <a:t>What do you think it means to pay attention to what is happening in the moment?</a:t>
            </a:r>
          </a:p>
          <a:p>
            <a:pPr algn="l">
              <a:lnSpc>
                <a:spcPts val="5040"/>
              </a:lnSpc>
            </a:pPr>
            <a:endParaRPr lang="en-US" sz="4200">
              <a:solidFill>
                <a:srgbClr val="000000"/>
              </a:solidFill>
              <a:latin typeface="Rubik"/>
              <a:ea typeface="Rubik"/>
              <a:cs typeface="Rubik"/>
              <a:sym typeface="Rubik"/>
            </a:endParaRPr>
          </a:p>
          <a:p>
            <a:pPr algn="l">
              <a:lnSpc>
                <a:spcPts val="5040"/>
              </a:lnSpc>
            </a:pPr>
            <a:r>
              <a:rPr lang="en-US" sz="4200">
                <a:solidFill>
                  <a:srgbClr val="000000"/>
                </a:solidFill>
                <a:latin typeface="Rubik"/>
                <a:ea typeface="Rubik"/>
                <a:cs typeface="Rubik"/>
                <a:sym typeface="Rubik"/>
              </a:rPr>
              <a:t>What do you think “without judgement” means?</a:t>
            </a:r>
          </a:p>
        </p:txBody>
      </p:sp>
      <p:sp>
        <p:nvSpPr>
          <p:cNvPr id="13" name="TextBox 1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What is Mindfulness?</a:t>
            </a:r>
          </a:p>
        </p:txBody>
      </p:sp>
      <p:sp>
        <p:nvSpPr>
          <p:cNvPr id="14" name="Freeform 2" descr="A black text on a white background  Description automatically generated">
            <a:extLst>
              <a:ext uri="{FF2B5EF4-FFF2-40B4-BE49-F238E27FC236}">
                <a16:creationId xmlns:a16="http://schemas.microsoft.com/office/drawing/2014/main" id="{0697BAC0-8AE7-163C-1DAC-8490F5E3AD8F}"/>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8"/>
            <a:stretch>
              <a:fillRect t="-8760"/>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744" y="7113508"/>
            <a:ext cx="1749198" cy="3173492"/>
          </a:xfrm>
          <a:custGeom>
            <a:avLst/>
            <a:gdLst/>
            <a:ahLst/>
            <a:cxnLst/>
            <a:rect l="l" t="t" r="r" b="b"/>
            <a:pathLst>
              <a:path w="1749198" h="3173492">
                <a:moveTo>
                  <a:pt x="0" y="0"/>
                </a:moveTo>
                <a:lnTo>
                  <a:pt x="1749198" y="0"/>
                </a:lnTo>
                <a:lnTo>
                  <a:pt x="1749198" y="3173492"/>
                </a:lnTo>
                <a:lnTo>
                  <a:pt x="0" y="317349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166748" y="1366971"/>
            <a:ext cx="16119515" cy="6115050"/>
          </a:xfrm>
          <a:prstGeom prst="rect">
            <a:avLst/>
          </a:prstGeom>
        </p:spPr>
        <p:txBody>
          <a:bodyPr lIns="0" tIns="0" rIns="0" bIns="0" rtlCol="0" anchor="t">
            <a:spAutoFit/>
          </a:bodyPr>
          <a:lstStyle/>
          <a:p>
            <a:pPr marL="723901" lvl="1" indent="-361950" algn="l">
              <a:lnSpc>
                <a:spcPts val="4800"/>
              </a:lnSpc>
              <a:buFont typeface="Arial"/>
              <a:buChar char="•"/>
            </a:pPr>
            <a:r>
              <a:rPr lang="en-US" sz="4000">
                <a:solidFill>
                  <a:srgbClr val="000000"/>
                </a:solidFill>
                <a:latin typeface="Rubik"/>
                <a:ea typeface="Rubik"/>
                <a:cs typeface="Rubik"/>
                <a:sym typeface="Rubik"/>
              </a:rPr>
              <a:t>giving your full attention and interest</a:t>
            </a:r>
          </a:p>
          <a:p>
            <a:pPr marL="723901" lvl="1" indent="-361950" algn="l">
              <a:lnSpc>
                <a:spcPts val="4800"/>
              </a:lnSpc>
            </a:pPr>
            <a:endParaRPr lang="en-US" sz="4000">
              <a:solidFill>
                <a:srgbClr val="000000"/>
              </a:solidFill>
              <a:latin typeface="Rubik"/>
              <a:ea typeface="Rubik"/>
              <a:cs typeface="Rubik"/>
              <a:sym typeface="Rubik"/>
            </a:endParaRPr>
          </a:p>
          <a:p>
            <a:pPr marL="723901" lvl="1" indent="-361950" algn="l">
              <a:lnSpc>
                <a:spcPts val="4800"/>
              </a:lnSpc>
              <a:buFont typeface="Arial"/>
              <a:buChar char="•"/>
            </a:pPr>
            <a:r>
              <a:rPr lang="en-US" sz="4000">
                <a:solidFill>
                  <a:srgbClr val="000000"/>
                </a:solidFill>
                <a:latin typeface="Rubik"/>
                <a:ea typeface="Rubik"/>
                <a:cs typeface="Rubik"/>
                <a:sym typeface="Rubik"/>
              </a:rPr>
              <a:t>keeping an open mind about what you are seeing or hearing (that’s the “without judgement” part!)</a:t>
            </a:r>
          </a:p>
          <a:p>
            <a:pPr marL="723901" lvl="1" indent="-361950" algn="l">
              <a:lnSpc>
                <a:spcPts val="4800"/>
              </a:lnSpc>
            </a:pPr>
            <a:endParaRPr lang="en-US" sz="4000">
              <a:solidFill>
                <a:srgbClr val="000000"/>
              </a:solidFill>
              <a:latin typeface="Rubik"/>
              <a:ea typeface="Rubik"/>
              <a:cs typeface="Rubik"/>
              <a:sym typeface="Rubik"/>
            </a:endParaRPr>
          </a:p>
          <a:p>
            <a:pPr marL="723901" lvl="1" indent="-361950" algn="l">
              <a:lnSpc>
                <a:spcPts val="4800"/>
              </a:lnSpc>
              <a:buFont typeface="Arial"/>
              <a:buChar char="•"/>
            </a:pPr>
            <a:r>
              <a:rPr lang="en-US" sz="4000">
                <a:solidFill>
                  <a:srgbClr val="000000"/>
                </a:solidFill>
                <a:latin typeface="Rubik"/>
                <a:ea typeface="Rubik"/>
                <a:cs typeface="Rubik"/>
                <a:sym typeface="Rubik"/>
              </a:rPr>
              <a:t>the opposite of rushing or multitasking</a:t>
            </a:r>
          </a:p>
          <a:p>
            <a:pPr marL="723901" lvl="1" indent="-361950" algn="l">
              <a:lnSpc>
                <a:spcPts val="4800"/>
              </a:lnSpc>
            </a:pPr>
            <a:endParaRPr lang="en-US" sz="4000">
              <a:solidFill>
                <a:srgbClr val="000000"/>
              </a:solidFill>
              <a:latin typeface="Rubik"/>
              <a:ea typeface="Rubik"/>
              <a:cs typeface="Rubik"/>
              <a:sym typeface="Rubik"/>
            </a:endParaRPr>
          </a:p>
          <a:p>
            <a:pPr marL="723901" lvl="1" indent="-361950" algn="l">
              <a:lnSpc>
                <a:spcPts val="4800"/>
              </a:lnSpc>
              <a:buFont typeface="Arial"/>
              <a:buChar char="•"/>
            </a:pPr>
            <a:r>
              <a:rPr lang="en-US" sz="4000">
                <a:solidFill>
                  <a:srgbClr val="000000"/>
                </a:solidFill>
                <a:latin typeface="Rubik"/>
                <a:ea typeface="Rubik"/>
                <a:cs typeface="Rubik"/>
                <a:sym typeface="Rubik"/>
              </a:rPr>
              <a:t>being curious about the “here and now”</a:t>
            </a:r>
          </a:p>
          <a:p>
            <a:pPr marL="723901" lvl="1" indent="-361950" algn="l">
              <a:lnSpc>
                <a:spcPts val="4800"/>
              </a:lnSpc>
            </a:pPr>
            <a:endParaRPr lang="en-US" sz="4000">
              <a:solidFill>
                <a:srgbClr val="000000"/>
              </a:solidFill>
              <a:latin typeface="Rubik"/>
              <a:ea typeface="Rubik"/>
              <a:cs typeface="Rubik"/>
              <a:sym typeface="Rubik"/>
            </a:endParaRPr>
          </a:p>
          <a:p>
            <a:pPr marL="723901" lvl="1" indent="-361950" algn="l">
              <a:lnSpc>
                <a:spcPts val="4800"/>
              </a:lnSpc>
              <a:buFont typeface="Arial"/>
              <a:buChar char="•"/>
            </a:pPr>
            <a:r>
              <a:rPr lang="en-US" sz="4000">
                <a:solidFill>
                  <a:srgbClr val="000000"/>
                </a:solidFill>
                <a:latin typeface="Rubik"/>
                <a:ea typeface="Rubik"/>
                <a:cs typeface="Rubik"/>
                <a:sym typeface="Rubik"/>
              </a:rPr>
              <a:t>focusing in a relaxed, easy way</a:t>
            </a:r>
          </a:p>
        </p:txBody>
      </p:sp>
      <p:sp>
        <p:nvSpPr>
          <p:cNvPr id="5" name="Freeform 5"/>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Unpacking Mindfulness</a:t>
            </a:r>
          </a:p>
        </p:txBody>
      </p:sp>
      <p:grpSp>
        <p:nvGrpSpPr>
          <p:cNvPr id="7" name="Group 7"/>
          <p:cNvGrpSpPr/>
          <p:nvPr/>
        </p:nvGrpSpPr>
        <p:grpSpPr>
          <a:xfrm>
            <a:off x="2492298" y="7674121"/>
            <a:ext cx="15402464" cy="2551331"/>
            <a:chOff x="0" y="0"/>
            <a:chExt cx="20536618" cy="3401774"/>
          </a:xfrm>
        </p:grpSpPr>
        <p:sp>
          <p:nvSpPr>
            <p:cNvPr id="8" name="Freeform 8"/>
            <p:cNvSpPr/>
            <p:nvPr/>
          </p:nvSpPr>
          <p:spPr>
            <a:xfrm>
              <a:off x="0" y="0"/>
              <a:ext cx="20536663" cy="3401722"/>
            </a:xfrm>
            <a:custGeom>
              <a:avLst/>
              <a:gdLst/>
              <a:ahLst/>
              <a:cxnLst/>
              <a:rect l="l" t="t" r="r" b="b"/>
              <a:pathLst>
                <a:path w="20536663" h="3401722">
                  <a:moveTo>
                    <a:pt x="0" y="0"/>
                  </a:moveTo>
                  <a:lnTo>
                    <a:pt x="20536663" y="0"/>
                  </a:lnTo>
                  <a:lnTo>
                    <a:pt x="20536663" y="3401722"/>
                  </a:lnTo>
                  <a:lnTo>
                    <a:pt x="0" y="3401722"/>
                  </a:lnTo>
                  <a:close/>
                </a:path>
              </a:pathLst>
            </a:custGeom>
            <a:solidFill>
              <a:srgbClr val="F5CF65"/>
            </a:solidFill>
          </p:spPr>
          <p:txBody>
            <a:bodyPr/>
            <a:lstStyle/>
            <a:p>
              <a:endParaRPr lang="en-US"/>
            </a:p>
          </p:txBody>
        </p:sp>
      </p:grpSp>
      <p:sp>
        <p:nvSpPr>
          <p:cNvPr id="9" name="Freeform 9" descr="Shape  Description automatically generated with low confidence"/>
          <p:cNvSpPr/>
          <p:nvPr/>
        </p:nvSpPr>
        <p:spPr>
          <a:xfrm rot="-388229">
            <a:off x="6406752" y="7311756"/>
            <a:ext cx="955181" cy="955181"/>
          </a:xfrm>
          <a:custGeom>
            <a:avLst/>
            <a:gdLst/>
            <a:ahLst/>
            <a:cxnLst/>
            <a:rect l="l" t="t" r="r" b="b"/>
            <a:pathLst>
              <a:path w="955181" h="955181">
                <a:moveTo>
                  <a:pt x="0" y="0"/>
                </a:moveTo>
                <a:lnTo>
                  <a:pt x="955180" y="0"/>
                </a:lnTo>
                <a:lnTo>
                  <a:pt x="955180" y="955181"/>
                </a:lnTo>
                <a:lnTo>
                  <a:pt x="0" y="955181"/>
                </a:lnTo>
                <a:lnTo>
                  <a:pt x="0" y="0"/>
                </a:lnTo>
                <a:close/>
              </a:path>
            </a:pathLst>
          </a:custGeom>
          <a:blipFill>
            <a:blip r:embed="rId5"/>
            <a:stretch>
              <a:fillRect/>
            </a:stretch>
          </a:blipFill>
        </p:spPr>
        <p:txBody>
          <a:bodyPr/>
          <a:lstStyle/>
          <a:p>
            <a:endParaRPr lang="en-US"/>
          </a:p>
        </p:txBody>
      </p:sp>
      <p:sp>
        <p:nvSpPr>
          <p:cNvPr id="10" name="Freeform 10" descr="Chat bubble with solid fill"/>
          <p:cNvSpPr/>
          <p:nvPr/>
        </p:nvSpPr>
        <p:spPr>
          <a:xfrm rot="945262">
            <a:off x="12717771" y="7432436"/>
            <a:ext cx="1092713" cy="1092713"/>
          </a:xfrm>
          <a:custGeom>
            <a:avLst/>
            <a:gdLst/>
            <a:ahLst/>
            <a:cxnLst/>
            <a:rect l="l" t="t" r="r" b="b"/>
            <a:pathLst>
              <a:path w="1092713" h="1092713">
                <a:moveTo>
                  <a:pt x="0" y="0"/>
                </a:moveTo>
                <a:lnTo>
                  <a:pt x="1092713" y="0"/>
                </a:lnTo>
                <a:lnTo>
                  <a:pt x="1092713" y="1092712"/>
                </a:lnTo>
                <a:lnTo>
                  <a:pt x="0" y="10927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5110337" y="7664596"/>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Bold"/>
                <a:ea typeface="Rubik Bold"/>
                <a:cs typeface="Rubik Bold"/>
                <a:sym typeface="Rubik Bold"/>
              </a:rPr>
              <a:t>Think-Pair-Share</a:t>
            </a:r>
          </a:p>
        </p:txBody>
      </p:sp>
      <p:sp>
        <p:nvSpPr>
          <p:cNvPr id="12" name="AutoShape 12"/>
          <p:cNvSpPr/>
          <p:nvPr/>
        </p:nvSpPr>
        <p:spPr>
          <a:xfrm flipV="1">
            <a:off x="8383729" y="8386762"/>
            <a:ext cx="4464764" cy="288"/>
          </a:xfrm>
          <a:prstGeom prst="line">
            <a:avLst/>
          </a:prstGeom>
          <a:ln w="28575" cap="rnd">
            <a:solidFill>
              <a:srgbClr val="C5FFF4"/>
            </a:solidFill>
            <a:prstDash val="solid"/>
            <a:headEnd type="none" w="sm" len="sm"/>
            <a:tailEnd type="triangle" w="lg" len="med"/>
          </a:ln>
        </p:spPr>
        <p:txBody>
          <a:bodyPr/>
          <a:lstStyle/>
          <a:p>
            <a:endParaRPr lang="en-US"/>
          </a:p>
        </p:txBody>
      </p:sp>
      <p:sp>
        <p:nvSpPr>
          <p:cNvPr id="13" name="TextBox 13"/>
          <p:cNvSpPr txBox="1"/>
          <p:nvPr/>
        </p:nvSpPr>
        <p:spPr>
          <a:xfrm>
            <a:off x="3100796" y="8468911"/>
            <a:ext cx="14185467" cy="1285875"/>
          </a:xfrm>
          <a:prstGeom prst="rect">
            <a:avLst/>
          </a:prstGeom>
        </p:spPr>
        <p:txBody>
          <a:bodyPr lIns="0" tIns="0" rIns="0" bIns="0" rtlCol="0" anchor="t">
            <a:spAutoFit/>
          </a:bodyPr>
          <a:lstStyle/>
          <a:p>
            <a:pPr algn="l">
              <a:lnSpc>
                <a:spcPts val="5040"/>
              </a:lnSpc>
            </a:pPr>
            <a:r>
              <a:rPr lang="en-US" sz="4200">
                <a:solidFill>
                  <a:srgbClr val="000000"/>
                </a:solidFill>
                <a:latin typeface="Rubik"/>
                <a:ea typeface="Rubik"/>
                <a:cs typeface="Rubik"/>
                <a:sym typeface="Rubik"/>
              </a:rPr>
              <a:t>Why do you think practicing mindfulness is good for your well-being?</a:t>
            </a:r>
          </a:p>
        </p:txBody>
      </p:sp>
      <p:sp>
        <p:nvSpPr>
          <p:cNvPr id="14" name="Freeform 2" descr="A black text on a white background  Description automatically generated">
            <a:extLst>
              <a:ext uri="{FF2B5EF4-FFF2-40B4-BE49-F238E27FC236}">
                <a16:creationId xmlns:a16="http://schemas.microsoft.com/office/drawing/2014/main" id="{AC720C2C-8E14-2BAA-279F-CBCD7315B0F4}"/>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8"/>
            <a:stretch>
              <a:fillRect t="-8760"/>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299595" y="2214075"/>
            <a:ext cx="17542335" cy="3340048"/>
            <a:chOff x="0" y="0"/>
            <a:chExt cx="4620203" cy="879683"/>
          </a:xfrm>
        </p:grpSpPr>
        <p:sp>
          <p:nvSpPr>
            <p:cNvPr id="5" name="Freeform 5"/>
            <p:cNvSpPr/>
            <p:nvPr/>
          </p:nvSpPr>
          <p:spPr>
            <a:xfrm>
              <a:off x="0" y="0"/>
              <a:ext cx="4620203" cy="879684"/>
            </a:xfrm>
            <a:custGeom>
              <a:avLst/>
              <a:gdLst/>
              <a:ahLst/>
              <a:cxnLst/>
              <a:rect l="l" t="t" r="r" b="b"/>
              <a:pathLst>
                <a:path w="4620203" h="879684">
                  <a:moveTo>
                    <a:pt x="0" y="0"/>
                  </a:moveTo>
                  <a:lnTo>
                    <a:pt x="4620203" y="0"/>
                  </a:lnTo>
                  <a:lnTo>
                    <a:pt x="4620203" y="879684"/>
                  </a:lnTo>
                  <a:lnTo>
                    <a:pt x="0" y="879684"/>
                  </a:lnTo>
                  <a:close/>
                </a:path>
              </a:pathLst>
            </a:custGeom>
            <a:solidFill>
              <a:srgbClr val="F2C23B"/>
            </a:solidFill>
          </p:spPr>
          <p:txBody>
            <a:bodyPr/>
            <a:lstStyle/>
            <a:p>
              <a:endParaRPr lang="en-US"/>
            </a:p>
          </p:txBody>
        </p:sp>
        <p:sp>
          <p:nvSpPr>
            <p:cNvPr id="6" name="TextBox 6"/>
            <p:cNvSpPr txBox="1"/>
            <p:nvPr/>
          </p:nvSpPr>
          <p:spPr>
            <a:xfrm>
              <a:off x="0" y="-9525"/>
              <a:ext cx="4620203" cy="889208"/>
            </a:xfrm>
            <a:prstGeom prst="rect">
              <a:avLst/>
            </a:prstGeom>
          </p:spPr>
          <p:txBody>
            <a:bodyPr lIns="50800" tIns="50800" rIns="50800" bIns="50800" rtlCol="0" anchor="ctr"/>
            <a:lstStyle/>
            <a:p>
              <a:pPr algn="ctr">
                <a:lnSpc>
                  <a:spcPts val="2395"/>
                </a:lnSpc>
              </a:pPr>
              <a:endParaRPr/>
            </a:p>
          </p:txBody>
        </p:sp>
      </p:grpSp>
      <p:sp>
        <p:nvSpPr>
          <p:cNvPr id="7" name="TextBox 7"/>
          <p:cNvSpPr txBox="1"/>
          <p:nvPr/>
        </p:nvSpPr>
        <p:spPr>
          <a:xfrm>
            <a:off x="147265" y="293429"/>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Let’s </a:t>
            </a:r>
            <a:r>
              <a:rPr lang="en-US" sz="4800" err="1">
                <a:solidFill>
                  <a:srgbClr val="000000"/>
                </a:solidFill>
                <a:latin typeface="Rubik Bold"/>
                <a:ea typeface="Rubik Bold"/>
                <a:cs typeface="Rubik Bold"/>
                <a:sym typeface="Rubik Bold"/>
              </a:rPr>
              <a:t>practise</a:t>
            </a:r>
            <a:r>
              <a:rPr lang="en-US" sz="4800">
                <a:solidFill>
                  <a:srgbClr val="000000"/>
                </a:solidFill>
                <a:latin typeface="Rubik Bold"/>
                <a:ea typeface="Rubik Bold"/>
                <a:cs typeface="Rubik Bold"/>
                <a:sym typeface="Rubik Bold"/>
              </a:rPr>
              <a:t>!</a:t>
            </a:r>
          </a:p>
        </p:txBody>
      </p:sp>
      <p:sp>
        <p:nvSpPr>
          <p:cNvPr id="8" name="TextBox 8"/>
          <p:cNvSpPr txBox="1"/>
          <p:nvPr/>
        </p:nvSpPr>
        <p:spPr>
          <a:xfrm>
            <a:off x="299595" y="2429960"/>
            <a:ext cx="17259300" cy="2676525"/>
          </a:xfrm>
          <a:prstGeom prst="rect">
            <a:avLst/>
          </a:prstGeom>
        </p:spPr>
        <p:txBody>
          <a:bodyPr lIns="0" tIns="0" rIns="0" bIns="0" rtlCol="0" anchor="t">
            <a:spAutoFit/>
          </a:bodyPr>
          <a:lstStyle/>
          <a:p>
            <a:pPr algn="ctr">
              <a:lnSpc>
                <a:spcPts val="5277"/>
              </a:lnSpc>
              <a:spcBef>
                <a:spcPct val="0"/>
              </a:spcBef>
            </a:pPr>
            <a:r>
              <a:rPr lang="en-US" sz="4397">
                <a:solidFill>
                  <a:srgbClr val="000000"/>
                </a:solidFill>
                <a:latin typeface="Rubik"/>
                <a:ea typeface="Rubik"/>
                <a:cs typeface="Rubik"/>
                <a:sym typeface="Rubik"/>
              </a:rPr>
              <a:t>Imagine your friend goes on vacation and comes back telling you about a band that you have never heard before. </a:t>
            </a:r>
          </a:p>
          <a:p>
            <a:pPr algn="ctr">
              <a:lnSpc>
                <a:spcPts val="5277"/>
              </a:lnSpc>
              <a:spcBef>
                <a:spcPct val="0"/>
              </a:spcBef>
            </a:pPr>
            <a:endParaRPr lang="en-US" sz="4397">
              <a:solidFill>
                <a:srgbClr val="000000"/>
              </a:solidFill>
              <a:latin typeface="Rubik"/>
              <a:ea typeface="Rubik"/>
              <a:cs typeface="Rubik"/>
              <a:sym typeface="Rubik"/>
            </a:endParaRPr>
          </a:p>
          <a:p>
            <a:pPr algn="ctr">
              <a:lnSpc>
                <a:spcPts val="5277"/>
              </a:lnSpc>
              <a:spcBef>
                <a:spcPct val="0"/>
              </a:spcBef>
            </a:pPr>
            <a:r>
              <a:rPr lang="en-US" sz="4397">
                <a:solidFill>
                  <a:srgbClr val="000000"/>
                </a:solidFill>
                <a:latin typeface="Rubik"/>
                <a:ea typeface="Rubik"/>
                <a:cs typeface="Rubik"/>
                <a:sym typeface="Rubik"/>
              </a:rPr>
              <a:t>What would it look like to listen to this music without judgment? </a:t>
            </a:r>
          </a:p>
        </p:txBody>
      </p:sp>
      <p:sp>
        <p:nvSpPr>
          <p:cNvPr id="9" name="Freeform 2" descr="A black text on a white background  Description automatically generated">
            <a:extLst>
              <a:ext uri="{FF2B5EF4-FFF2-40B4-BE49-F238E27FC236}">
                <a16:creationId xmlns:a16="http://schemas.microsoft.com/office/drawing/2014/main" id="{29E0E192-F2C7-51A1-1E94-E3B012EC3E9A}"/>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631546" y="1467050"/>
            <a:ext cx="17024904" cy="10858500"/>
          </a:xfrm>
          <a:prstGeom prst="rect">
            <a:avLst/>
          </a:prstGeom>
        </p:spPr>
        <p:txBody>
          <a:bodyPr lIns="0" tIns="0" rIns="0" bIns="0" rtlCol="0" anchor="t">
            <a:spAutoFit/>
          </a:bodyPr>
          <a:lstStyle/>
          <a:p>
            <a:pPr algn="l">
              <a:lnSpc>
                <a:spcPts val="5040"/>
              </a:lnSpc>
            </a:pPr>
            <a:r>
              <a:rPr lang="en-US" sz="4200">
                <a:solidFill>
                  <a:srgbClr val="595959"/>
                </a:solidFill>
                <a:latin typeface="Rubik"/>
                <a:ea typeface="Rubik"/>
                <a:cs typeface="Rubik"/>
                <a:sym typeface="Rubik"/>
              </a:rPr>
              <a:t>Today we’re going to do a short simple mindfulness exercise to attune your mind and your body. </a:t>
            </a:r>
          </a:p>
          <a:p>
            <a:pPr algn="l">
              <a:lnSpc>
                <a:spcPts val="5040"/>
              </a:lnSpc>
            </a:pPr>
            <a:endParaRPr lang="en-US" sz="4200">
              <a:solidFill>
                <a:srgbClr val="595959"/>
              </a:solidFill>
              <a:latin typeface="Rubik"/>
              <a:ea typeface="Rubik"/>
              <a:cs typeface="Rubik"/>
              <a:sym typeface="Rubik"/>
            </a:endParaRPr>
          </a:p>
          <a:p>
            <a:pPr algn="l">
              <a:lnSpc>
                <a:spcPts val="5040"/>
              </a:lnSpc>
            </a:pPr>
            <a:r>
              <a:rPr lang="en-US" sz="4200">
                <a:solidFill>
                  <a:srgbClr val="595959"/>
                </a:solidFill>
                <a:latin typeface="Rubik"/>
                <a:ea typeface="Rubik"/>
                <a:cs typeface="Rubik"/>
                <a:sym typeface="Rubik"/>
              </a:rPr>
              <a:t>Listen with your whole body, not just your ears. If you feel like it, let the music move you. Feel the beat, give yourself over to the rhythm, and bring your full attention to the music and the movement. </a:t>
            </a:r>
          </a:p>
          <a:p>
            <a:pPr algn="l">
              <a:lnSpc>
                <a:spcPts val="5040"/>
              </a:lnSpc>
            </a:pPr>
            <a:endParaRPr lang="en-US" sz="4200">
              <a:solidFill>
                <a:srgbClr val="595959"/>
              </a:solidFill>
              <a:latin typeface="Rubik"/>
              <a:ea typeface="Rubik"/>
              <a:cs typeface="Rubik"/>
              <a:sym typeface="Rubik"/>
            </a:endParaRPr>
          </a:p>
          <a:p>
            <a:pPr algn="l">
              <a:lnSpc>
                <a:spcPts val="5040"/>
              </a:lnSpc>
            </a:pPr>
            <a:r>
              <a:rPr lang="en-US" sz="4200">
                <a:solidFill>
                  <a:srgbClr val="595959"/>
                </a:solidFill>
                <a:latin typeface="Rubik"/>
                <a:ea typeface="Rubik"/>
                <a:cs typeface="Rubik"/>
                <a:sym typeface="Rubik"/>
              </a:rPr>
              <a:t>Notice...</a:t>
            </a:r>
          </a:p>
          <a:p>
            <a:pPr marL="906780" lvl="1" indent="-453390" algn="l">
              <a:lnSpc>
                <a:spcPts val="5040"/>
              </a:lnSpc>
              <a:buFont typeface="Arial"/>
              <a:buChar char="•"/>
            </a:pPr>
            <a:r>
              <a:rPr lang="en-US" sz="4200">
                <a:solidFill>
                  <a:srgbClr val="595959"/>
                </a:solidFill>
                <a:latin typeface="Rubik"/>
                <a:ea typeface="Rubik"/>
                <a:cs typeface="Rubik"/>
                <a:sym typeface="Rubik"/>
              </a:rPr>
              <a:t> thoughts of embarrassment or shyness, or thoughts like, “This is ridiculous.” </a:t>
            </a:r>
          </a:p>
          <a:p>
            <a:pPr marL="906780" lvl="1" indent="-453390" algn="l">
              <a:lnSpc>
                <a:spcPts val="5040"/>
              </a:lnSpc>
              <a:buFont typeface="Arial"/>
              <a:buChar char="•"/>
            </a:pPr>
            <a:r>
              <a:rPr lang="en-US" sz="4200">
                <a:solidFill>
                  <a:srgbClr val="595959"/>
                </a:solidFill>
                <a:latin typeface="Rubik"/>
                <a:ea typeface="Rubik"/>
                <a:cs typeface="Rubik"/>
                <a:sym typeface="Rubik"/>
              </a:rPr>
              <a:t>feelings that are released: anger, joy, sadness… </a:t>
            </a:r>
          </a:p>
          <a:p>
            <a:pPr marL="906780" lvl="1" indent="-453390" algn="l">
              <a:lnSpc>
                <a:spcPts val="5040"/>
              </a:lnSpc>
              <a:buFont typeface="Arial"/>
              <a:buChar char="•"/>
            </a:pPr>
            <a:r>
              <a:rPr lang="en-US" sz="4200">
                <a:solidFill>
                  <a:srgbClr val="595959"/>
                </a:solidFill>
                <a:latin typeface="Rubik"/>
                <a:ea typeface="Rubik"/>
                <a:cs typeface="Rubik"/>
                <a:sym typeface="Rubik"/>
              </a:rPr>
              <a:t>what your body is feeling; feel its aliveness. </a:t>
            </a:r>
          </a:p>
          <a:p>
            <a:pPr algn="l">
              <a:lnSpc>
                <a:spcPts val="5040"/>
              </a:lnSpc>
            </a:pPr>
            <a:endParaRPr lang="en-US" sz="4200">
              <a:solidFill>
                <a:srgbClr val="595959"/>
              </a:solidFill>
              <a:latin typeface="Rubik"/>
              <a:ea typeface="Rubik"/>
              <a:cs typeface="Rubik"/>
              <a:sym typeface="Rubik"/>
            </a:endParaRPr>
          </a:p>
          <a:p>
            <a:pPr algn="l">
              <a:lnSpc>
                <a:spcPts val="5040"/>
              </a:lnSpc>
            </a:pPr>
            <a:endParaRPr lang="en-US" sz="4200">
              <a:solidFill>
                <a:srgbClr val="595959"/>
              </a:solidFill>
              <a:latin typeface="Rubik"/>
              <a:ea typeface="Rubik"/>
              <a:cs typeface="Rubik"/>
              <a:sym typeface="Rubik"/>
            </a:endParaRPr>
          </a:p>
          <a:p>
            <a:pPr algn="l">
              <a:lnSpc>
                <a:spcPts val="5040"/>
              </a:lnSpc>
            </a:pPr>
            <a:endParaRPr lang="en-US" sz="4200">
              <a:solidFill>
                <a:srgbClr val="595959"/>
              </a:solidFill>
              <a:latin typeface="Rubik"/>
              <a:ea typeface="Rubik"/>
              <a:cs typeface="Rubik"/>
              <a:sym typeface="Rubik"/>
            </a:endParaRPr>
          </a:p>
          <a:p>
            <a:pPr algn="l">
              <a:lnSpc>
                <a:spcPts val="5040"/>
              </a:lnSpc>
            </a:pPr>
            <a:endParaRPr lang="en-US" sz="4200">
              <a:solidFill>
                <a:srgbClr val="595959"/>
              </a:solidFill>
              <a:latin typeface="Rubik"/>
              <a:ea typeface="Rubik"/>
              <a:cs typeface="Rubik"/>
              <a:sym typeface="Rubik"/>
            </a:endParaRPr>
          </a:p>
          <a:p>
            <a:pPr algn="l">
              <a:lnSpc>
                <a:spcPts val="5040"/>
              </a:lnSpc>
            </a:pPr>
            <a:endParaRPr lang="en-US" sz="4200">
              <a:solidFill>
                <a:srgbClr val="595959"/>
              </a:solidFill>
              <a:latin typeface="Rubik"/>
              <a:ea typeface="Rubik"/>
              <a:cs typeface="Rubik"/>
              <a:sym typeface="Rubik"/>
            </a:endParaRPr>
          </a:p>
        </p:txBody>
      </p:sp>
      <p:sp>
        <p:nvSpPr>
          <p:cNvPr id="5" name="Freeform 5"/>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21587" y="225787"/>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Mindful practises: Listening</a:t>
            </a:r>
          </a:p>
        </p:txBody>
      </p:sp>
      <p:sp>
        <p:nvSpPr>
          <p:cNvPr id="7" name="Freeform 2" descr="A black text on a white background  Description automatically generated">
            <a:extLst>
              <a:ext uri="{FF2B5EF4-FFF2-40B4-BE49-F238E27FC236}">
                <a16:creationId xmlns:a16="http://schemas.microsoft.com/office/drawing/2014/main" id="{D21E2B0C-162C-3CDB-7109-4FAF87FE59B3}"/>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21587" y="2594096"/>
            <a:ext cx="18288000" cy="8282178"/>
          </a:xfrm>
          <a:prstGeom prst="rect">
            <a:avLst/>
          </a:prstGeom>
        </p:spPr>
        <p:txBody>
          <a:bodyPr lIns="0" tIns="0" rIns="0" bIns="0" rtlCol="0" anchor="t">
            <a:spAutoFit/>
          </a:bodyPr>
          <a:lstStyle/>
          <a:p>
            <a:pPr marL="906780" lvl="1" indent="-453390" algn="l">
              <a:lnSpc>
                <a:spcPts val="7350"/>
              </a:lnSpc>
              <a:buFont typeface="Arial"/>
              <a:buChar char="•"/>
            </a:pPr>
            <a:r>
              <a:rPr lang="en-US" sz="4200">
                <a:solidFill>
                  <a:srgbClr val="595959"/>
                </a:solidFill>
                <a:latin typeface="Rubik"/>
                <a:ea typeface="Rubik"/>
                <a:cs typeface="Rubik"/>
                <a:sym typeface="Rubik"/>
              </a:rPr>
              <a:t>What was it about this activity that promoted mindfulness?</a:t>
            </a:r>
          </a:p>
          <a:p>
            <a:pPr marL="906780" lvl="1" indent="-453390" algn="l">
              <a:lnSpc>
                <a:spcPts val="7350"/>
              </a:lnSpc>
              <a:buFont typeface="Arial"/>
              <a:buChar char="•"/>
            </a:pPr>
            <a:r>
              <a:rPr lang="en-US" sz="4200">
                <a:solidFill>
                  <a:srgbClr val="595959"/>
                </a:solidFill>
                <a:latin typeface="Rubik"/>
                <a:ea typeface="Rubik"/>
                <a:cs typeface="Rubik"/>
                <a:sym typeface="Rubik"/>
              </a:rPr>
              <a:t>How did you feel when you listened to the music? </a:t>
            </a:r>
          </a:p>
          <a:p>
            <a:pPr marL="906780" lvl="1" indent="-453390" algn="l">
              <a:lnSpc>
                <a:spcPts val="7350"/>
              </a:lnSpc>
              <a:buFont typeface="Arial"/>
              <a:buChar char="•"/>
            </a:pPr>
            <a:r>
              <a:rPr lang="en-US" sz="4200">
                <a:solidFill>
                  <a:srgbClr val="595959"/>
                </a:solidFill>
                <a:latin typeface="Rubik"/>
                <a:ea typeface="Rubik"/>
                <a:cs typeface="Rubik"/>
                <a:sym typeface="Rubik"/>
              </a:rPr>
              <a:t>Did you notice your emotions shifting or changing? When? </a:t>
            </a:r>
          </a:p>
          <a:p>
            <a:pPr marL="906780" lvl="1" indent="-453390" algn="l">
              <a:lnSpc>
                <a:spcPts val="7350"/>
              </a:lnSpc>
              <a:buFont typeface="Arial"/>
              <a:buChar char="•"/>
            </a:pPr>
            <a:r>
              <a:rPr lang="en-US" sz="4200">
                <a:solidFill>
                  <a:srgbClr val="595959"/>
                </a:solidFill>
                <a:latin typeface="Rubik"/>
                <a:ea typeface="Rubik"/>
                <a:cs typeface="Rubik"/>
                <a:sym typeface="Rubik"/>
              </a:rPr>
              <a:t>What sort of thoughts did you have as you listened? </a:t>
            </a:r>
          </a:p>
          <a:p>
            <a:pPr marL="906780" lvl="1" indent="-453390" algn="l">
              <a:lnSpc>
                <a:spcPts val="7350"/>
              </a:lnSpc>
              <a:buFont typeface="Arial"/>
              <a:buChar char="•"/>
            </a:pPr>
            <a:r>
              <a:rPr lang="en-US" sz="4200">
                <a:solidFill>
                  <a:srgbClr val="595959"/>
                </a:solidFill>
                <a:latin typeface="Rubik"/>
                <a:ea typeface="Rubik"/>
                <a:cs typeface="Rubik"/>
                <a:sym typeface="Rubik"/>
              </a:rPr>
              <a:t>How did your body respond to the sounds and rhythms of this piece?  </a:t>
            </a:r>
          </a:p>
          <a:p>
            <a:pPr marL="906780" lvl="1" indent="-453390" algn="l">
              <a:lnSpc>
                <a:spcPts val="7350"/>
              </a:lnSpc>
              <a:buFont typeface="Arial"/>
              <a:buChar char="•"/>
            </a:pPr>
            <a:r>
              <a:rPr lang="en-US" sz="4200">
                <a:solidFill>
                  <a:srgbClr val="595959"/>
                </a:solidFill>
                <a:latin typeface="Rubik"/>
                <a:ea typeface="Rubik"/>
                <a:cs typeface="Rubik"/>
                <a:sym typeface="Rubik"/>
              </a:rPr>
              <a:t>What’s the difference between hearing music and listening to music with your whole self (thoughts, feelings, body)? </a:t>
            </a:r>
          </a:p>
          <a:p>
            <a:pPr marL="906780" lvl="1" indent="-453390" algn="l">
              <a:lnSpc>
                <a:spcPts val="7350"/>
              </a:lnSpc>
              <a:buFont typeface="Arial"/>
              <a:buChar char="•"/>
            </a:pPr>
            <a:r>
              <a:rPr lang="en-US" sz="4200">
                <a:solidFill>
                  <a:srgbClr val="595959"/>
                </a:solidFill>
                <a:latin typeface="Rubik"/>
                <a:ea typeface="Rubik"/>
                <a:cs typeface="Rubik"/>
                <a:sym typeface="Rubik"/>
              </a:rPr>
              <a:t>How do you feel now? </a:t>
            </a:r>
          </a:p>
          <a:p>
            <a:pPr algn="l">
              <a:lnSpc>
                <a:spcPts val="6552"/>
              </a:lnSpc>
            </a:pPr>
            <a:endParaRPr lang="en-US" sz="4200">
              <a:solidFill>
                <a:srgbClr val="595959"/>
              </a:solidFill>
              <a:latin typeface="Rubik"/>
              <a:ea typeface="Rubik"/>
              <a:cs typeface="Rubik"/>
              <a:sym typeface="Rubik"/>
            </a:endParaRPr>
          </a:p>
        </p:txBody>
      </p:sp>
      <p:sp>
        <p:nvSpPr>
          <p:cNvPr id="5" name="Freeform 5"/>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21587" y="225787"/>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 Listening practise Reflection</a:t>
            </a:r>
          </a:p>
        </p:txBody>
      </p:sp>
      <p:sp>
        <p:nvSpPr>
          <p:cNvPr id="7" name="TextBox 7"/>
          <p:cNvSpPr txBox="1"/>
          <p:nvPr/>
        </p:nvSpPr>
        <p:spPr>
          <a:xfrm>
            <a:off x="313723" y="1270121"/>
            <a:ext cx="17827012" cy="1343025"/>
          </a:xfrm>
          <a:prstGeom prst="rect">
            <a:avLst/>
          </a:prstGeom>
        </p:spPr>
        <p:txBody>
          <a:bodyPr lIns="0" tIns="0" rIns="0" bIns="0" rtlCol="0" anchor="t">
            <a:spAutoFit/>
          </a:bodyPr>
          <a:lstStyle/>
          <a:p>
            <a:pPr algn="l">
              <a:lnSpc>
                <a:spcPts val="5280"/>
              </a:lnSpc>
            </a:pPr>
            <a:r>
              <a:rPr lang="en-US" sz="4400">
                <a:solidFill>
                  <a:srgbClr val="000000"/>
                </a:solidFill>
                <a:latin typeface="Rubik"/>
                <a:ea typeface="Rubik"/>
                <a:cs typeface="Rubik"/>
                <a:sym typeface="Rubik"/>
              </a:rPr>
              <a:t>Take this time for yourself to reflect on these questions and write your answers...</a:t>
            </a:r>
          </a:p>
        </p:txBody>
      </p:sp>
      <p:sp>
        <p:nvSpPr>
          <p:cNvPr id="8" name="Freeform 2" descr="A black text on a white background  Description automatically generated">
            <a:extLst>
              <a:ext uri="{FF2B5EF4-FFF2-40B4-BE49-F238E27FC236}">
                <a16:creationId xmlns:a16="http://schemas.microsoft.com/office/drawing/2014/main" id="{91E00706-C37B-F563-542C-ED9FE33F2C99}"/>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893795" y="1757553"/>
            <a:ext cx="18105118" cy="6486144"/>
          </a:xfrm>
          <a:prstGeom prst="rect">
            <a:avLst/>
          </a:prstGeom>
        </p:spPr>
        <p:txBody>
          <a:bodyPr lIns="0" tIns="0" rIns="0" bIns="0" rtlCol="0" anchor="t">
            <a:spAutoFit/>
          </a:bodyPr>
          <a:lstStyle/>
          <a:p>
            <a:pPr marL="1036320" lvl="1" indent="-518160" algn="l">
              <a:lnSpc>
                <a:spcPts val="8688"/>
              </a:lnSpc>
              <a:buFont typeface="Arial"/>
              <a:buChar char="•"/>
            </a:pPr>
            <a:r>
              <a:rPr lang="en-US" sz="4800">
                <a:solidFill>
                  <a:srgbClr val="000000"/>
                </a:solidFill>
                <a:latin typeface="Rubik"/>
                <a:ea typeface="Rubik"/>
                <a:cs typeface="Rubik"/>
                <a:sym typeface="Rubik"/>
              </a:rPr>
              <a:t>Guided visualization</a:t>
            </a:r>
          </a:p>
          <a:p>
            <a:pPr marL="1036320" lvl="1" indent="-518160" algn="l">
              <a:lnSpc>
                <a:spcPts val="8688"/>
              </a:lnSpc>
              <a:buFont typeface="Arial"/>
              <a:buChar char="•"/>
            </a:pPr>
            <a:r>
              <a:rPr lang="en-US" sz="4800">
                <a:solidFill>
                  <a:srgbClr val="000000"/>
                </a:solidFill>
                <a:latin typeface="Rubik"/>
                <a:ea typeface="Rubik"/>
                <a:cs typeface="Rubik"/>
                <a:sym typeface="Rubik"/>
              </a:rPr>
              <a:t>Mindful movement</a:t>
            </a:r>
          </a:p>
          <a:p>
            <a:pPr marL="1036320" lvl="1" indent="-518160" algn="l">
              <a:lnSpc>
                <a:spcPts val="8688"/>
              </a:lnSpc>
              <a:buFont typeface="Arial"/>
              <a:buChar char="•"/>
            </a:pPr>
            <a:r>
              <a:rPr lang="en-US" sz="4800">
                <a:solidFill>
                  <a:srgbClr val="000000"/>
                </a:solidFill>
                <a:latin typeface="Rubik"/>
                <a:ea typeface="Rubik"/>
                <a:cs typeface="Rubik"/>
                <a:sym typeface="Rubik"/>
              </a:rPr>
              <a:t>Mindful walking</a:t>
            </a:r>
          </a:p>
          <a:p>
            <a:pPr marL="1036320" lvl="1" indent="-518160" algn="l">
              <a:lnSpc>
                <a:spcPts val="8688"/>
              </a:lnSpc>
              <a:buFont typeface="Arial"/>
              <a:buChar char="•"/>
            </a:pPr>
            <a:r>
              <a:rPr lang="en-US" sz="4800">
                <a:solidFill>
                  <a:srgbClr val="000000"/>
                </a:solidFill>
                <a:latin typeface="Rubik"/>
                <a:ea typeface="Rubik"/>
                <a:cs typeface="Rubik"/>
                <a:sym typeface="Rubik"/>
              </a:rPr>
              <a:t>Mindfulness in nature</a:t>
            </a:r>
          </a:p>
          <a:p>
            <a:pPr marL="1036320" lvl="1" indent="-518160" algn="l">
              <a:lnSpc>
                <a:spcPts val="8688"/>
              </a:lnSpc>
              <a:buFont typeface="Arial"/>
              <a:buChar char="•"/>
            </a:pPr>
            <a:r>
              <a:rPr lang="en-US" sz="4800">
                <a:solidFill>
                  <a:srgbClr val="000000"/>
                </a:solidFill>
                <a:latin typeface="Rubik"/>
                <a:ea typeface="Rubik"/>
                <a:cs typeface="Rubik"/>
                <a:sym typeface="Rubik"/>
              </a:rPr>
              <a:t>Mindful art</a:t>
            </a:r>
          </a:p>
          <a:p>
            <a:pPr marL="1036320" lvl="1" indent="-518160" algn="l">
              <a:lnSpc>
                <a:spcPts val="8688"/>
              </a:lnSpc>
              <a:buFont typeface="Arial"/>
              <a:buChar char="•"/>
            </a:pPr>
            <a:r>
              <a:rPr lang="en-US" sz="4800">
                <a:solidFill>
                  <a:srgbClr val="000000"/>
                </a:solidFill>
                <a:latin typeface="Rubik"/>
                <a:ea typeface="Rubik"/>
                <a:cs typeface="Rubik"/>
                <a:sym typeface="Rubik"/>
              </a:rPr>
              <a:t>Mindful communication</a:t>
            </a:r>
          </a:p>
        </p:txBody>
      </p:sp>
      <p:sp>
        <p:nvSpPr>
          <p:cNvPr id="5" name="TextBox 5"/>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Other Mindful </a:t>
            </a:r>
            <a:r>
              <a:rPr lang="en-US" sz="4800" err="1">
                <a:solidFill>
                  <a:srgbClr val="000000"/>
                </a:solidFill>
                <a:latin typeface="Rubik Bold"/>
                <a:ea typeface="Rubik Bold"/>
                <a:cs typeface="Rubik Bold"/>
                <a:sym typeface="Rubik Bold"/>
              </a:rPr>
              <a:t>Practises</a:t>
            </a:r>
            <a:endParaRPr lang="en-US" sz="4800">
              <a:solidFill>
                <a:srgbClr val="000000"/>
              </a:solidFill>
              <a:latin typeface="Rubik Bold"/>
              <a:ea typeface="Rubik Bold"/>
              <a:cs typeface="Rubik Bold"/>
              <a:sym typeface="Rubik Bold"/>
            </a:endParaRPr>
          </a:p>
        </p:txBody>
      </p:sp>
      <p:sp>
        <p:nvSpPr>
          <p:cNvPr id="6" name="Freeform 2" descr="A black text on a white background  Description automatically generated">
            <a:extLst>
              <a:ext uri="{FF2B5EF4-FFF2-40B4-BE49-F238E27FC236}">
                <a16:creationId xmlns:a16="http://schemas.microsoft.com/office/drawing/2014/main" id="{0D7081D6-5374-C153-5C74-B94029D55980}"/>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76887"/>
            <a:ext cx="18288000" cy="1136197"/>
            <a:chOff x="0" y="0"/>
            <a:chExt cx="24384000" cy="1514930"/>
          </a:xfrm>
        </p:grpSpPr>
        <p:sp>
          <p:nvSpPr>
            <p:cNvPr id="3" name="Freeform 3"/>
            <p:cNvSpPr/>
            <p:nvPr/>
          </p:nvSpPr>
          <p:spPr>
            <a:xfrm>
              <a:off x="0" y="0"/>
              <a:ext cx="24384000" cy="1514983"/>
            </a:xfrm>
            <a:custGeom>
              <a:avLst/>
              <a:gdLst/>
              <a:ahLst/>
              <a:cxnLst/>
              <a:rect l="l" t="t" r="r" b="b"/>
              <a:pathLst>
                <a:path w="24384000" h="1514983">
                  <a:moveTo>
                    <a:pt x="0" y="0"/>
                  </a:moveTo>
                  <a:lnTo>
                    <a:pt x="24384000" y="0"/>
                  </a:lnTo>
                  <a:lnTo>
                    <a:pt x="24384000" y="1514983"/>
                  </a:lnTo>
                  <a:lnTo>
                    <a:pt x="0" y="1514983"/>
                  </a:lnTo>
                  <a:close/>
                </a:path>
              </a:pathLst>
            </a:custGeom>
            <a:solidFill>
              <a:srgbClr val="71FFE4"/>
            </a:solidFill>
          </p:spPr>
          <p:txBody>
            <a:bodyPr/>
            <a:lstStyle/>
            <a:p>
              <a:endParaRPr lang="en-US"/>
            </a:p>
          </p:txBody>
        </p:sp>
      </p:grpSp>
      <p:sp>
        <p:nvSpPr>
          <p:cNvPr id="4" name="TextBox 4"/>
          <p:cNvSpPr txBox="1"/>
          <p:nvPr/>
        </p:nvSpPr>
        <p:spPr>
          <a:xfrm>
            <a:off x="319362" y="3658407"/>
            <a:ext cx="6446520" cy="1695450"/>
          </a:xfrm>
          <a:prstGeom prst="rect">
            <a:avLst/>
          </a:prstGeom>
        </p:spPr>
        <p:txBody>
          <a:bodyPr lIns="0" tIns="0" rIns="0" bIns="0" rtlCol="0" anchor="t">
            <a:spAutoFit/>
          </a:bodyPr>
          <a:lstStyle/>
          <a:p>
            <a:pPr algn="ctr">
              <a:lnSpc>
                <a:spcPts val="3600"/>
              </a:lnSpc>
            </a:pPr>
            <a:r>
              <a:rPr lang="en-US" sz="3000">
                <a:solidFill>
                  <a:srgbClr val="000000"/>
                </a:solidFill>
                <a:latin typeface="Rubik"/>
                <a:ea typeface="Rubik"/>
                <a:cs typeface="Rubik"/>
                <a:sym typeface="Rubik"/>
              </a:rPr>
              <a:t>Slides 3-11</a:t>
            </a:r>
          </a:p>
          <a:p>
            <a:pPr marL="488632" lvl="1" indent="-244316" algn="ctr">
              <a:lnSpc>
                <a:spcPts val="3240"/>
              </a:lnSpc>
              <a:buFont typeface="Arial"/>
              <a:buChar char="•"/>
            </a:pPr>
            <a:r>
              <a:rPr lang="en-US" sz="2700">
                <a:solidFill>
                  <a:srgbClr val="000000"/>
                </a:solidFill>
                <a:latin typeface="Rubik"/>
                <a:ea typeface="Rubik"/>
                <a:cs typeface="Rubik"/>
                <a:sym typeface="Rubik"/>
              </a:rPr>
              <a:t>What is well-being?</a:t>
            </a:r>
          </a:p>
          <a:p>
            <a:pPr marL="488632" lvl="1" indent="-244316" algn="ctr">
              <a:lnSpc>
                <a:spcPts val="3240"/>
              </a:lnSpc>
              <a:buFont typeface="Arial"/>
              <a:buChar char="•"/>
            </a:pPr>
            <a:r>
              <a:rPr lang="en-US" sz="2700">
                <a:solidFill>
                  <a:srgbClr val="000000"/>
                </a:solidFill>
                <a:latin typeface="Rubik"/>
                <a:ea typeface="Rubik"/>
                <a:cs typeface="Rubik"/>
                <a:sym typeface="Rubik"/>
              </a:rPr>
              <a:t>Learning about well-being</a:t>
            </a:r>
          </a:p>
          <a:p>
            <a:pPr marL="488632" lvl="1" indent="-244316" algn="ctr">
              <a:lnSpc>
                <a:spcPts val="3240"/>
              </a:lnSpc>
              <a:buFont typeface="Arial"/>
              <a:buChar char="•"/>
            </a:pPr>
            <a:r>
              <a:rPr lang="en-US" sz="2700">
                <a:solidFill>
                  <a:srgbClr val="000000"/>
                </a:solidFill>
                <a:latin typeface="Rubik"/>
                <a:ea typeface="Rubik"/>
                <a:cs typeface="Rubik"/>
                <a:sym typeface="Rubik"/>
              </a:rPr>
              <a:t>Understanding your own well-being</a:t>
            </a:r>
          </a:p>
        </p:txBody>
      </p:sp>
      <p:sp>
        <p:nvSpPr>
          <p:cNvPr id="5" name="TextBox 5"/>
          <p:cNvSpPr txBox="1"/>
          <p:nvPr/>
        </p:nvSpPr>
        <p:spPr>
          <a:xfrm>
            <a:off x="800822" y="2984825"/>
            <a:ext cx="5483601" cy="466725"/>
          </a:xfrm>
          <a:prstGeom prst="rect">
            <a:avLst/>
          </a:prstGeom>
        </p:spPr>
        <p:txBody>
          <a:bodyPr lIns="0" tIns="0" rIns="0" bIns="0" rtlCol="0" anchor="t">
            <a:spAutoFit/>
          </a:bodyPr>
          <a:lstStyle/>
          <a:p>
            <a:pPr algn="l">
              <a:lnSpc>
                <a:spcPts val="3600"/>
              </a:lnSpc>
            </a:pPr>
            <a:r>
              <a:rPr lang="en-US" sz="3000">
                <a:solidFill>
                  <a:srgbClr val="000000"/>
                </a:solidFill>
                <a:latin typeface="Rubik Bold"/>
                <a:ea typeface="Rubik Bold"/>
                <a:cs typeface="Rubik Bold"/>
                <a:sym typeface="Rubik Bold"/>
              </a:rPr>
              <a:t>Lesson 1: Let’s Get Started </a:t>
            </a:r>
          </a:p>
        </p:txBody>
      </p:sp>
      <p:sp>
        <p:nvSpPr>
          <p:cNvPr id="6" name="TextBox 6"/>
          <p:cNvSpPr txBox="1"/>
          <p:nvPr/>
        </p:nvSpPr>
        <p:spPr>
          <a:xfrm>
            <a:off x="-58174" y="7637298"/>
            <a:ext cx="7201592" cy="1695450"/>
          </a:xfrm>
          <a:prstGeom prst="rect">
            <a:avLst/>
          </a:prstGeom>
        </p:spPr>
        <p:txBody>
          <a:bodyPr lIns="0" tIns="0" rIns="0" bIns="0" rtlCol="0" anchor="t">
            <a:spAutoFit/>
          </a:bodyPr>
          <a:lstStyle/>
          <a:p>
            <a:pPr algn="ctr">
              <a:lnSpc>
                <a:spcPts val="3600"/>
              </a:lnSpc>
            </a:pPr>
            <a:r>
              <a:rPr lang="en-US" sz="3000">
                <a:solidFill>
                  <a:srgbClr val="000000"/>
                </a:solidFill>
                <a:latin typeface="Rubik"/>
                <a:ea typeface="Rubik"/>
                <a:cs typeface="Rubik"/>
                <a:sym typeface="Rubik"/>
              </a:rPr>
              <a:t>Slides 20-27</a:t>
            </a:r>
          </a:p>
          <a:p>
            <a:pPr marL="488632" lvl="1" indent="-244316" algn="ctr">
              <a:lnSpc>
                <a:spcPts val="3240"/>
              </a:lnSpc>
              <a:buFont typeface="Arial"/>
              <a:buChar char="•"/>
            </a:pPr>
            <a:r>
              <a:rPr lang="en-US" sz="2700">
                <a:solidFill>
                  <a:srgbClr val="000000"/>
                </a:solidFill>
                <a:latin typeface="Rubik"/>
                <a:ea typeface="Rubik"/>
                <a:cs typeface="Rubik"/>
                <a:sym typeface="Rubik"/>
              </a:rPr>
              <a:t>Reviewing mindfulness</a:t>
            </a:r>
          </a:p>
          <a:p>
            <a:pPr marL="488632" lvl="1" indent="-244316" algn="ctr">
              <a:lnSpc>
                <a:spcPts val="3240"/>
              </a:lnSpc>
              <a:buFont typeface="Arial"/>
              <a:buChar char="•"/>
            </a:pPr>
            <a:r>
              <a:rPr lang="en-US" sz="2700">
                <a:solidFill>
                  <a:srgbClr val="000000"/>
                </a:solidFill>
                <a:latin typeface="Rubik"/>
                <a:ea typeface="Rubik"/>
                <a:cs typeface="Rubik"/>
                <a:sym typeface="Rubik"/>
              </a:rPr>
              <a:t>Recognizing feelings</a:t>
            </a:r>
          </a:p>
          <a:p>
            <a:pPr marL="488632" lvl="1" indent="-244316" algn="ctr">
              <a:lnSpc>
                <a:spcPts val="3240"/>
              </a:lnSpc>
              <a:buFont typeface="Arial"/>
              <a:buChar char="•"/>
            </a:pPr>
            <a:r>
              <a:rPr lang="en-US" sz="2700">
                <a:solidFill>
                  <a:srgbClr val="000000"/>
                </a:solidFill>
                <a:latin typeface="Rubik"/>
                <a:ea typeface="Rubik"/>
                <a:cs typeface="Rubik"/>
                <a:sym typeface="Rubik"/>
              </a:rPr>
              <a:t>Understanding the effect of our feelings</a:t>
            </a:r>
          </a:p>
        </p:txBody>
      </p:sp>
      <p:sp>
        <p:nvSpPr>
          <p:cNvPr id="7" name="TextBox 7"/>
          <p:cNvSpPr txBox="1"/>
          <p:nvPr/>
        </p:nvSpPr>
        <p:spPr>
          <a:xfrm>
            <a:off x="319362" y="6723096"/>
            <a:ext cx="7467534" cy="466725"/>
          </a:xfrm>
          <a:prstGeom prst="rect">
            <a:avLst/>
          </a:prstGeom>
        </p:spPr>
        <p:txBody>
          <a:bodyPr lIns="0" tIns="0" rIns="0" bIns="0" rtlCol="0" anchor="t">
            <a:spAutoFit/>
          </a:bodyPr>
          <a:lstStyle/>
          <a:p>
            <a:pPr algn="l">
              <a:lnSpc>
                <a:spcPts val="3600"/>
              </a:lnSpc>
            </a:pPr>
            <a:r>
              <a:rPr lang="en-US" sz="3000">
                <a:solidFill>
                  <a:srgbClr val="000000"/>
                </a:solidFill>
                <a:latin typeface="Rubik Bold"/>
                <a:ea typeface="Rubik Bold"/>
                <a:cs typeface="Rubik Bold"/>
                <a:sym typeface="Rubik Bold"/>
              </a:rPr>
              <a:t>Lesson 3: Understanding our Feelings </a:t>
            </a:r>
          </a:p>
        </p:txBody>
      </p:sp>
      <p:sp>
        <p:nvSpPr>
          <p:cNvPr id="8" name="TextBox 8"/>
          <p:cNvSpPr txBox="1"/>
          <p:nvPr/>
        </p:nvSpPr>
        <p:spPr>
          <a:xfrm>
            <a:off x="11653491" y="3749945"/>
            <a:ext cx="6446520" cy="1695450"/>
          </a:xfrm>
          <a:prstGeom prst="rect">
            <a:avLst/>
          </a:prstGeom>
        </p:spPr>
        <p:txBody>
          <a:bodyPr lIns="0" tIns="0" rIns="0" bIns="0" rtlCol="0" anchor="t">
            <a:spAutoFit/>
          </a:bodyPr>
          <a:lstStyle/>
          <a:p>
            <a:pPr algn="ctr">
              <a:lnSpc>
                <a:spcPts val="3600"/>
              </a:lnSpc>
            </a:pPr>
            <a:r>
              <a:rPr lang="en-US" sz="3000">
                <a:solidFill>
                  <a:srgbClr val="000000"/>
                </a:solidFill>
                <a:latin typeface="Rubik"/>
                <a:ea typeface="Rubik"/>
                <a:cs typeface="Rubik"/>
                <a:sym typeface="Rubik"/>
              </a:rPr>
              <a:t>Slides 12-19</a:t>
            </a:r>
          </a:p>
          <a:p>
            <a:pPr marL="488632" lvl="1" indent="-244316" algn="ctr">
              <a:lnSpc>
                <a:spcPts val="3240"/>
              </a:lnSpc>
              <a:buFont typeface="Arial"/>
              <a:buChar char="•"/>
            </a:pPr>
            <a:r>
              <a:rPr lang="en-US" sz="2700">
                <a:solidFill>
                  <a:srgbClr val="000000"/>
                </a:solidFill>
                <a:latin typeface="Rubik"/>
                <a:ea typeface="Rubik"/>
                <a:cs typeface="Rubik"/>
                <a:sym typeface="Rubik"/>
              </a:rPr>
              <a:t>What is mindfulness?</a:t>
            </a:r>
          </a:p>
          <a:p>
            <a:pPr marL="488632" lvl="1" indent="-244316" algn="ctr">
              <a:lnSpc>
                <a:spcPts val="3240"/>
              </a:lnSpc>
              <a:buFont typeface="Arial"/>
              <a:buChar char="•"/>
            </a:pPr>
            <a:r>
              <a:rPr lang="en-US" sz="2700">
                <a:solidFill>
                  <a:srgbClr val="000000"/>
                </a:solidFill>
                <a:latin typeface="Rubik"/>
                <a:ea typeface="Rubik"/>
                <a:cs typeface="Rubik"/>
                <a:sym typeface="Rubik"/>
              </a:rPr>
              <a:t>Practicing mindfulness</a:t>
            </a:r>
          </a:p>
          <a:p>
            <a:pPr marL="488632" lvl="1" indent="-244316" algn="ctr">
              <a:lnSpc>
                <a:spcPts val="3240"/>
              </a:lnSpc>
              <a:buFont typeface="Arial"/>
              <a:buChar char="•"/>
            </a:pPr>
            <a:r>
              <a:rPr lang="en-US" sz="2700">
                <a:solidFill>
                  <a:srgbClr val="000000"/>
                </a:solidFill>
                <a:latin typeface="Rubik"/>
                <a:ea typeface="Rubik"/>
                <a:cs typeface="Rubik"/>
                <a:sym typeface="Rubik"/>
              </a:rPr>
              <a:t>Mindful breathing exercise</a:t>
            </a:r>
          </a:p>
        </p:txBody>
      </p:sp>
      <p:sp>
        <p:nvSpPr>
          <p:cNvPr id="9" name="TextBox 9"/>
          <p:cNvSpPr txBox="1"/>
          <p:nvPr/>
        </p:nvSpPr>
        <p:spPr>
          <a:xfrm>
            <a:off x="11252568" y="2940185"/>
            <a:ext cx="6896457" cy="466725"/>
          </a:xfrm>
          <a:prstGeom prst="rect">
            <a:avLst/>
          </a:prstGeom>
        </p:spPr>
        <p:txBody>
          <a:bodyPr lIns="0" tIns="0" rIns="0" bIns="0" rtlCol="0" anchor="t">
            <a:spAutoFit/>
          </a:bodyPr>
          <a:lstStyle/>
          <a:p>
            <a:pPr algn="l">
              <a:lnSpc>
                <a:spcPts val="3600"/>
              </a:lnSpc>
            </a:pPr>
            <a:r>
              <a:rPr lang="en-US" sz="3000">
                <a:solidFill>
                  <a:srgbClr val="000000"/>
                </a:solidFill>
                <a:latin typeface="Rubik Bold"/>
                <a:ea typeface="Rubik Bold"/>
                <a:cs typeface="Rubik Bold"/>
                <a:sym typeface="Rubik Bold"/>
              </a:rPr>
              <a:t>Lesson 2: The Road to Mindfulness</a:t>
            </a:r>
          </a:p>
        </p:txBody>
      </p:sp>
      <p:sp>
        <p:nvSpPr>
          <p:cNvPr id="10" name="TextBox 10"/>
          <p:cNvSpPr txBox="1"/>
          <p:nvPr/>
        </p:nvSpPr>
        <p:spPr>
          <a:xfrm>
            <a:off x="11100001" y="7637298"/>
            <a:ext cx="7201591" cy="1695450"/>
          </a:xfrm>
          <a:prstGeom prst="rect">
            <a:avLst/>
          </a:prstGeom>
        </p:spPr>
        <p:txBody>
          <a:bodyPr lIns="0" tIns="0" rIns="0" bIns="0" rtlCol="0" anchor="t">
            <a:spAutoFit/>
          </a:bodyPr>
          <a:lstStyle/>
          <a:p>
            <a:pPr algn="ctr">
              <a:lnSpc>
                <a:spcPts val="3600"/>
              </a:lnSpc>
            </a:pPr>
            <a:r>
              <a:rPr lang="en-US" sz="3000">
                <a:solidFill>
                  <a:srgbClr val="000000"/>
                </a:solidFill>
                <a:latin typeface="Rubik"/>
                <a:ea typeface="Rubik"/>
                <a:cs typeface="Rubik"/>
                <a:sym typeface="Rubik"/>
              </a:rPr>
              <a:t>Slides 28-34</a:t>
            </a:r>
          </a:p>
          <a:p>
            <a:pPr marL="488632" lvl="1" indent="-244316" algn="ctr">
              <a:lnSpc>
                <a:spcPts val="3240"/>
              </a:lnSpc>
              <a:buFont typeface="Arial"/>
              <a:buChar char="•"/>
            </a:pPr>
            <a:r>
              <a:rPr lang="en-US" sz="2700">
                <a:solidFill>
                  <a:srgbClr val="000000"/>
                </a:solidFill>
                <a:latin typeface="Rubik"/>
                <a:ea typeface="Rubik"/>
                <a:cs typeface="Rubik"/>
                <a:sym typeface="Rubik"/>
              </a:rPr>
              <a:t>Reviewing mindfulness</a:t>
            </a:r>
          </a:p>
          <a:p>
            <a:pPr marL="488632" lvl="1" indent="-244316" algn="ctr">
              <a:lnSpc>
                <a:spcPts val="3240"/>
              </a:lnSpc>
              <a:buFont typeface="Arial"/>
              <a:buChar char="•"/>
            </a:pPr>
            <a:r>
              <a:rPr lang="en-US" sz="2700">
                <a:solidFill>
                  <a:srgbClr val="000000"/>
                </a:solidFill>
                <a:latin typeface="Rubik"/>
                <a:ea typeface="Rubik"/>
                <a:cs typeface="Rubik"/>
                <a:sym typeface="Rubik"/>
              </a:rPr>
              <a:t>Recognizing feelings</a:t>
            </a:r>
          </a:p>
          <a:p>
            <a:pPr marL="488632" lvl="1" indent="-244316" algn="ctr">
              <a:lnSpc>
                <a:spcPts val="3240"/>
              </a:lnSpc>
              <a:buFont typeface="Arial"/>
              <a:buChar char="•"/>
            </a:pPr>
            <a:r>
              <a:rPr lang="en-US" sz="2700">
                <a:solidFill>
                  <a:srgbClr val="000000"/>
                </a:solidFill>
                <a:latin typeface="Rubik"/>
                <a:ea typeface="Rubik"/>
                <a:cs typeface="Rubik"/>
                <a:sym typeface="Rubik"/>
              </a:rPr>
              <a:t>Understanding the effect of our feelings</a:t>
            </a:r>
          </a:p>
        </p:txBody>
      </p:sp>
      <p:sp>
        <p:nvSpPr>
          <p:cNvPr id="11" name="TextBox 11"/>
          <p:cNvSpPr txBox="1"/>
          <p:nvPr/>
        </p:nvSpPr>
        <p:spPr>
          <a:xfrm>
            <a:off x="11438508" y="6690966"/>
            <a:ext cx="7467534" cy="466725"/>
          </a:xfrm>
          <a:prstGeom prst="rect">
            <a:avLst/>
          </a:prstGeom>
        </p:spPr>
        <p:txBody>
          <a:bodyPr lIns="0" tIns="0" rIns="0" bIns="0" rtlCol="0" anchor="t">
            <a:spAutoFit/>
          </a:bodyPr>
          <a:lstStyle/>
          <a:p>
            <a:pPr algn="l">
              <a:lnSpc>
                <a:spcPts val="3600"/>
              </a:lnSpc>
            </a:pPr>
            <a:r>
              <a:rPr lang="en-US" sz="3000">
                <a:solidFill>
                  <a:srgbClr val="000000"/>
                </a:solidFill>
                <a:latin typeface="Rubik Bold"/>
                <a:ea typeface="Rubik Bold"/>
                <a:cs typeface="Rubik Bold"/>
                <a:sym typeface="Rubik Bold"/>
              </a:rPr>
              <a:t>Lesson 4: Managing our Emotions</a:t>
            </a:r>
          </a:p>
        </p:txBody>
      </p:sp>
      <p:sp>
        <p:nvSpPr>
          <p:cNvPr id="12" name="Freeform 12"/>
          <p:cNvSpPr/>
          <p:nvPr/>
        </p:nvSpPr>
        <p:spPr>
          <a:xfrm>
            <a:off x="7686660" y="4056894"/>
            <a:ext cx="3126578" cy="3957354"/>
          </a:xfrm>
          <a:custGeom>
            <a:avLst/>
            <a:gdLst/>
            <a:ahLst/>
            <a:cxnLst/>
            <a:rect l="l" t="t" r="r" b="b"/>
            <a:pathLst>
              <a:path w="3126578" h="3957354">
                <a:moveTo>
                  <a:pt x="0" y="0"/>
                </a:moveTo>
                <a:lnTo>
                  <a:pt x="3126578" y="0"/>
                </a:lnTo>
                <a:lnTo>
                  <a:pt x="3126578" y="3957354"/>
                </a:lnTo>
                <a:lnTo>
                  <a:pt x="0" y="3957354"/>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2510599" y="825886"/>
            <a:ext cx="14243838" cy="828675"/>
          </a:xfrm>
          <a:prstGeom prst="rect">
            <a:avLst/>
          </a:prstGeom>
        </p:spPr>
        <p:txBody>
          <a:bodyPr lIns="0" tIns="0" rIns="0" bIns="0" rtlCol="0" anchor="t">
            <a:spAutoFit/>
          </a:bodyPr>
          <a:lstStyle/>
          <a:p>
            <a:pPr algn="l">
              <a:lnSpc>
                <a:spcPts val="6480"/>
              </a:lnSpc>
            </a:pPr>
            <a:r>
              <a:rPr lang="en-US" sz="5400">
                <a:solidFill>
                  <a:srgbClr val="000000"/>
                </a:solidFill>
                <a:latin typeface="Rubik Bold"/>
                <a:ea typeface="Rubik Bold"/>
                <a:cs typeface="Rubik Bold"/>
                <a:sym typeface="Rubik Bold"/>
              </a:rPr>
              <a:t>Lesson PowerPoint Table of Contents</a:t>
            </a:r>
          </a:p>
        </p:txBody>
      </p:sp>
      <p:sp>
        <p:nvSpPr>
          <p:cNvPr id="14" name="Freeform 14"/>
          <p:cNvSpPr/>
          <p:nvPr/>
        </p:nvSpPr>
        <p:spPr>
          <a:xfrm>
            <a:off x="17008238" y="726063"/>
            <a:ext cx="1043839" cy="1043839"/>
          </a:xfrm>
          <a:custGeom>
            <a:avLst/>
            <a:gdLst/>
            <a:ahLst/>
            <a:cxnLst/>
            <a:rect l="l" t="t" r="r" b="b"/>
            <a:pathLst>
              <a:path w="1043839" h="1043839">
                <a:moveTo>
                  <a:pt x="0" y="0"/>
                </a:moveTo>
                <a:lnTo>
                  <a:pt x="1043839" y="0"/>
                </a:lnTo>
                <a:lnTo>
                  <a:pt x="1043839" y="1043839"/>
                </a:lnTo>
                <a:lnTo>
                  <a:pt x="0" y="1043839"/>
                </a:lnTo>
                <a:lnTo>
                  <a:pt x="0" y="0"/>
                </a:lnTo>
                <a:close/>
              </a:path>
            </a:pathLst>
          </a:custGeom>
          <a:blipFill>
            <a:blip r:embed="rId4"/>
            <a:stretch>
              <a:fillRect/>
            </a:stretch>
          </a:blipFill>
        </p:spPr>
        <p:txBody>
          <a:bodyPr/>
          <a:lstStyle/>
          <a:p>
            <a:endParaRPr lang="en-US"/>
          </a:p>
        </p:txBody>
      </p:sp>
      <p:sp>
        <p:nvSpPr>
          <p:cNvPr id="15" name="AutoShape 15"/>
          <p:cNvSpPr/>
          <p:nvPr/>
        </p:nvSpPr>
        <p:spPr>
          <a:xfrm flipV="1">
            <a:off x="1028701" y="3516538"/>
            <a:ext cx="4623240" cy="256"/>
          </a:xfrm>
          <a:prstGeom prst="line">
            <a:avLst/>
          </a:prstGeom>
          <a:ln w="19050" cap="rnd">
            <a:solidFill>
              <a:srgbClr val="F2C23B"/>
            </a:solidFill>
            <a:prstDash val="solid"/>
            <a:headEnd type="none" w="sm" len="sm"/>
            <a:tailEnd type="none" w="sm" len="sm"/>
          </a:ln>
        </p:spPr>
        <p:txBody>
          <a:bodyPr/>
          <a:lstStyle/>
          <a:p>
            <a:endParaRPr lang="en-US"/>
          </a:p>
        </p:txBody>
      </p:sp>
      <p:sp>
        <p:nvSpPr>
          <p:cNvPr id="16" name="AutoShape 16"/>
          <p:cNvSpPr/>
          <p:nvPr/>
        </p:nvSpPr>
        <p:spPr>
          <a:xfrm flipV="1">
            <a:off x="12636059" y="7209127"/>
            <a:ext cx="4623240" cy="256"/>
          </a:xfrm>
          <a:prstGeom prst="line">
            <a:avLst/>
          </a:prstGeom>
          <a:ln w="19050" cap="rnd">
            <a:solidFill>
              <a:srgbClr val="F2C23B"/>
            </a:solidFill>
            <a:prstDash val="solid"/>
            <a:headEnd type="none" w="sm" len="sm"/>
            <a:tailEnd type="none" w="sm" len="sm"/>
          </a:ln>
        </p:spPr>
        <p:txBody>
          <a:bodyPr/>
          <a:lstStyle/>
          <a:p>
            <a:endParaRPr lang="en-US"/>
          </a:p>
        </p:txBody>
      </p:sp>
      <p:sp>
        <p:nvSpPr>
          <p:cNvPr id="17" name="AutoShape 17"/>
          <p:cNvSpPr/>
          <p:nvPr/>
        </p:nvSpPr>
        <p:spPr>
          <a:xfrm flipV="1">
            <a:off x="12384998" y="3526319"/>
            <a:ext cx="4623240" cy="256"/>
          </a:xfrm>
          <a:prstGeom prst="line">
            <a:avLst/>
          </a:prstGeom>
          <a:ln w="19050" cap="rnd">
            <a:solidFill>
              <a:srgbClr val="F2C23B"/>
            </a:solidFill>
            <a:prstDash val="solid"/>
            <a:headEnd type="none" w="sm" len="sm"/>
            <a:tailEnd type="none" w="sm" len="sm"/>
          </a:ln>
        </p:spPr>
        <p:txBody>
          <a:bodyPr/>
          <a:lstStyle/>
          <a:p>
            <a:endParaRPr lang="en-US"/>
          </a:p>
        </p:txBody>
      </p:sp>
      <p:sp>
        <p:nvSpPr>
          <p:cNvPr id="18" name="AutoShape 18"/>
          <p:cNvSpPr/>
          <p:nvPr/>
        </p:nvSpPr>
        <p:spPr>
          <a:xfrm flipV="1">
            <a:off x="1028701" y="7199140"/>
            <a:ext cx="4623240" cy="256"/>
          </a:xfrm>
          <a:prstGeom prst="line">
            <a:avLst/>
          </a:prstGeom>
          <a:ln w="19050" cap="rnd">
            <a:solidFill>
              <a:srgbClr val="F2C23B"/>
            </a:solidFill>
            <a:prstDash val="solid"/>
            <a:headEnd type="none" w="sm" len="sm"/>
            <a:tailEnd type="none" w="sm" len="sm"/>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7004764" y="70560"/>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6320051" y="746634"/>
            <a:ext cx="5647899" cy="802887"/>
          </a:xfrm>
          <a:custGeom>
            <a:avLst/>
            <a:gdLst/>
            <a:ahLst/>
            <a:cxnLst/>
            <a:rect l="l" t="t" r="r" b="b"/>
            <a:pathLst>
              <a:path w="5647899" h="802887">
                <a:moveTo>
                  <a:pt x="0" y="0"/>
                </a:moveTo>
                <a:lnTo>
                  <a:pt x="5647899" y="0"/>
                </a:lnTo>
                <a:lnTo>
                  <a:pt x="5647899" y="802887"/>
                </a:lnTo>
                <a:lnTo>
                  <a:pt x="0" y="802887"/>
                </a:lnTo>
                <a:lnTo>
                  <a:pt x="0" y="0"/>
                </a:lnTo>
                <a:close/>
              </a:path>
            </a:pathLst>
          </a:custGeom>
          <a:blipFill>
            <a:blip r:embed="rId3"/>
            <a:stretch>
              <a:fillRect/>
            </a:stretch>
          </a:blipFill>
        </p:spPr>
        <p:txBody>
          <a:bodyPr/>
          <a:lstStyle/>
          <a:p>
            <a:endParaRPr lang="en-US"/>
          </a:p>
        </p:txBody>
      </p:sp>
      <p:sp>
        <p:nvSpPr>
          <p:cNvPr id="4" name="AutoShape 4"/>
          <p:cNvSpPr/>
          <p:nvPr/>
        </p:nvSpPr>
        <p:spPr>
          <a:xfrm>
            <a:off x="3559485" y="1753552"/>
            <a:ext cx="10767579" cy="209"/>
          </a:xfrm>
          <a:prstGeom prst="line">
            <a:avLst/>
          </a:prstGeom>
          <a:ln w="47625" cap="rnd">
            <a:solidFill>
              <a:srgbClr val="F2C23B"/>
            </a:solidFill>
            <a:prstDash val="solid"/>
            <a:headEnd type="none" w="sm" len="sm"/>
            <a:tailEnd type="none" w="sm" len="sm"/>
          </a:ln>
        </p:spPr>
        <p:txBody>
          <a:bodyPr/>
          <a:lstStyle/>
          <a:p>
            <a:endParaRPr lang="en-US"/>
          </a:p>
        </p:txBody>
      </p:sp>
      <p:sp>
        <p:nvSpPr>
          <p:cNvPr id="5" name="AutoShape 5"/>
          <p:cNvSpPr/>
          <p:nvPr/>
        </p:nvSpPr>
        <p:spPr>
          <a:xfrm flipV="1">
            <a:off x="5811875" y="7620418"/>
            <a:ext cx="6664246" cy="350"/>
          </a:xfrm>
          <a:prstGeom prst="line">
            <a:avLst/>
          </a:prstGeom>
          <a:ln w="28575" cap="rnd">
            <a:solidFill>
              <a:srgbClr val="71FFE4"/>
            </a:solidFill>
            <a:prstDash val="solid"/>
            <a:headEnd type="none" w="sm" len="sm"/>
            <a:tailEnd type="none" w="sm" len="sm"/>
          </a:ln>
        </p:spPr>
        <p:txBody>
          <a:bodyPr/>
          <a:lstStyle/>
          <a:p>
            <a:endParaRPr lang="en-US"/>
          </a:p>
        </p:txBody>
      </p:sp>
      <p:sp>
        <p:nvSpPr>
          <p:cNvPr id="6" name="Freeform 6"/>
          <p:cNvSpPr/>
          <p:nvPr/>
        </p:nvSpPr>
        <p:spPr>
          <a:xfrm>
            <a:off x="4571998" y="7777208"/>
            <a:ext cx="9144000" cy="2311802"/>
          </a:xfrm>
          <a:custGeom>
            <a:avLst/>
            <a:gdLst/>
            <a:ahLst/>
            <a:cxnLst/>
            <a:rect l="l" t="t" r="r" b="b"/>
            <a:pathLst>
              <a:path w="9144000" h="2311802">
                <a:moveTo>
                  <a:pt x="0" y="0"/>
                </a:moveTo>
                <a:lnTo>
                  <a:pt x="9144001" y="0"/>
                </a:lnTo>
                <a:lnTo>
                  <a:pt x="9144001" y="2311801"/>
                </a:lnTo>
                <a:lnTo>
                  <a:pt x="0" y="2311801"/>
                </a:lnTo>
                <a:lnTo>
                  <a:pt x="0" y="0"/>
                </a:lnTo>
                <a:close/>
              </a:path>
            </a:pathLst>
          </a:custGeom>
          <a:blipFill>
            <a:blip r:embed="rId4"/>
            <a:stretch>
              <a:fillRect/>
            </a:stretch>
          </a:blipFill>
        </p:spPr>
        <p:txBody>
          <a:bodyPr/>
          <a:lstStyle/>
          <a:p>
            <a:endParaRPr lang="en-US"/>
          </a:p>
        </p:txBody>
      </p:sp>
      <p:sp>
        <p:nvSpPr>
          <p:cNvPr id="7" name="Freeform 7"/>
          <p:cNvSpPr/>
          <p:nvPr/>
        </p:nvSpPr>
        <p:spPr>
          <a:xfrm>
            <a:off x="6095274" y="1862752"/>
            <a:ext cx="5696001" cy="5757840"/>
          </a:xfrm>
          <a:custGeom>
            <a:avLst/>
            <a:gdLst/>
            <a:ahLst/>
            <a:cxnLst/>
            <a:rect l="l" t="t" r="r" b="b"/>
            <a:pathLst>
              <a:path w="5696001" h="5757840">
                <a:moveTo>
                  <a:pt x="0" y="0"/>
                </a:moveTo>
                <a:lnTo>
                  <a:pt x="5696001" y="0"/>
                </a:lnTo>
                <a:lnTo>
                  <a:pt x="5696001" y="5757840"/>
                </a:lnTo>
                <a:lnTo>
                  <a:pt x="0" y="575784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169" y="2167004"/>
            <a:ext cx="18027662" cy="5533092"/>
            <a:chOff x="0" y="0"/>
            <a:chExt cx="24036882" cy="7377456"/>
          </a:xfrm>
        </p:grpSpPr>
        <p:sp>
          <p:nvSpPr>
            <p:cNvPr id="3" name="Freeform 3"/>
            <p:cNvSpPr/>
            <p:nvPr/>
          </p:nvSpPr>
          <p:spPr>
            <a:xfrm>
              <a:off x="0" y="0"/>
              <a:ext cx="24036910" cy="7377430"/>
            </a:xfrm>
            <a:custGeom>
              <a:avLst/>
              <a:gdLst/>
              <a:ahLst/>
              <a:cxnLst/>
              <a:rect l="l" t="t" r="r" b="b"/>
              <a:pathLst>
                <a:path w="24036910" h="7377430">
                  <a:moveTo>
                    <a:pt x="0" y="0"/>
                  </a:moveTo>
                  <a:lnTo>
                    <a:pt x="24036910" y="0"/>
                  </a:lnTo>
                  <a:lnTo>
                    <a:pt x="24036910" y="7377430"/>
                  </a:lnTo>
                  <a:lnTo>
                    <a:pt x="0" y="7377430"/>
                  </a:lnTo>
                  <a:close/>
                </a:path>
              </a:pathLst>
            </a:custGeom>
            <a:solidFill>
              <a:srgbClr val="C5FFF4"/>
            </a:solidFill>
          </p:spPr>
          <p:txBody>
            <a:bodyPr/>
            <a:lstStyle/>
            <a:p>
              <a:endParaRPr lang="en-US"/>
            </a:p>
          </p:txBody>
        </p:sp>
      </p:grpSp>
      <p:sp>
        <p:nvSpPr>
          <p:cNvPr id="5" name="Freeform 5"/>
          <p:cNvSpPr/>
          <p:nvPr/>
        </p:nvSpPr>
        <p:spPr>
          <a:xfrm>
            <a:off x="71860" y="1014177"/>
            <a:ext cx="10239186" cy="205988"/>
          </a:xfrm>
          <a:custGeom>
            <a:avLst/>
            <a:gdLst/>
            <a:ahLst/>
            <a:cxnLst/>
            <a:rect l="l" t="t" r="r" b="b"/>
            <a:pathLst>
              <a:path w="10239186" h="205988">
                <a:moveTo>
                  <a:pt x="0" y="0"/>
                </a:moveTo>
                <a:lnTo>
                  <a:pt x="10239186" y="0"/>
                </a:lnTo>
                <a:lnTo>
                  <a:pt x="10239186" y="205987"/>
                </a:lnTo>
                <a:lnTo>
                  <a:pt x="0" y="205987"/>
                </a:lnTo>
                <a:lnTo>
                  <a:pt x="0" y="0"/>
                </a:lnTo>
                <a:close/>
              </a:path>
            </a:pathLst>
          </a:custGeom>
          <a:blipFill>
            <a:blip r:embed="rId3"/>
            <a:stretch>
              <a:fillRect t="-674511" b="-5"/>
            </a:stretch>
          </a:blipFill>
        </p:spPr>
        <p:txBody>
          <a:bodyPr/>
          <a:lstStyle/>
          <a:p>
            <a:endParaRPr lang="en-US"/>
          </a:p>
        </p:txBody>
      </p:sp>
      <p:sp>
        <p:nvSpPr>
          <p:cNvPr id="6" name="Freeform 6" descr="Shape  Description automatically generated with low confidence"/>
          <p:cNvSpPr/>
          <p:nvPr/>
        </p:nvSpPr>
        <p:spPr>
          <a:xfrm rot="-388229">
            <a:off x="4818340" y="2340364"/>
            <a:ext cx="1169418" cy="1169418"/>
          </a:xfrm>
          <a:custGeom>
            <a:avLst/>
            <a:gdLst/>
            <a:ahLst/>
            <a:cxnLst/>
            <a:rect l="l" t="t" r="r" b="b"/>
            <a:pathLst>
              <a:path w="1169418" h="1169418">
                <a:moveTo>
                  <a:pt x="0" y="0"/>
                </a:moveTo>
                <a:lnTo>
                  <a:pt x="1169418" y="0"/>
                </a:lnTo>
                <a:lnTo>
                  <a:pt x="1169418" y="1169419"/>
                </a:lnTo>
                <a:lnTo>
                  <a:pt x="0" y="1169419"/>
                </a:lnTo>
                <a:lnTo>
                  <a:pt x="0" y="0"/>
                </a:lnTo>
                <a:close/>
              </a:path>
            </a:pathLst>
          </a:custGeom>
          <a:blipFill>
            <a:blip r:embed="rId4"/>
            <a:stretch>
              <a:fillRect/>
            </a:stretch>
          </a:blipFill>
        </p:spPr>
        <p:txBody>
          <a:bodyPr/>
          <a:lstStyle/>
          <a:p>
            <a:endParaRPr lang="en-US"/>
          </a:p>
        </p:txBody>
      </p:sp>
      <p:sp>
        <p:nvSpPr>
          <p:cNvPr id="7" name="Freeform 7" descr="Chat bubble with solid fill"/>
          <p:cNvSpPr/>
          <p:nvPr/>
        </p:nvSpPr>
        <p:spPr>
          <a:xfrm rot="945262">
            <a:off x="13050783" y="2294823"/>
            <a:ext cx="1092713" cy="1092713"/>
          </a:xfrm>
          <a:custGeom>
            <a:avLst/>
            <a:gdLst/>
            <a:ahLst/>
            <a:cxnLst/>
            <a:rect l="l" t="t" r="r" b="b"/>
            <a:pathLst>
              <a:path w="1092713" h="1092713">
                <a:moveTo>
                  <a:pt x="0" y="0"/>
                </a:moveTo>
                <a:lnTo>
                  <a:pt x="1092713" y="0"/>
                </a:lnTo>
                <a:lnTo>
                  <a:pt x="1092713" y="1092713"/>
                </a:lnTo>
                <a:lnTo>
                  <a:pt x="0" y="10927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4652990" y="273665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Think-Pair-Share</a:t>
            </a:r>
          </a:p>
        </p:txBody>
      </p:sp>
      <p:sp>
        <p:nvSpPr>
          <p:cNvPr id="9" name="AutoShape 9"/>
          <p:cNvSpPr/>
          <p:nvPr/>
        </p:nvSpPr>
        <p:spPr>
          <a:xfrm flipV="1">
            <a:off x="8486775" y="3707130"/>
            <a:ext cx="4464764" cy="302"/>
          </a:xfrm>
          <a:prstGeom prst="line">
            <a:avLst/>
          </a:prstGeom>
          <a:ln w="28575" cap="rnd">
            <a:solidFill>
              <a:srgbClr val="FFE705"/>
            </a:solidFill>
            <a:prstDash val="solid"/>
            <a:headEnd type="none" w="sm" len="sm"/>
            <a:tailEnd type="triangle" w="lg" len="med"/>
          </a:ln>
        </p:spPr>
        <p:txBody>
          <a:bodyPr/>
          <a:lstStyle/>
          <a:p>
            <a:endParaRPr lang="en-US"/>
          </a:p>
        </p:txBody>
      </p:sp>
      <p:sp>
        <p:nvSpPr>
          <p:cNvPr id="10" name="TextBox 10"/>
          <p:cNvSpPr txBox="1"/>
          <p:nvPr/>
        </p:nvSpPr>
        <p:spPr>
          <a:xfrm>
            <a:off x="561977" y="4283330"/>
            <a:ext cx="18105118" cy="3286125"/>
          </a:xfrm>
          <a:prstGeom prst="rect">
            <a:avLst/>
          </a:prstGeom>
        </p:spPr>
        <p:txBody>
          <a:bodyPr lIns="0" tIns="0" rIns="0" bIns="0" rtlCol="0" anchor="t">
            <a:spAutoFit/>
          </a:bodyPr>
          <a:lstStyle/>
          <a:p>
            <a:pPr algn="l">
              <a:lnSpc>
                <a:spcPts val="8640"/>
              </a:lnSpc>
            </a:pPr>
            <a:r>
              <a:rPr lang="en-US" sz="7200">
                <a:solidFill>
                  <a:srgbClr val="000000"/>
                </a:solidFill>
                <a:latin typeface="Rubik"/>
                <a:ea typeface="Rubik"/>
                <a:cs typeface="Rubik"/>
                <a:sym typeface="Rubik"/>
              </a:rPr>
              <a:t>What is well-being?</a:t>
            </a:r>
          </a:p>
          <a:p>
            <a:pPr algn="l">
              <a:lnSpc>
                <a:spcPts val="8640"/>
              </a:lnSpc>
            </a:pPr>
            <a:endParaRPr lang="en-US" sz="7200">
              <a:solidFill>
                <a:srgbClr val="000000"/>
              </a:solidFill>
              <a:latin typeface="Rubik"/>
              <a:ea typeface="Rubik"/>
              <a:cs typeface="Rubik"/>
              <a:sym typeface="Rubik"/>
            </a:endParaRPr>
          </a:p>
          <a:p>
            <a:pPr algn="l">
              <a:lnSpc>
                <a:spcPts val="8640"/>
              </a:lnSpc>
            </a:pPr>
            <a:r>
              <a:rPr lang="en-US" sz="7200">
                <a:solidFill>
                  <a:srgbClr val="000000"/>
                </a:solidFill>
                <a:latin typeface="Rubik"/>
                <a:ea typeface="Rubik"/>
                <a:cs typeface="Rubik"/>
                <a:sym typeface="Rubik"/>
              </a:rPr>
              <a:t>What is mindfulness?</a:t>
            </a:r>
          </a:p>
        </p:txBody>
      </p:sp>
      <p:sp>
        <p:nvSpPr>
          <p:cNvPr id="11" name="TextBox 11"/>
          <p:cNvSpPr txBox="1"/>
          <p:nvPr/>
        </p:nvSpPr>
        <p:spPr>
          <a:xfrm>
            <a:off x="71860" y="280752"/>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Review</a:t>
            </a:r>
          </a:p>
        </p:txBody>
      </p:sp>
      <p:sp>
        <p:nvSpPr>
          <p:cNvPr id="12" name="Freeform 2" descr="A black text on a white background  Description automatically generated">
            <a:extLst>
              <a:ext uri="{FF2B5EF4-FFF2-40B4-BE49-F238E27FC236}">
                <a16:creationId xmlns:a16="http://schemas.microsoft.com/office/drawing/2014/main" id="{B712CD41-3C48-56B1-9777-A2FEC8A48928}"/>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7"/>
            <a:stretch>
              <a:fillRect t="-8760"/>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3" name="Freeform 3"/>
          <p:cNvSpPr/>
          <p:nvPr/>
        </p:nvSpPr>
        <p:spPr>
          <a:xfrm>
            <a:off x="510134" y="4388288"/>
            <a:ext cx="2781133" cy="6088424"/>
          </a:xfrm>
          <a:custGeom>
            <a:avLst/>
            <a:gdLst/>
            <a:ahLst/>
            <a:cxnLst/>
            <a:rect l="l" t="t" r="r" b="b"/>
            <a:pathLst>
              <a:path w="2781133" h="6088424">
                <a:moveTo>
                  <a:pt x="0" y="0"/>
                </a:moveTo>
                <a:lnTo>
                  <a:pt x="2781132" y="0"/>
                </a:lnTo>
                <a:lnTo>
                  <a:pt x="2781132" y="6088425"/>
                </a:lnTo>
                <a:lnTo>
                  <a:pt x="0" y="6088425"/>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3073376" y="3704853"/>
            <a:ext cx="13032274" cy="1223996"/>
          </a:xfrm>
          <a:prstGeom prst="rect">
            <a:avLst/>
          </a:prstGeom>
        </p:spPr>
        <p:txBody>
          <a:bodyPr lIns="0" tIns="0" rIns="0" bIns="0" rtlCol="0" anchor="t">
            <a:spAutoFit/>
          </a:bodyPr>
          <a:lstStyle/>
          <a:p>
            <a:pPr algn="ctr">
              <a:lnSpc>
                <a:spcPts val="9991"/>
              </a:lnSpc>
            </a:pPr>
            <a:r>
              <a:rPr lang="en-US" sz="7136">
                <a:solidFill>
                  <a:srgbClr val="000000"/>
                </a:solidFill>
                <a:latin typeface="Rubik"/>
                <a:ea typeface="Rubik"/>
                <a:cs typeface="Rubik"/>
                <a:sym typeface="Rubik"/>
              </a:rPr>
              <a:t>Mindfulness Practise of Choice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1860" y="1014177"/>
            <a:ext cx="10239186" cy="205988"/>
          </a:xfrm>
          <a:custGeom>
            <a:avLst/>
            <a:gdLst/>
            <a:ahLst/>
            <a:cxnLst/>
            <a:rect l="l" t="t" r="r" b="b"/>
            <a:pathLst>
              <a:path w="10239186" h="205988">
                <a:moveTo>
                  <a:pt x="0" y="0"/>
                </a:moveTo>
                <a:lnTo>
                  <a:pt x="10239186" y="0"/>
                </a:lnTo>
                <a:lnTo>
                  <a:pt x="10239186" y="205987"/>
                </a:lnTo>
                <a:lnTo>
                  <a:pt x="0" y="205987"/>
                </a:lnTo>
                <a:lnTo>
                  <a:pt x="0" y="0"/>
                </a:lnTo>
                <a:close/>
              </a:path>
            </a:pathLst>
          </a:custGeom>
          <a:blipFill>
            <a:blip r:embed="rId3"/>
            <a:stretch>
              <a:fillRect t="-674511" b="-5"/>
            </a:stretch>
          </a:blipFill>
        </p:spPr>
        <p:txBody>
          <a:bodyPr/>
          <a:lstStyle/>
          <a:p>
            <a:endParaRPr lang="en-US"/>
          </a:p>
        </p:txBody>
      </p:sp>
      <p:sp>
        <p:nvSpPr>
          <p:cNvPr id="4" name="TextBox 4"/>
          <p:cNvSpPr txBox="1"/>
          <p:nvPr/>
        </p:nvSpPr>
        <p:spPr>
          <a:xfrm>
            <a:off x="71860" y="280752"/>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Journaling</a:t>
            </a:r>
          </a:p>
        </p:txBody>
      </p:sp>
      <p:grpSp>
        <p:nvGrpSpPr>
          <p:cNvPr id="5" name="Group 5"/>
          <p:cNvGrpSpPr/>
          <p:nvPr/>
        </p:nvGrpSpPr>
        <p:grpSpPr>
          <a:xfrm>
            <a:off x="470537" y="2657722"/>
            <a:ext cx="17346927" cy="6071889"/>
            <a:chOff x="0" y="0"/>
            <a:chExt cx="23129236" cy="8095852"/>
          </a:xfrm>
        </p:grpSpPr>
        <p:sp>
          <p:nvSpPr>
            <p:cNvPr id="6" name="Freeform 6"/>
            <p:cNvSpPr/>
            <p:nvPr/>
          </p:nvSpPr>
          <p:spPr>
            <a:xfrm>
              <a:off x="0" y="0"/>
              <a:ext cx="23129239" cy="8095869"/>
            </a:xfrm>
            <a:custGeom>
              <a:avLst/>
              <a:gdLst/>
              <a:ahLst/>
              <a:cxnLst/>
              <a:rect l="l" t="t" r="r" b="b"/>
              <a:pathLst>
                <a:path w="23129239" h="8095869">
                  <a:moveTo>
                    <a:pt x="0" y="0"/>
                  </a:moveTo>
                  <a:lnTo>
                    <a:pt x="23129239" y="0"/>
                  </a:lnTo>
                  <a:lnTo>
                    <a:pt x="23129239" y="8095869"/>
                  </a:lnTo>
                  <a:lnTo>
                    <a:pt x="0" y="8095869"/>
                  </a:lnTo>
                  <a:close/>
                </a:path>
              </a:pathLst>
            </a:custGeom>
            <a:solidFill>
              <a:srgbClr val="C5FFF4"/>
            </a:solidFill>
          </p:spPr>
          <p:txBody>
            <a:bodyPr/>
            <a:lstStyle/>
            <a:p>
              <a:endParaRPr lang="en-US"/>
            </a:p>
          </p:txBody>
        </p:sp>
      </p:grpSp>
      <p:sp>
        <p:nvSpPr>
          <p:cNvPr id="7" name="TextBox 7"/>
          <p:cNvSpPr txBox="1"/>
          <p:nvPr/>
        </p:nvSpPr>
        <p:spPr>
          <a:xfrm>
            <a:off x="990056" y="3114107"/>
            <a:ext cx="15588822" cy="5743575"/>
          </a:xfrm>
          <a:prstGeom prst="rect">
            <a:avLst/>
          </a:prstGeom>
        </p:spPr>
        <p:txBody>
          <a:bodyPr lIns="0" tIns="0" rIns="0" bIns="0" rtlCol="0" anchor="t">
            <a:spAutoFit/>
          </a:bodyPr>
          <a:lstStyle/>
          <a:p>
            <a:pPr marL="1165860" lvl="1" indent="-582930" algn="l">
              <a:lnSpc>
                <a:spcPts val="6480"/>
              </a:lnSpc>
              <a:buFont typeface="Arial"/>
              <a:buChar char="•"/>
            </a:pPr>
            <a:r>
              <a:rPr lang="en-US" sz="5400">
                <a:solidFill>
                  <a:srgbClr val="404040"/>
                </a:solidFill>
                <a:latin typeface="Rubik"/>
                <a:ea typeface="Rubik"/>
                <a:cs typeface="Rubik"/>
                <a:sym typeface="Rubik"/>
              </a:rPr>
              <a:t>How did the activity help to clear your mind?</a:t>
            </a:r>
          </a:p>
          <a:p>
            <a:pPr algn="l">
              <a:lnSpc>
                <a:spcPts val="6480"/>
              </a:lnSpc>
            </a:pPr>
            <a:r>
              <a:rPr lang="en-US" sz="5400">
                <a:solidFill>
                  <a:srgbClr val="404040"/>
                </a:solidFill>
                <a:latin typeface="Rubik"/>
                <a:ea typeface="Rubik"/>
                <a:cs typeface="Rubik"/>
                <a:sym typeface="Rubik"/>
              </a:rPr>
              <a:t> </a:t>
            </a:r>
          </a:p>
          <a:p>
            <a:pPr marL="1165860" lvl="1" indent="-582930" algn="l">
              <a:lnSpc>
                <a:spcPts val="6480"/>
              </a:lnSpc>
              <a:buFont typeface="Arial"/>
              <a:buChar char="•"/>
            </a:pPr>
            <a:r>
              <a:rPr lang="en-US" sz="5400">
                <a:solidFill>
                  <a:srgbClr val="404040"/>
                </a:solidFill>
                <a:latin typeface="Rubik"/>
                <a:ea typeface="Rubik"/>
                <a:cs typeface="Rubik"/>
                <a:sym typeface="Rubik"/>
              </a:rPr>
              <a:t>Do you think you are more focused now? </a:t>
            </a:r>
          </a:p>
          <a:p>
            <a:pPr algn="l">
              <a:lnSpc>
                <a:spcPts val="6480"/>
              </a:lnSpc>
            </a:pPr>
            <a:endParaRPr lang="en-US" sz="5400">
              <a:solidFill>
                <a:srgbClr val="404040"/>
              </a:solidFill>
              <a:latin typeface="Rubik"/>
              <a:ea typeface="Rubik"/>
              <a:cs typeface="Rubik"/>
              <a:sym typeface="Rubik"/>
            </a:endParaRPr>
          </a:p>
          <a:p>
            <a:pPr marL="1165860" lvl="1" indent="-582930" algn="l">
              <a:lnSpc>
                <a:spcPts val="6480"/>
              </a:lnSpc>
              <a:buFont typeface="Arial"/>
              <a:buChar char="•"/>
            </a:pPr>
            <a:r>
              <a:rPr lang="en-US" sz="5400">
                <a:solidFill>
                  <a:srgbClr val="404040"/>
                </a:solidFill>
                <a:latin typeface="Rubik"/>
                <a:ea typeface="Rubik"/>
                <a:cs typeface="Rubik"/>
                <a:sym typeface="Rubik"/>
              </a:rPr>
              <a:t>Write about any mindfulness experiences you have had this week. </a:t>
            </a:r>
          </a:p>
          <a:p>
            <a:pPr algn="l">
              <a:lnSpc>
                <a:spcPts val="6480"/>
              </a:lnSpc>
            </a:pPr>
            <a:endParaRPr lang="en-US" sz="5400">
              <a:solidFill>
                <a:srgbClr val="404040"/>
              </a:solidFill>
              <a:latin typeface="Rubik"/>
              <a:ea typeface="Rubik"/>
              <a:cs typeface="Rubik"/>
              <a:sym typeface="Rubik"/>
            </a:endParaRPr>
          </a:p>
        </p:txBody>
      </p:sp>
      <p:sp>
        <p:nvSpPr>
          <p:cNvPr id="8" name="Freeform 2" descr="A black text on a white background  Description automatically generated">
            <a:extLst>
              <a:ext uri="{FF2B5EF4-FFF2-40B4-BE49-F238E27FC236}">
                <a16:creationId xmlns:a16="http://schemas.microsoft.com/office/drawing/2014/main" id="{A6CE1F27-CE71-EC6F-3F54-B17A2A6C684D}"/>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169" y="2167004"/>
            <a:ext cx="18027662" cy="7091296"/>
            <a:chOff x="0" y="0"/>
            <a:chExt cx="24036882" cy="9455062"/>
          </a:xfrm>
        </p:grpSpPr>
        <p:sp>
          <p:nvSpPr>
            <p:cNvPr id="3" name="Freeform 3"/>
            <p:cNvSpPr/>
            <p:nvPr/>
          </p:nvSpPr>
          <p:spPr>
            <a:xfrm>
              <a:off x="0" y="0"/>
              <a:ext cx="24036910" cy="9455028"/>
            </a:xfrm>
            <a:custGeom>
              <a:avLst/>
              <a:gdLst/>
              <a:ahLst/>
              <a:cxnLst/>
              <a:rect l="l" t="t" r="r" b="b"/>
              <a:pathLst>
                <a:path w="24036910" h="9455028">
                  <a:moveTo>
                    <a:pt x="0" y="0"/>
                  </a:moveTo>
                  <a:lnTo>
                    <a:pt x="24036910" y="0"/>
                  </a:lnTo>
                  <a:lnTo>
                    <a:pt x="24036910" y="9455028"/>
                  </a:lnTo>
                  <a:lnTo>
                    <a:pt x="0" y="9455028"/>
                  </a:lnTo>
                  <a:close/>
                </a:path>
              </a:pathLst>
            </a:custGeom>
            <a:solidFill>
              <a:srgbClr val="C5FFF4"/>
            </a:solidFill>
          </p:spPr>
          <p:txBody>
            <a:bodyPr/>
            <a:lstStyle/>
            <a:p>
              <a:endParaRPr lang="en-US"/>
            </a:p>
          </p:txBody>
        </p:sp>
      </p:grpSp>
      <p:sp>
        <p:nvSpPr>
          <p:cNvPr id="5" name="Freeform 5"/>
          <p:cNvSpPr/>
          <p:nvPr/>
        </p:nvSpPr>
        <p:spPr>
          <a:xfrm>
            <a:off x="71860" y="1014177"/>
            <a:ext cx="10239186" cy="205988"/>
          </a:xfrm>
          <a:custGeom>
            <a:avLst/>
            <a:gdLst/>
            <a:ahLst/>
            <a:cxnLst/>
            <a:rect l="l" t="t" r="r" b="b"/>
            <a:pathLst>
              <a:path w="10239186" h="205988">
                <a:moveTo>
                  <a:pt x="0" y="0"/>
                </a:moveTo>
                <a:lnTo>
                  <a:pt x="10239186" y="0"/>
                </a:lnTo>
                <a:lnTo>
                  <a:pt x="10239186" y="205987"/>
                </a:lnTo>
                <a:lnTo>
                  <a:pt x="0" y="205987"/>
                </a:lnTo>
                <a:lnTo>
                  <a:pt x="0" y="0"/>
                </a:lnTo>
                <a:close/>
              </a:path>
            </a:pathLst>
          </a:custGeom>
          <a:blipFill>
            <a:blip r:embed="rId3"/>
            <a:stretch>
              <a:fillRect t="-674511" b="-5"/>
            </a:stretch>
          </a:blipFill>
        </p:spPr>
        <p:txBody>
          <a:bodyPr/>
          <a:lstStyle/>
          <a:p>
            <a:endParaRPr lang="en-US"/>
          </a:p>
        </p:txBody>
      </p:sp>
      <p:sp>
        <p:nvSpPr>
          <p:cNvPr id="6" name="Freeform 6" descr="Shape  Description automatically generated with low confidence"/>
          <p:cNvSpPr/>
          <p:nvPr/>
        </p:nvSpPr>
        <p:spPr>
          <a:xfrm rot="-388229">
            <a:off x="4818340" y="2340364"/>
            <a:ext cx="1169418" cy="1169418"/>
          </a:xfrm>
          <a:custGeom>
            <a:avLst/>
            <a:gdLst/>
            <a:ahLst/>
            <a:cxnLst/>
            <a:rect l="l" t="t" r="r" b="b"/>
            <a:pathLst>
              <a:path w="1169418" h="1169418">
                <a:moveTo>
                  <a:pt x="0" y="0"/>
                </a:moveTo>
                <a:lnTo>
                  <a:pt x="1169418" y="0"/>
                </a:lnTo>
                <a:lnTo>
                  <a:pt x="1169418" y="1169419"/>
                </a:lnTo>
                <a:lnTo>
                  <a:pt x="0" y="1169419"/>
                </a:lnTo>
                <a:lnTo>
                  <a:pt x="0" y="0"/>
                </a:lnTo>
                <a:close/>
              </a:path>
            </a:pathLst>
          </a:custGeom>
          <a:blipFill>
            <a:blip r:embed="rId4"/>
            <a:stretch>
              <a:fillRect/>
            </a:stretch>
          </a:blipFill>
        </p:spPr>
        <p:txBody>
          <a:bodyPr/>
          <a:lstStyle/>
          <a:p>
            <a:endParaRPr lang="en-US"/>
          </a:p>
        </p:txBody>
      </p:sp>
      <p:sp>
        <p:nvSpPr>
          <p:cNvPr id="7" name="Freeform 7" descr="Chat bubble with solid fill"/>
          <p:cNvSpPr/>
          <p:nvPr/>
        </p:nvSpPr>
        <p:spPr>
          <a:xfrm rot="945262">
            <a:off x="13050783" y="2294823"/>
            <a:ext cx="1092713" cy="1092713"/>
          </a:xfrm>
          <a:custGeom>
            <a:avLst/>
            <a:gdLst/>
            <a:ahLst/>
            <a:cxnLst/>
            <a:rect l="l" t="t" r="r" b="b"/>
            <a:pathLst>
              <a:path w="1092713" h="1092713">
                <a:moveTo>
                  <a:pt x="0" y="0"/>
                </a:moveTo>
                <a:lnTo>
                  <a:pt x="1092713" y="0"/>
                </a:lnTo>
                <a:lnTo>
                  <a:pt x="1092713" y="1092713"/>
                </a:lnTo>
                <a:lnTo>
                  <a:pt x="0" y="10927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4652990" y="273665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Think-Pair-Share</a:t>
            </a:r>
          </a:p>
        </p:txBody>
      </p:sp>
      <p:sp>
        <p:nvSpPr>
          <p:cNvPr id="9" name="AutoShape 9"/>
          <p:cNvSpPr/>
          <p:nvPr/>
        </p:nvSpPr>
        <p:spPr>
          <a:xfrm flipV="1">
            <a:off x="8486775" y="3707130"/>
            <a:ext cx="4464764" cy="302"/>
          </a:xfrm>
          <a:prstGeom prst="line">
            <a:avLst/>
          </a:prstGeom>
          <a:ln w="28575" cap="rnd">
            <a:solidFill>
              <a:srgbClr val="FFE705"/>
            </a:solidFill>
            <a:prstDash val="solid"/>
            <a:headEnd type="none" w="sm" len="sm"/>
            <a:tailEnd type="triangle" w="lg" len="med"/>
          </a:ln>
        </p:spPr>
        <p:txBody>
          <a:bodyPr/>
          <a:lstStyle/>
          <a:p>
            <a:endParaRPr lang="en-US"/>
          </a:p>
        </p:txBody>
      </p:sp>
      <p:sp>
        <p:nvSpPr>
          <p:cNvPr id="10" name="TextBox 10"/>
          <p:cNvSpPr txBox="1"/>
          <p:nvPr/>
        </p:nvSpPr>
        <p:spPr>
          <a:xfrm>
            <a:off x="527888" y="4074567"/>
            <a:ext cx="18105118" cy="4648200"/>
          </a:xfrm>
          <a:prstGeom prst="rect">
            <a:avLst/>
          </a:prstGeom>
        </p:spPr>
        <p:txBody>
          <a:bodyPr lIns="0" tIns="0" rIns="0" bIns="0" rtlCol="0" anchor="t">
            <a:spAutoFit/>
          </a:bodyPr>
          <a:lstStyle/>
          <a:p>
            <a:pPr algn="l">
              <a:lnSpc>
                <a:spcPts val="6120"/>
              </a:lnSpc>
            </a:pPr>
            <a:r>
              <a:rPr lang="en-US" sz="5100">
                <a:solidFill>
                  <a:srgbClr val="000000"/>
                </a:solidFill>
                <a:latin typeface="Rubik"/>
                <a:ea typeface="Rubik"/>
                <a:cs typeface="Rubik"/>
                <a:sym typeface="Rubik"/>
              </a:rPr>
              <a:t>What are goals? </a:t>
            </a:r>
          </a:p>
          <a:p>
            <a:pPr algn="l">
              <a:lnSpc>
                <a:spcPts val="6120"/>
              </a:lnSpc>
            </a:pPr>
            <a:endParaRPr lang="en-US" sz="5100">
              <a:solidFill>
                <a:srgbClr val="000000"/>
              </a:solidFill>
              <a:latin typeface="Rubik"/>
              <a:ea typeface="Rubik"/>
              <a:cs typeface="Rubik"/>
              <a:sym typeface="Rubik"/>
            </a:endParaRPr>
          </a:p>
          <a:p>
            <a:pPr algn="l">
              <a:lnSpc>
                <a:spcPts val="6120"/>
              </a:lnSpc>
            </a:pPr>
            <a:r>
              <a:rPr lang="en-US" sz="5100">
                <a:solidFill>
                  <a:srgbClr val="000000"/>
                </a:solidFill>
                <a:latin typeface="Rubik"/>
                <a:ea typeface="Rubik"/>
                <a:cs typeface="Rubik"/>
                <a:sym typeface="Rubik"/>
              </a:rPr>
              <a:t>Can you give an example of a goal you have or have had?</a:t>
            </a:r>
          </a:p>
          <a:p>
            <a:pPr algn="l">
              <a:lnSpc>
                <a:spcPts val="6120"/>
              </a:lnSpc>
            </a:pPr>
            <a:endParaRPr lang="en-US" sz="5100">
              <a:solidFill>
                <a:srgbClr val="000000"/>
              </a:solidFill>
              <a:latin typeface="Rubik"/>
              <a:ea typeface="Rubik"/>
              <a:cs typeface="Rubik"/>
              <a:sym typeface="Rubik"/>
            </a:endParaRPr>
          </a:p>
          <a:p>
            <a:pPr algn="l">
              <a:lnSpc>
                <a:spcPts val="6120"/>
              </a:lnSpc>
            </a:pPr>
            <a:r>
              <a:rPr lang="en-US" sz="5100">
                <a:solidFill>
                  <a:srgbClr val="000000"/>
                </a:solidFill>
                <a:latin typeface="Rubik"/>
                <a:ea typeface="Rubik"/>
                <a:cs typeface="Rubik"/>
                <a:sym typeface="Rubik"/>
              </a:rPr>
              <a:t>Have you ever heard of intentions? What do you know about setting intentions?</a:t>
            </a:r>
          </a:p>
        </p:txBody>
      </p:sp>
      <p:sp>
        <p:nvSpPr>
          <p:cNvPr id="11" name="TextBox 11"/>
          <p:cNvSpPr txBox="1"/>
          <p:nvPr/>
        </p:nvSpPr>
        <p:spPr>
          <a:xfrm>
            <a:off x="71860" y="328722"/>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What are goals and intentions?</a:t>
            </a:r>
          </a:p>
        </p:txBody>
      </p:sp>
      <p:sp>
        <p:nvSpPr>
          <p:cNvPr id="12" name="Freeform 2" descr="A black text on a white background  Description automatically generated">
            <a:extLst>
              <a:ext uri="{FF2B5EF4-FFF2-40B4-BE49-F238E27FC236}">
                <a16:creationId xmlns:a16="http://schemas.microsoft.com/office/drawing/2014/main" id="{5BDBBBEC-848F-D2A3-BEF7-B1B2EB86AF5B}"/>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7"/>
            <a:stretch>
              <a:fillRect t="-8760"/>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1860" y="930799"/>
            <a:ext cx="10239186" cy="205987"/>
          </a:xfrm>
          <a:custGeom>
            <a:avLst/>
            <a:gdLst/>
            <a:ahLst/>
            <a:cxnLst/>
            <a:rect l="l" t="t" r="r" b="b"/>
            <a:pathLst>
              <a:path w="10239186" h="205987">
                <a:moveTo>
                  <a:pt x="0" y="0"/>
                </a:moveTo>
                <a:lnTo>
                  <a:pt x="10239186" y="0"/>
                </a:lnTo>
                <a:lnTo>
                  <a:pt x="10239186" y="205988"/>
                </a:lnTo>
                <a:lnTo>
                  <a:pt x="0" y="205988"/>
                </a:lnTo>
                <a:lnTo>
                  <a:pt x="0" y="0"/>
                </a:lnTo>
                <a:close/>
              </a:path>
            </a:pathLst>
          </a:custGeom>
          <a:blipFill>
            <a:blip r:embed="rId3"/>
            <a:stretch>
              <a:fillRect t="-674511" b="-5"/>
            </a:stretch>
          </a:blipFill>
        </p:spPr>
        <p:txBody>
          <a:bodyPr/>
          <a:lstStyle/>
          <a:p>
            <a:endParaRPr lang="en-US"/>
          </a:p>
        </p:txBody>
      </p:sp>
      <p:sp>
        <p:nvSpPr>
          <p:cNvPr id="4" name="TextBox 4"/>
          <p:cNvSpPr txBox="1"/>
          <p:nvPr/>
        </p:nvSpPr>
        <p:spPr>
          <a:xfrm>
            <a:off x="71862" y="197374"/>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What are Intentions?</a:t>
            </a:r>
          </a:p>
        </p:txBody>
      </p:sp>
      <p:sp>
        <p:nvSpPr>
          <p:cNvPr id="5" name="Freeform 5"/>
          <p:cNvSpPr/>
          <p:nvPr/>
        </p:nvSpPr>
        <p:spPr>
          <a:xfrm>
            <a:off x="71862" y="3339421"/>
            <a:ext cx="2783468" cy="940112"/>
          </a:xfrm>
          <a:custGeom>
            <a:avLst/>
            <a:gdLst/>
            <a:ahLst/>
            <a:cxnLst/>
            <a:rect l="l" t="t" r="r" b="b"/>
            <a:pathLst>
              <a:path w="2783468" h="940112">
                <a:moveTo>
                  <a:pt x="0" y="0"/>
                </a:moveTo>
                <a:lnTo>
                  <a:pt x="2783468" y="0"/>
                </a:lnTo>
                <a:lnTo>
                  <a:pt x="2783468" y="940112"/>
                </a:lnTo>
                <a:lnTo>
                  <a:pt x="0" y="940112"/>
                </a:lnTo>
                <a:lnTo>
                  <a:pt x="0" y="0"/>
                </a:lnTo>
                <a:close/>
              </a:path>
            </a:pathLst>
          </a:custGeom>
          <a:blipFill>
            <a:blip r:embed="rId4"/>
            <a:stretch>
              <a:fillRect/>
            </a:stretch>
          </a:blipFill>
        </p:spPr>
        <p:txBody>
          <a:bodyPr/>
          <a:lstStyle/>
          <a:p>
            <a:endParaRPr lang="en-US"/>
          </a:p>
        </p:txBody>
      </p:sp>
      <p:sp>
        <p:nvSpPr>
          <p:cNvPr id="6" name="Freeform 6"/>
          <p:cNvSpPr/>
          <p:nvPr/>
        </p:nvSpPr>
        <p:spPr>
          <a:xfrm>
            <a:off x="0" y="2366745"/>
            <a:ext cx="2705786" cy="1146822"/>
          </a:xfrm>
          <a:custGeom>
            <a:avLst/>
            <a:gdLst/>
            <a:ahLst/>
            <a:cxnLst/>
            <a:rect l="l" t="t" r="r" b="b"/>
            <a:pathLst>
              <a:path w="2705786" h="1146822">
                <a:moveTo>
                  <a:pt x="0" y="0"/>
                </a:moveTo>
                <a:lnTo>
                  <a:pt x="2705786" y="0"/>
                </a:lnTo>
                <a:lnTo>
                  <a:pt x="2705786" y="1146822"/>
                </a:lnTo>
                <a:lnTo>
                  <a:pt x="0" y="1146822"/>
                </a:lnTo>
                <a:lnTo>
                  <a:pt x="0" y="0"/>
                </a:lnTo>
                <a:close/>
              </a:path>
            </a:pathLst>
          </a:custGeom>
          <a:blipFill>
            <a:blip r:embed="rId5"/>
            <a:stretch>
              <a:fillRect/>
            </a:stretch>
          </a:blipFill>
        </p:spPr>
        <p:txBody>
          <a:bodyPr/>
          <a:lstStyle/>
          <a:p>
            <a:endParaRPr lang="en-US"/>
          </a:p>
        </p:txBody>
      </p:sp>
      <p:sp>
        <p:nvSpPr>
          <p:cNvPr id="7" name="Freeform 7"/>
          <p:cNvSpPr/>
          <p:nvPr/>
        </p:nvSpPr>
        <p:spPr>
          <a:xfrm>
            <a:off x="1" y="6383645"/>
            <a:ext cx="5782374" cy="1284972"/>
          </a:xfrm>
          <a:custGeom>
            <a:avLst/>
            <a:gdLst/>
            <a:ahLst/>
            <a:cxnLst/>
            <a:rect l="l" t="t" r="r" b="b"/>
            <a:pathLst>
              <a:path w="5782374" h="1284972">
                <a:moveTo>
                  <a:pt x="0" y="0"/>
                </a:moveTo>
                <a:lnTo>
                  <a:pt x="5782374" y="0"/>
                </a:lnTo>
                <a:lnTo>
                  <a:pt x="5782374" y="1284972"/>
                </a:lnTo>
                <a:lnTo>
                  <a:pt x="0" y="1284972"/>
                </a:lnTo>
                <a:lnTo>
                  <a:pt x="0" y="0"/>
                </a:lnTo>
                <a:close/>
              </a:path>
            </a:pathLst>
          </a:custGeom>
          <a:blipFill>
            <a:blip r:embed="rId6"/>
            <a:stretch>
              <a:fillRect/>
            </a:stretch>
          </a:blipFill>
        </p:spPr>
        <p:txBody>
          <a:bodyPr/>
          <a:lstStyle/>
          <a:p>
            <a:endParaRPr lang="en-US"/>
          </a:p>
        </p:txBody>
      </p:sp>
      <p:sp>
        <p:nvSpPr>
          <p:cNvPr id="8" name="Freeform 8"/>
          <p:cNvSpPr/>
          <p:nvPr/>
        </p:nvSpPr>
        <p:spPr>
          <a:xfrm>
            <a:off x="1" y="7826694"/>
            <a:ext cx="5636943" cy="959062"/>
          </a:xfrm>
          <a:custGeom>
            <a:avLst/>
            <a:gdLst/>
            <a:ahLst/>
            <a:cxnLst/>
            <a:rect l="l" t="t" r="r" b="b"/>
            <a:pathLst>
              <a:path w="5636943" h="959062">
                <a:moveTo>
                  <a:pt x="0" y="0"/>
                </a:moveTo>
                <a:lnTo>
                  <a:pt x="5636943" y="0"/>
                </a:lnTo>
                <a:lnTo>
                  <a:pt x="5636943" y="959062"/>
                </a:lnTo>
                <a:lnTo>
                  <a:pt x="0" y="959062"/>
                </a:lnTo>
                <a:lnTo>
                  <a:pt x="0" y="0"/>
                </a:lnTo>
                <a:close/>
              </a:path>
            </a:pathLst>
          </a:custGeom>
          <a:blipFill>
            <a:blip r:embed="rId7"/>
            <a:stretch>
              <a:fillRect/>
            </a:stretch>
          </a:blipFill>
        </p:spPr>
        <p:txBody>
          <a:bodyPr/>
          <a:lstStyle/>
          <a:p>
            <a:endParaRPr lang="en-US"/>
          </a:p>
        </p:txBody>
      </p:sp>
      <p:sp>
        <p:nvSpPr>
          <p:cNvPr id="9" name="TextBox 9"/>
          <p:cNvSpPr txBox="1"/>
          <p:nvPr/>
        </p:nvSpPr>
        <p:spPr>
          <a:xfrm>
            <a:off x="163302" y="4226711"/>
            <a:ext cx="13829249" cy="1095375"/>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noun</a:t>
            </a:r>
          </a:p>
          <a:p>
            <a:pPr algn="l">
              <a:lnSpc>
                <a:spcPts val="4320"/>
              </a:lnSpc>
            </a:pPr>
            <a:r>
              <a:rPr lang="en-US" sz="3600">
                <a:solidFill>
                  <a:srgbClr val="000000"/>
                </a:solidFill>
                <a:latin typeface="Rubik Bold"/>
                <a:ea typeface="Rubik Bold"/>
                <a:cs typeface="Rubik Bold"/>
                <a:sym typeface="Rubik Bold"/>
              </a:rPr>
              <a:t>Definition: </a:t>
            </a:r>
            <a:r>
              <a:rPr lang="en-US" sz="3600">
                <a:solidFill>
                  <a:srgbClr val="000000"/>
                </a:solidFill>
                <a:latin typeface="Rubik"/>
                <a:ea typeface="Rubik"/>
                <a:cs typeface="Rubik"/>
                <a:sym typeface="Rubik"/>
              </a:rPr>
              <a:t>Something you are trying to do or achieve.</a:t>
            </a:r>
          </a:p>
        </p:txBody>
      </p:sp>
      <p:sp>
        <p:nvSpPr>
          <p:cNvPr id="10" name="TextBox 10"/>
          <p:cNvSpPr txBox="1"/>
          <p:nvPr/>
        </p:nvSpPr>
        <p:spPr>
          <a:xfrm>
            <a:off x="91440" y="8651445"/>
            <a:ext cx="18105118" cy="1095375"/>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noun</a:t>
            </a:r>
          </a:p>
          <a:p>
            <a:pPr algn="l">
              <a:lnSpc>
                <a:spcPts val="4320"/>
              </a:lnSpc>
            </a:pPr>
            <a:r>
              <a:rPr lang="en-US" sz="3600">
                <a:solidFill>
                  <a:srgbClr val="000000"/>
                </a:solidFill>
                <a:latin typeface="Rubik Bold"/>
                <a:ea typeface="Rubik Bold"/>
                <a:cs typeface="Rubik Bold"/>
                <a:sym typeface="Rubik Bold"/>
              </a:rPr>
              <a:t>Definition: </a:t>
            </a:r>
            <a:r>
              <a:rPr lang="en-US" sz="3600">
                <a:solidFill>
                  <a:srgbClr val="000000"/>
                </a:solidFill>
                <a:latin typeface="Rubik"/>
                <a:ea typeface="Rubik"/>
                <a:cs typeface="Rubik"/>
                <a:sym typeface="Rubik"/>
              </a:rPr>
              <a:t>A determination to act in a certain way.</a:t>
            </a:r>
          </a:p>
        </p:txBody>
      </p:sp>
      <p:sp>
        <p:nvSpPr>
          <p:cNvPr id="11" name="TextBox 11"/>
          <p:cNvSpPr txBox="1"/>
          <p:nvPr/>
        </p:nvSpPr>
        <p:spPr>
          <a:xfrm>
            <a:off x="163301" y="1221918"/>
            <a:ext cx="17726625" cy="7334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Let’s compare/contrast a goal vs intention…</a:t>
            </a:r>
          </a:p>
        </p:txBody>
      </p:sp>
      <p:sp>
        <p:nvSpPr>
          <p:cNvPr id="12" name="AutoShape 12"/>
          <p:cNvSpPr/>
          <p:nvPr/>
        </p:nvSpPr>
        <p:spPr>
          <a:xfrm flipV="1">
            <a:off x="776406" y="5904454"/>
            <a:ext cx="4084134" cy="93"/>
          </a:xfrm>
          <a:prstGeom prst="line">
            <a:avLst/>
          </a:prstGeom>
          <a:ln w="28575" cap="rnd">
            <a:solidFill>
              <a:srgbClr val="71FFE4"/>
            </a:solidFill>
            <a:prstDash val="solid"/>
            <a:headEnd type="none" w="sm" len="sm"/>
            <a:tailEnd type="none" w="sm" len="sm"/>
          </a:ln>
        </p:spPr>
        <p:txBody>
          <a:bodyPr/>
          <a:lstStyle/>
          <a:p>
            <a:endParaRPr lang="en-US"/>
          </a:p>
        </p:txBody>
      </p:sp>
      <p:sp>
        <p:nvSpPr>
          <p:cNvPr id="13" name="Freeform 2" descr="A black text on a white background  Description automatically generated">
            <a:extLst>
              <a:ext uri="{FF2B5EF4-FFF2-40B4-BE49-F238E27FC236}">
                <a16:creationId xmlns:a16="http://schemas.microsoft.com/office/drawing/2014/main" id="{78FF4500-69B2-16CD-CF0D-CB66E276F41B}"/>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8"/>
            <a:stretch>
              <a:fillRect t="-8760"/>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09237" y="1468068"/>
            <a:ext cx="8143992" cy="7334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Goals</a:t>
            </a:r>
          </a:p>
        </p:txBody>
      </p:sp>
      <p:sp>
        <p:nvSpPr>
          <p:cNvPr id="4" name="TextBox 4"/>
          <p:cNvSpPr txBox="1"/>
          <p:nvPr/>
        </p:nvSpPr>
        <p:spPr>
          <a:xfrm>
            <a:off x="634995" y="2476730"/>
            <a:ext cx="7408847" cy="1990725"/>
          </a:xfrm>
          <a:prstGeom prst="rect">
            <a:avLst/>
          </a:prstGeom>
        </p:spPr>
        <p:txBody>
          <a:bodyPr lIns="0" tIns="0" rIns="0" bIns="0" rtlCol="0" anchor="t">
            <a:spAutoFit/>
          </a:bodyPr>
          <a:lstStyle/>
          <a:p>
            <a:pPr marL="597217" lvl="1" indent="-298609" algn="l">
              <a:lnSpc>
                <a:spcPts val="3960"/>
              </a:lnSpc>
              <a:buFont typeface="Arial"/>
              <a:buChar char="•"/>
            </a:pPr>
            <a:r>
              <a:rPr lang="en-US" sz="3300">
                <a:solidFill>
                  <a:srgbClr val="000000"/>
                </a:solidFill>
                <a:latin typeface="Rubik"/>
                <a:ea typeface="Rubik"/>
                <a:cs typeface="Rubik"/>
                <a:sym typeface="Rubik"/>
              </a:rPr>
              <a:t>Final achievement or destination</a:t>
            </a:r>
          </a:p>
          <a:p>
            <a:pPr marL="597217" lvl="1" indent="-298609" algn="l">
              <a:lnSpc>
                <a:spcPts val="3960"/>
              </a:lnSpc>
              <a:buFont typeface="Arial"/>
              <a:buChar char="•"/>
            </a:pPr>
            <a:r>
              <a:rPr lang="en-US" sz="3300">
                <a:solidFill>
                  <a:srgbClr val="000000"/>
                </a:solidFill>
                <a:latin typeface="Rubik"/>
                <a:ea typeface="Rubik"/>
                <a:cs typeface="Rubik"/>
                <a:sym typeface="Rubik"/>
              </a:rPr>
              <a:t>“External”</a:t>
            </a:r>
          </a:p>
          <a:p>
            <a:pPr marL="597217" lvl="1" indent="-298609" algn="l">
              <a:lnSpc>
                <a:spcPts val="3960"/>
              </a:lnSpc>
              <a:buFont typeface="Arial"/>
              <a:buChar char="•"/>
            </a:pPr>
            <a:r>
              <a:rPr lang="en-US" sz="3300">
                <a:solidFill>
                  <a:srgbClr val="000000"/>
                </a:solidFill>
                <a:latin typeface="Rubik"/>
                <a:ea typeface="Rubik"/>
                <a:cs typeface="Rubik"/>
                <a:sym typeface="Rubik"/>
              </a:rPr>
              <a:t>Something you want to attain in the future</a:t>
            </a:r>
          </a:p>
        </p:txBody>
      </p:sp>
      <p:sp>
        <p:nvSpPr>
          <p:cNvPr id="5" name="Freeform 5"/>
          <p:cNvSpPr/>
          <p:nvPr/>
        </p:nvSpPr>
        <p:spPr>
          <a:xfrm>
            <a:off x="71860" y="1014177"/>
            <a:ext cx="10239186" cy="205988"/>
          </a:xfrm>
          <a:custGeom>
            <a:avLst/>
            <a:gdLst/>
            <a:ahLst/>
            <a:cxnLst/>
            <a:rect l="l" t="t" r="r" b="b"/>
            <a:pathLst>
              <a:path w="10239186" h="205988">
                <a:moveTo>
                  <a:pt x="0" y="0"/>
                </a:moveTo>
                <a:lnTo>
                  <a:pt x="10239186" y="0"/>
                </a:lnTo>
                <a:lnTo>
                  <a:pt x="10239186" y="205987"/>
                </a:lnTo>
                <a:lnTo>
                  <a:pt x="0" y="205987"/>
                </a:lnTo>
                <a:lnTo>
                  <a:pt x="0" y="0"/>
                </a:lnTo>
                <a:close/>
              </a:path>
            </a:pathLst>
          </a:custGeom>
          <a:blipFill>
            <a:blip r:embed="rId3"/>
            <a:stretch>
              <a:fillRect t="-674511" b="-5"/>
            </a:stretch>
          </a:blipFill>
        </p:spPr>
        <p:txBody>
          <a:bodyPr/>
          <a:lstStyle/>
          <a:p>
            <a:endParaRPr lang="en-US"/>
          </a:p>
        </p:txBody>
      </p:sp>
      <p:sp>
        <p:nvSpPr>
          <p:cNvPr id="6" name="TextBox 6"/>
          <p:cNvSpPr txBox="1"/>
          <p:nvPr/>
        </p:nvSpPr>
        <p:spPr>
          <a:xfrm>
            <a:off x="71860" y="261702"/>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Goals vs Intentions</a:t>
            </a:r>
          </a:p>
        </p:txBody>
      </p:sp>
      <p:grpSp>
        <p:nvGrpSpPr>
          <p:cNvPr id="7" name="Group 7"/>
          <p:cNvGrpSpPr/>
          <p:nvPr/>
        </p:nvGrpSpPr>
        <p:grpSpPr>
          <a:xfrm>
            <a:off x="340083" y="1403298"/>
            <a:ext cx="8010858" cy="8552763"/>
            <a:chOff x="0" y="0"/>
            <a:chExt cx="10681144" cy="11403684"/>
          </a:xfrm>
        </p:grpSpPr>
        <p:sp>
          <p:nvSpPr>
            <p:cNvPr id="8" name="Freeform 8"/>
            <p:cNvSpPr/>
            <p:nvPr/>
          </p:nvSpPr>
          <p:spPr>
            <a:xfrm>
              <a:off x="0" y="0"/>
              <a:ext cx="10681081" cy="11403711"/>
            </a:xfrm>
            <a:custGeom>
              <a:avLst/>
              <a:gdLst/>
              <a:ahLst/>
              <a:cxnLst/>
              <a:rect l="l" t="t" r="r" b="b"/>
              <a:pathLst>
                <a:path w="10681081" h="11403711">
                  <a:moveTo>
                    <a:pt x="38100" y="0"/>
                  </a:moveTo>
                  <a:lnTo>
                    <a:pt x="10642981" y="0"/>
                  </a:lnTo>
                  <a:cubicBezTo>
                    <a:pt x="10664063" y="0"/>
                    <a:pt x="10681081" y="17018"/>
                    <a:pt x="10681081" y="38100"/>
                  </a:cubicBezTo>
                  <a:lnTo>
                    <a:pt x="10681081" y="11365611"/>
                  </a:lnTo>
                  <a:cubicBezTo>
                    <a:pt x="10681081" y="11386693"/>
                    <a:pt x="10664063" y="11403711"/>
                    <a:pt x="10642981"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0642981" y="11327511"/>
                  </a:lnTo>
                  <a:lnTo>
                    <a:pt x="10642981" y="11365611"/>
                  </a:lnTo>
                  <a:lnTo>
                    <a:pt x="10604881" y="11365611"/>
                  </a:lnTo>
                  <a:lnTo>
                    <a:pt x="10604881" y="38100"/>
                  </a:lnTo>
                  <a:lnTo>
                    <a:pt x="10642981" y="38100"/>
                  </a:lnTo>
                  <a:lnTo>
                    <a:pt x="10642981" y="76200"/>
                  </a:lnTo>
                  <a:lnTo>
                    <a:pt x="38100" y="76200"/>
                  </a:lnTo>
                  <a:close/>
                </a:path>
              </a:pathLst>
            </a:custGeom>
            <a:solidFill>
              <a:srgbClr val="F2C23B"/>
            </a:solidFill>
          </p:spPr>
          <p:txBody>
            <a:bodyPr/>
            <a:lstStyle/>
            <a:p>
              <a:endParaRPr lang="en-US"/>
            </a:p>
          </p:txBody>
        </p:sp>
      </p:grpSp>
      <p:sp>
        <p:nvSpPr>
          <p:cNvPr id="9" name="TextBox 9"/>
          <p:cNvSpPr txBox="1"/>
          <p:nvPr/>
        </p:nvSpPr>
        <p:spPr>
          <a:xfrm>
            <a:off x="2269824" y="5405260"/>
            <a:ext cx="2959080" cy="7334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Examples:</a:t>
            </a:r>
          </a:p>
        </p:txBody>
      </p:sp>
      <p:sp>
        <p:nvSpPr>
          <p:cNvPr id="10" name="TextBox 10"/>
          <p:cNvSpPr txBox="1"/>
          <p:nvPr/>
        </p:nvSpPr>
        <p:spPr>
          <a:xfrm>
            <a:off x="641088" y="6485173"/>
            <a:ext cx="7408847" cy="2628900"/>
          </a:xfrm>
          <a:prstGeom prst="rect">
            <a:avLst/>
          </a:prstGeom>
        </p:spPr>
        <p:txBody>
          <a:bodyPr lIns="0" tIns="0" rIns="0" bIns="0" rtlCol="0" anchor="t">
            <a:spAutoFit/>
          </a:bodyPr>
          <a:lstStyle/>
          <a:p>
            <a:pPr marL="597217" lvl="1" indent="-298609" algn="l">
              <a:lnSpc>
                <a:spcPts val="3960"/>
              </a:lnSpc>
              <a:buFont typeface="Arial"/>
              <a:buChar char="•"/>
            </a:pPr>
            <a:r>
              <a:rPr lang="en-US" sz="3300">
                <a:solidFill>
                  <a:srgbClr val="000000"/>
                </a:solidFill>
                <a:latin typeface="Rubik"/>
                <a:ea typeface="Rubik"/>
                <a:cs typeface="Rubik"/>
                <a:sym typeface="Rubik"/>
              </a:rPr>
              <a:t>Getting an A in math</a:t>
            </a:r>
          </a:p>
          <a:p>
            <a:pPr marL="597217" lvl="1" indent="-298609" algn="l">
              <a:lnSpc>
                <a:spcPts val="3960"/>
              </a:lnSpc>
              <a:buFont typeface="Arial"/>
              <a:buChar char="•"/>
            </a:pPr>
            <a:r>
              <a:rPr lang="en-US" sz="3300">
                <a:solidFill>
                  <a:srgbClr val="000000"/>
                </a:solidFill>
                <a:latin typeface="Rubik"/>
                <a:ea typeface="Rubik"/>
                <a:cs typeface="Rubik"/>
                <a:sym typeface="Rubik"/>
              </a:rPr>
              <a:t>Learning a new skateboard trick</a:t>
            </a:r>
          </a:p>
          <a:p>
            <a:pPr marL="651510" lvl="1" indent="-325755" algn="l">
              <a:lnSpc>
                <a:spcPts val="4320"/>
              </a:lnSpc>
              <a:buFont typeface="Arial"/>
              <a:buChar char="•"/>
            </a:pPr>
            <a:r>
              <a:rPr lang="en-US" sz="3600">
                <a:solidFill>
                  <a:srgbClr val="000000"/>
                </a:solidFill>
                <a:latin typeface="Rubik"/>
                <a:ea typeface="Rubik"/>
                <a:cs typeface="Rubik"/>
                <a:sym typeface="Rubik"/>
              </a:rPr>
              <a:t> </a:t>
            </a:r>
          </a:p>
          <a:p>
            <a:pPr marL="651510" lvl="1" indent="-325755" algn="l">
              <a:lnSpc>
                <a:spcPts val="4320"/>
              </a:lnSpc>
              <a:buFont typeface="Arial"/>
              <a:buChar char="•"/>
            </a:pPr>
            <a:r>
              <a:rPr lang="en-US" sz="3600">
                <a:solidFill>
                  <a:srgbClr val="000000"/>
                </a:solidFill>
                <a:latin typeface="Rubik"/>
                <a:ea typeface="Rubik"/>
                <a:cs typeface="Rubik"/>
                <a:sym typeface="Rubik"/>
              </a:rPr>
              <a:t> </a:t>
            </a:r>
          </a:p>
          <a:p>
            <a:pPr marL="651510" lvl="1" indent="-325755" algn="l">
              <a:lnSpc>
                <a:spcPts val="4320"/>
              </a:lnSpc>
              <a:buFont typeface="Arial"/>
              <a:buChar char="•"/>
            </a:pPr>
            <a:r>
              <a:rPr lang="en-US" sz="3600">
                <a:solidFill>
                  <a:srgbClr val="000000"/>
                </a:solidFill>
                <a:latin typeface="Rubik"/>
                <a:ea typeface="Rubik"/>
                <a:cs typeface="Rubik"/>
                <a:sym typeface="Rubik"/>
              </a:rPr>
              <a:t> </a:t>
            </a:r>
          </a:p>
        </p:txBody>
      </p:sp>
      <p:sp>
        <p:nvSpPr>
          <p:cNvPr id="11" name="TextBox 11"/>
          <p:cNvSpPr txBox="1"/>
          <p:nvPr/>
        </p:nvSpPr>
        <p:spPr>
          <a:xfrm>
            <a:off x="12082052" y="1468068"/>
            <a:ext cx="8143992" cy="7334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Intentions</a:t>
            </a:r>
          </a:p>
        </p:txBody>
      </p:sp>
      <p:sp>
        <p:nvSpPr>
          <p:cNvPr id="12" name="TextBox 12"/>
          <p:cNvSpPr txBox="1"/>
          <p:nvPr/>
        </p:nvSpPr>
        <p:spPr>
          <a:xfrm>
            <a:off x="9974483" y="2413873"/>
            <a:ext cx="7408847" cy="2486025"/>
          </a:xfrm>
          <a:prstGeom prst="rect">
            <a:avLst/>
          </a:prstGeom>
        </p:spPr>
        <p:txBody>
          <a:bodyPr lIns="0" tIns="0" rIns="0" bIns="0" rtlCol="0" anchor="t">
            <a:spAutoFit/>
          </a:bodyPr>
          <a:lstStyle/>
          <a:p>
            <a:pPr marL="597217" lvl="1" indent="-298609" algn="l">
              <a:lnSpc>
                <a:spcPts val="3960"/>
              </a:lnSpc>
              <a:buFont typeface="Arial"/>
              <a:buChar char="•"/>
            </a:pPr>
            <a:r>
              <a:rPr lang="en-US" sz="3300">
                <a:solidFill>
                  <a:srgbClr val="000000"/>
                </a:solidFill>
                <a:latin typeface="Rubik"/>
                <a:ea typeface="Rubik"/>
                <a:cs typeface="Rubik"/>
                <a:sym typeface="Rubik"/>
              </a:rPr>
              <a:t>Something you plan to do regardless of the outcome</a:t>
            </a:r>
          </a:p>
          <a:p>
            <a:pPr marL="597217" lvl="1" indent="-298609" algn="l">
              <a:lnSpc>
                <a:spcPts val="3960"/>
              </a:lnSpc>
              <a:buFont typeface="Arial"/>
              <a:buChar char="•"/>
            </a:pPr>
            <a:r>
              <a:rPr lang="en-US" sz="3300">
                <a:solidFill>
                  <a:srgbClr val="000000"/>
                </a:solidFill>
                <a:latin typeface="Rubik"/>
                <a:ea typeface="Rubik"/>
                <a:cs typeface="Rubik"/>
                <a:sym typeface="Rubik"/>
              </a:rPr>
              <a:t>More about your attitude</a:t>
            </a:r>
          </a:p>
          <a:p>
            <a:pPr marL="597217" lvl="1" indent="-298609" algn="l">
              <a:lnSpc>
                <a:spcPts val="3960"/>
              </a:lnSpc>
              <a:buFont typeface="Arial"/>
              <a:buChar char="•"/>
            </a:pPr>
            <a:r>
              <a:rPr lang="en-US" sz="3300">
                <a:solidFill>
                  <a:srgbClr val="000000"/>
                </a:solidFill>
                <a:latin typeface="Rubik"/>
                <a:ea typeface="Rubik"/>
                <a:cs typeface="Rubik"/>
                <a:sym typeface="Rubik"/>
              </a:rPr>
              <a:t>Focused on the present</a:t>
            </a:r>
          </a:p>
          <a:p>
            <a:pPr marL="597217" lvl="1" indent="-298609" algn="l">
              <a:lnSpc>
                <a:spcPts val="3960"/>
              </a:lnSpc>
              <a:buFont typeface="Arial"/>
              <a:buChar char="•"/>
            </a:pPr>
            <a:r>
              <a:rPr lang="en-US" sz="3300">
                <a:solidFill>
                  <a:srgbClr val="000000"/>
                </a:solidFill>
                <a:latin typeface="Rubik"/>
                <a:ea typeface="Rubik"/>
                <a:cs typeface="Rubik"/>
                <a:sym typeface="Rubik"/>
              </a:rPr>
              <a:t>The “how” you do something</a:t>
            </a:r>
          </a:p>
        </p:txBody>
      </p:sp>
      <p:grpSp>
        <p:nvGrpSpPr>
          <p:cNvPr id="13" name="Group 13"/>
          <p:cNvGrpSpPr/>
          <p:nvPr/>
        </p:nvGrpSpPr>
        <p:grpSpPr>
          <a:xfrm>
            <a:off x="9563799" y="1403298"/>
            <a:ext cx="8010858" cy="8552763"/>
            <a:chOff x="0" y="0"/>
            <a:chExt cx="10681144" cy="11403684"/>
          </a:xfrm>
        </p:grpSpPr>
        <p:sp>
          <p:nvSpPr>
            <p:cNvPr id="14" name="Freeform 14"/>
            <p:cNvSpPr/>
            <p:nvPr/>
          </p:nvSpPr>
          <p:spPr>
            <a:xfrm>
              <a:off x="0" y="0"/>
              <a:ext cx="10681081" cy="11403711"/>
            </a:xfrm>
            <a:custGeom>
              <a:avLst/>
              <a:gdLst/>
              <a:ahLst/>
              <a:cxnLst/>
              <a:rect l="l" t="t" r="r" b="b"/>
              <a:pathLst>
                <a:path w="10681081" h="11403711">
                  <a:moveTo>
                    <a:pt x="38100" y="0"/>
                  </a:moveTo>
                  <a:lnTo>
                    <a:pt x="10642981" y="0"/>
                  </a:lnTo>
                  <a:cubicBezTo>
                    <a:pt x="10664063" y="0"/>
                    <a:pt x="10681081" y="17018"/>
                    <a:pt x="10681081" y="38100"/>
                  </a:cubicBezTo>
                  <a:lnTo>
                    <a:pt x="10681081" y="11365611"/>
                  </a:lnTo>
                  <a:cubicBezTo>
                    <a:pt x="10681081" y="11386693"/>
                    <a:pt x="10664063" y="11403711"/>
                    <a:pt x="10642981"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0642981" y="11327511"/>
                  </a:lnTo>
                  <a:lnTo>
                    <a:pt x="10642981" y="11365611"/>
                  </a:lnTo>
                  <a:lnTo>
                    <a:pt x="10604881" y="11365611"/>
                  </a:lnTo>
                  <a:lnTo>
                    <a:pt x="10604881" y="38100"/>
                  </a:lnTo>
                  <a:lnTo>
                    <a:pt x="10642981" y="38100"/>
                  </a:lnTo>
                  <a:lnTo>
                    <a:pt x="10642981" y="76200"/>
                  </a:lnTo>
                  <a:lnTo>
                    <a:pt x="38100" y="76200"/>
                  </a:lnTo>
                  <a:close/>
                </a:path>
              </a:pathLst>
            </a:custGeom>
            <a:solidFill>
              <a:srgbClr val="71FFE4"/>
            </a:solidFill>
          </p:spPr>
          <p:txBody>
            <a:bodyPr/>
            <a:lstStyle/>
            <a:p>
              <a:endParaRPr lang="en-US"/>
            </a:p>
          </p:txBody>
        </p:sp>
      </p:grpSp>
      <p:sp>
        <p:nvSpPr>
          <p:cNvPr id="15" name="TextBox 15"/>
          <p:cNvSpPr txBox="1"/>
          <p:nvPr/>
        </p:nvSpPr>
        <p:spPr>
          <a:xfrm>
            <a:off x="12018375" y="5352087"/>
            <a:ext cx="2909384" cy="7334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Examples:</a:t>
            </a:r>
          </a:p>
        </p:txBody>
      </p:sp>
      <p:sp>
        <p:nvSpPr>
          <p:cNvPr id="16" name="TextBox 16"/>
          <p:cNvSpPr txBox="1"/>
          <p:nvPr/>
        </p:nvSpPr>
        <p:spPr>
          <a:xfrm>
            <a:off x="9858526" y="6152859"/>
            <a:ext cx="7408847" cy="3124200"/>
          </a:xfrm>
          <a:prstGeom prst="rect">
            <a:avLst/>
          </a:prstGeom>
        </p:spPr>
        <p:txBody>
          <a:bodyPr lIns="0" tIns="0" rIns="0" bIns="0" rtlCol="0" anchor="t">
            <a:spAutoFit/>
          </a:bodyPr>
          <a:lstStyle/>
          <a:p>
            <a:pPr marL="597217" lvl="1" indent="-298609" algn="l">
              <a:lnSpc>
                <a:spcPts val="3960"/>
              </a:lnSpc>
              <a:buFont typeface="Arial"/>
              <a:buChar char="•"/>
            </a:pPr>
            <a:r>
              <a:rPr lang="en-US" sz="3300">
                <a:solidFill>
                  <a:srgbClr val="000000"/>
                </a:solidFill>
                <a:latin typeface="Rubik"/>
                <a:ea typeface="Rubik"/>
                <a:cs typeface="Rubik"/>
                <a:sym typeface="Rubik"/>
              </a:rPr>
              <a:t>Being kind to others</a:t>
            </a:r>
          </a:p>
          <a:p>
            <a:pPr marL="597217" lvl="1" indent="-298609" algn="l">
              <a:lnSpc>
                <a:spcPts val="3960"/>
              </a:lnSpc>
              <a:buFont typeface="Arial"/>
              <a:buChar char="•"/>
            </a:pPr>
            <a:r>
              <a:rPr lang="en-US" sz="3300">
                <a:solidFill>
                  <a:srgbClr val="000000"/>
                </a:solidFill>
                <a:latin typeface="Rubik"/>
                <a:ea typeface="Rubik"/>
                <a:cs typeface="Rubik"/>
                <a:sym typeface="Rubik"/>
              </a:rPr>
              <a:t>Being patient with your sibling</a:t>
            </a:r>
          </a:p>
          <a:p>
            <a:pPr marL="597217" lvl="1" indent="-298609" algn="l">
              <a:lnSpc>
                <a:spcPts val="3960"/>
              </a:lnSpc>
              <a:buFont typeface="Arial"/>
              <a:buChar char="•"/>
            </a:pPr>
            <a:r>
              <a:rPr lang="en-US" sz="3300">
                <a:solidFill>
                  <a:srgbClr val="000000"/>
                </a:solidFill>
                <a:latin typeface="Rubik"/>
                <a:ea typeface="Rubik"/>
                <a:cs typeface="Rubik"/>
                <a:sym typeface="Rubik"/>
              </a:rPr>
              <a:t>Listening to other’s point of view</a:t>
            </a:r>
          </a:p>
          <a:p>
            <a:pPr marL="651510" lvl="1" indent="-325755" algn="l">
              <a:lnSpc>
                <a:spcPts val="4320"/>
              </a:lnSpc>
              <a:buFont typeface="Arial"/>
              <a:buChar char="•"/>
            </a:pPr>
            <a:r>
              <a:rPr lang="en-US" sz="3600">
                <a:solidFill>
                  <a:srgbClr val="000000"/>
                </a:solidFill>
                <a:latin typeface="Rubik"/>
                <a:ea typeface="Rubik"/>
                <a:cs typeface="Rubik"/>
                <a:sym typeface="Rubik"/>
              </a:rPr>
              <a:t> </a:t>
            </a:r>
          </a:p>
          <a:p>
            <a:pPr marL="651510" lvl="1" indent="-325755" algn="l">
              <a:lnSpc>
                <a:spcPts val="4320"/>
              </a:lnSpc>
              <a:buFont typeface="Arial"/>
              <a:buChar char="•"/>
            </a:pPr>
            <a:r>
              <a:rPr lang="en-US" sz="3600">
                <a:solidFill>
                  <a:srgbClr val="000000"/>
                </a:solidFill>
                <a:latin typeface="Rubik"/>
                <a:ea typeface="Rubik"/>
                <a:cs typeface="Rubik"/>
                <a:sym typeface="Rubik"/>
              </a:rPr>
              <a:t> </a:t>
            </a:r>
          </a:p>
          <a:p>
            <a:pPr marL="651510" lvl="1" indent="-325755" algn="l">
              <a:lnSpc>
                <a:spcPts val="4320"/>
              </a:lnSpc>
              <a:buFont typeface="Arial"/>
              <a:buChar char="•"/>
            </a:pPr>
            <a:r>
              <a:rPr lang="en-US" sz="3600">
                <a:solidFill>
                  <a:srgbClr val="000000"/>
                </a:solidFill>
                <a:latin typeface="Rubik"/>
                <a:ea typeface="Rubik"/>
                <a:cs typeface="Rubik"/>
                <a:sym typeface="Rubik"/>
              </a:rPr>
              <a:t>  </a:t>
            </a:r>
          </a:p>
        </p:txBody>
      </p:sp>
      <p:sp>
        <p:nvSpPr>
          <p:cNvPr id="17" name="Freeform 2" descr="A black text on a white background  Description automatically generated">
            <a:extLst>
              <a:ext uri="{FF2B5EF4-FFF2-40B4-BE49-F238E27FC236}">
                <a16:creationId xmlns:a16="http://schemas.microsoft.com/office/drawing/2014/main" id="{42075EED-3712-EF94-FEDD-55EF246B017C}"/>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1860" y="930799"/>
            <a:ext cx="10239186" cy="205987"/>
          </a:xfrm>
          <a:custGeom>
            <a:avLst/>
            <a:gdLst/>
            <a:ahLst/>
            <a:cxnLst/>
            <a:rect l="l" t="t" r="r" b="b"/>
            <a:pathLst>
              <a:path w="10239186" h="205987">
                <a:moveTo>
                  <a:pt x="0" y="0"/>
                </a:moveTo>
                <a:lnTo>
                  <a:pt x="10239186" y="0"/>
                </a:lnTo>
                <a:lnTo>
                  <a:pt x="10239186" y="205988"/>
                </a:lnTo>
                <a:lnTo>
                  <a:pt x="0" y="205988"/>
                </a:lnTo>
                <a:lnTo>
                  <a:pt x="0" y="0"/>
                </a:lnTo>
                <a:close/>
              </a:path>
            </a:pathLst>
          </a:custGeom>
          <a:blipFill>
            <a:blip r:embed="rId3"/>
            <a:stretch>
              <a:fillRect t="-674511" b="-5"/>
            </a:stretch>
          </a:blipFill>
        </p:spPr>
        <p:txBody>
          <a:bodyPr/>
          <a:lstStyle/>
          <a:p>
            <a:endParaRPr lang="en-US"/>
          </a:p>
        </p:txBody>
      </p:sp>
      <p:sp>
        <p:nvSpPr>
          <p:cNvPr id="4" name="TextBox 4"/>
          <p:cNvSpPr txBox="1"/>
          <p:nvPr/>
        </p:nvSpPr>
        <p:spPr>
          <a:xfrm>
            <a:off x="71860" y="197375"/>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Journaling</a:t>
            </a:r>
          </a:p>
        </p:txBody>
      </p:sp>
      <p:grpSp>
        <p:nvGrpSpPr>
          <p:cNvPr id="5" name="Group 5"/>
          <p:cNvGrpSpPr/>
          <p:nvPr/>
        </p:nvGrpSpPr>
        <p:grpSpPr>
          <a:xfrm>
            <a:off x="130169" y="2192000"/>
            <a:ext cx="18027662" cy="6832593"/>
            <a:chOff x="0" y="0"/>
            <a:chExt cx="24036882" cy="9110124"/>
          </a:xfrm>
        </p:grpSpPr>
        <p:sp>
          <p:nvSpPr>
            <p:cNvPr id="6" name="Freeform 6"/>
            <p:cNvSpPr/>
            <p:nvPr/>
          </p:nvSpPr>
          <p:spPr>
            <a:xfrm>
              <a:off x="0" y="0"/>
              <a:ext cx="24036910" cy="9110044"/>
            </a:xfrm>
            <a:custGeom>
              <a:avLst/>
              <a:gdLst/>
              <a:ahLst/>
              <a:cxnLst/>
              <a:rect l="l" t="t" r="r" b="b"/>
              <a:pathLst>
                <a:path w="24036910" h="9110044">
                  <a:moveTo>
                    <a:pt x="0" y="0"/>
                  </a:moveTo>
                  <a:lnTo>
                    <a:pt x="24036910" y="0"/>
                  </a:lnTo>
                  <a:lnTo>
                    <a:pt x="24036910" y="9110044"/>
                  </a:lnTo>
                  <a:lnTo>
                    <a:pt x="0" y="9110044"/>
                  </a:lnTo>
                  <a:close/>
                </a:path>
              </a:pathLst>
            </a:custGeom>
            <a:solidFill>
              <a:srgbClr val="C5FFF4"/>
            </a:solidFill>
          </p:spPr>
          <p:txBody>
            <a:bodyPr/>
            <a:lstStyle/>
            <a:p>
              <a:endParaRPr lang="en-US"/>
            </a:p>
          </p:txBody>
        </p:sp>
      </p:grpSp>
      <p:sp>
        <p:nvSpPr>
          <p:cNvPr id="7" name="TextBox 7"/>
          <p:cNvSpPr txBox="1"/>
          <p:nvPr/>
        </p:nvSpPr>
        <p:spPr>
          <a:xfrm>
            <a:off x="348322" y="3065121"/>
            <a:ext cx="17346268" cy="50768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Think back to a recent memorable day. </a:t>
            </a:r>
          </a:p>
          <a:p>
            <a:pPr algn="l">
              <a:lnSpc>
                <a:spcPts val="5759"/>
              </a:lnSpc>
            </a:pPr>
            <a:endParaRPr lang="en-US" sz="4800">
              <a:solidFill>
                <a:srgbClr val="000000"/>
              </a:solidFill>
              <a:latin typeface="Rubik"/>
              <a:ea typeface="Rubik"/>
              <a:cs typeface="Rubik"/>
              <a:sym typeface="Rubik"/>
            </a:endParaRPr>
          </a:p>
          <a:p>
            <a:pPr algn="l">
              <a:lnSpc>
                <a:spcPts val="5759"/>
              </a:lnSpc>
            </a:pPr>
            <a:r>
              <a:rPr lang="en-US" sz="4800">
                <a:solidFill>
                  <a:srgbClr val="000000"/>
                </a:solidFill>
                <a:latin typeface="Rubik"/>
                <a:ea typeface="Rubik"/>
                <a:cs typeface="Rubik"/>
                <a:sym typeface="Rubik"/>
              </a:rPr>
              <a:t>Do you think anything may have gone differently if you had set intentions in advance? Why? How? </a:t>
            </a:r>
          </a:p>
          <a:p>
            <a:pPr algn="l">
              <a:lnSpc>
                <a:spcPts val="5759"/>
              </a:lnSpc>
            </a:pPr>
            <a:endParaRPr lang="en-US" sz="4800">
              <a:solidFill>
                <a:srgbClr val="000000"/>
              </a:solidFill>
              <a:latin typeface="Rubik"/>
              <a:ea typeface="Rubik"/>
              <a:cs typeface="Rubik"/>
              <a:sym typeface="Rubik"/>
            </a:endParaRPr>
          </a:p>
          <a:p>
            <a:pPr algn="l">
              <a:lnSpc>
                <a:spcPts val="5759"/>
              </a:lnSpc>
            </a:pPr>
            <a:r>
              <a:rPr lang="en-US" sz="4800">
                <a:solidFill>
                  <a:srgbClr val="000000"/>
                </a:solidFill>
                <a:latin typeface="Rubik"/>
                <a:ea typeface="Rubik"/>
                <a:cs typeface="Rubik"/>
                <a:sym typeface="Rubik"/>
              </a:rPr>
              <a:t>Write your response.</a:t>
            </a:r>
          </a:p>
          <a:p>
            <a:pPr algn="l">
              <a:lnSpc>
                <a:spcPts val="5759"/>
              </a:lnSpc>
            </a:pPr>
            <a:endParaRPr lang="en-US" sz="4800">
              <a:solidFill>
                <a:srgbClr val="000000"/>
              </a:solidFill>
              <a:latin typeface="Rubik"/>
              <a:ea typeface="Rubik"/>
              <a:cs typeface="Rubik"/>
              <a:sym typeface="Rubik"/>
            </a:endParaRPr>
          </a:p>
        </p:txBody>
      </p:sp>
      <p:sp>
        <p:nvSpPr>
          <p:cNvPr id="8" name="Freeform 2" descr="A black text on a white background  Description automatically generated">
            <a:extLst>
              <a:ext uri="{FF2B5EF4-FFF2-40B4-BE49-F238E27FC236}">
                <a16:creationId xmlns:a16="http://schemas.microsoft.com/office/drawing/2014/main" id="{0E49AA6F-06B5-15DF-DBC4-416B50044AA4}"/>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7004764" y="70560"/>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6033651" y="795486"/>
            <a:ext cx="5179220" cy="731244"/>
          </a:xfrm>
          <a:custGeom>
            <a:avLst/>
            <a:gdLst/>
            <a:ahLst/>
            <a:cxnLst/>
            <a:rect l="l" t="t" r="r" b="b"/>
            <a:pathLst>
              <a:path w="5179220" h="731244">
                <a:moveTo>
                  <a:pt x="0" y="0"/>
                </a:moveTo>
                <a:lnTo>
                  <a:pt x="5179220" y="0"/>
                </a:lnTo>
                <a:lnTo>
                  <a:pt x="5179220" y="731244"/>
                </a:lnTo>
                <a:lnTo>
                  <a:pt x="0" y="731244"/>
                </a:lnTo>
                <a:lnTo>
                  <a:pt x="0" y="0"/>
                </a:lnTo>
                <a:close/>
              </a:path>
            </a:pathLst>
          </a:custGeom>
          <a:blipFill>
            <a:blip r:embed="rId3"/>
            <a:stretch>
              <a:fillRect/>
            </a:stretch>
          </a:blipFill>
        </p:spPr>
        <p:txBody>
          <a:bodyPr/>
          <a:lstStyle/>
          <a:p>
            <a:endParaRPr lang="en-US"/>
          </a:p>
        </p:txBody>
      </p:sp>
      <p:sp>
        <p:nvSpPr>
          <p:cNvPr id="4" name="AutoShape 4"/>
          <p:cNvSpPr/>
          <p:nvPr/>
        </p:nvSpPr>
        <p:spPr>
          <a:xfrm flipV="1">
            <a:off x="3559485" y="1667827"/>
            <a:ext cx="10767579" cy="209"/>
          </a:xfrm>
          <a:prstGeom prst="line">
            <a:avLst/>
          </a:prstGeom>
          <a:ln w="47625" cap="rnd">
            <a:solidFill>
              <a:srgbClr val="F2C23B"/>
            </a:solidFill>
            <a:prstDash val="solid"/>
            <a:headEnd type="none" w="sm" len="sm"/>
            <a:tailEnd type="none" w="sm" len="sm"/>
          </a:ln>
        </p:spPr>
        <p:txBody>
          <a:bodyPr/>
          <a:lstStyle/>
          <a:p>
            <a:endParaRPr lang="en-US"/>
          </a:p>
        </p:txBody>
      </p:sp>
      <p:sp>
        <p:nvSpPr>
          <p:cNvPr id="5" name="AutoShape 5"/>
          <p:cNvSpPr/>
          <p:nvPr/>
        </p:nvSpPr>
        <p:spPr>
          <a:xfrm>
            <a:off x="5811877" y="7726392"/>
            <a:ext cx="6664246" cy="350"/>
          </a:xfrm>
          <a:prstGeom prst="line">
            <a:avLst/>
          </a:prstGeom>
          <a:ln w="28575" cap="rnd">
            <a:solidFill>
              <a:srgbClr val="71FFE4"/>
            </a:solidFill>
            <a:prstDash val="solid"/>
            <a:headEnd type="none" w="sm" len="sm"/>
            <a:tailEnd type="none" w="sm" len="sm"/>
          </a:ln>
        </p:spPr>
        <p:txBody>
          <a:bodyPr/>
          <a:lstStyle/>
          <a:p>
            <a:endParaRPr lang="en-US"/>
          </a:p>
        </p:txBody>
      </p:sp>
      <p:sp>
        <p:nvSpPr>
          <p:cNvPr id="6" name="Freeform 6"/>
          <p:cNvSpPr/>
          <p:nvPr/>
        </p:nvSpPr>
        <p:spPr>
          <a:xfrm>
            <a:off x="3297334" y="8083765"/>
            <a:ext cx="11693331" cy="1257203"/>
          </a:xfrm>
          <a:custGeom>
            <a:avLst/>
            <a:gdLst/>
            <a:ahLst/>
            <a:cxnLst/>
            <a:rect l="l" t="t" r="r" b="b"/>
            <a:pathLst>
              <a:path w="11693331" h="1257203">
                <a:moveTo>
                  <a:pt x="0" y="0"/>
                </a:moveTo>
                <a:lnTo>
                  <a:pt x="11693332" y="0"/>
                </a:lnTo>
                <a:lnTo>
                  <a:pt x="11693332" y="1257203"/>
                </a:lnTo>
                <a:lnTo>
                  <a:pt x="0" y="1257203"/>
                </a:lnTo>
                <a:lnTo>
                  <a:pt x="0" y="0"/>
                </a:lnTo>
                <a:close/>
              </a:path>
            </a:pathLst>
          </a:custGeom>
          <a:blipFill>
            <a:blip r:embed="rId4"/>
            <a:stretch>
              <a:fillRect/>
            </a:stretch>
          </a:blipFill>
        </p:spPr>
        <p:txBody>
          <a:bodyPr/>
          <a:lstStyle/>
          <a:p>
            <a:endParaRPr lang="en-US"/>
          </a:p>
        </p:txBody>
      </p:sp>
      <p:sp>
        <p:nvSpPr>
          <p:cNvPr id="7" name="Freeform 7"/>
          <p:cNvSpPr/>
          <p:nvPr/>
        </p:nvSpPr>
        <p:spPr>
          <a:xfrm>
            <a:off x="6119139" y="1885544"/>
            <a:ext cx="5648271" cy="5826561"/>
          </a:xfrm>
          <a:custGeom>
            <a:avLst/>
            <a:gdLst/>
            <a:ahLst/>
            <a:cxnLst/>
            <a:rect l="l" t="t" r="r" b="b"/>
            <a:pathLst>
              <a:path w="5648271" h="5826561">
                <a:moveTo>
                  <a:pt x="0" y="0"/>
                </a:moveTo>
                <a:lnTo>
                  <a:pt x="5648271" y="0"/>
                </a:lnTo>
                <a:lnTo>
                  <a:pt x="5648271" y="5826560"/>
                </a:lnTo>
                <a:lnTo>
                  <a:pt x="0" y="582656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213027" y="1940915"/>
            <a:ext cx="18105118" cy="7334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Closing your eyes (if you’re comfortable), think to yourself…</a:t>
            </a:r>
          </a:p>
        </p:txBody>
      </p:sp>
      <p:sp>
        <p:nvSpPr>
          <p:cNvPr id="5" name="TextBox 5"/>
          <p:cNvSpPr txBox="1"/>
          <p:nvPr/>
        </p:nvSpPr>
        <p:spPr>
          <a:xfrm>
            <a:off x="1362748" y="3126615"/>
            <a:ext cx="15562503" cy="5800725"/>
          </a:xfrm>
          <a:prstGeom prst="rect">
            <a:avLst/>
          </a:prstGeom>
        </p:spPr>
        <p:txBody>
          <a:bodyPr lIns="0" tIns="0" rIns="0" bIns="0" rtlCol="0" anchor="t">
            <a:spAutoFit/>
          </a:bodyPr>
          <a:lstStyle/>
          <a:p>
            <a:pPr marL="868680" lvl="1" indent="-434340" algn="l">
              <a:lnSpc>
                <a:spcPts val="5759"/>
              </a:lnSpc>
              <a:buFont typeface="Arial"/>
              <a:buChar char="•"/>
            </a:pPr>
            <a:r>
              <a:rPr lang="en-US" sz="4800">
                <a:solidFill>
                  <a:srgbClr val="000000"/>
                </a:solidFill>
                <a:latin typeface="Rubik"/>
                <a:ea typeface="Rubik"/>
                <a:cs typeface="Rubik"/>
                <a:sym typeface="Rubik"/>
              </a:rPr>
              <a:t>When are you your truest, best self?</a:t>
            </a:r>
          </a:p>
          <a:p>
            <a:pPr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What does it look like, sound like, and feel like?</a:t>
            </a:r>
          </a:p>
          <a:p>
            <a:pPr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Hold that image of yourself in your mind</a:t>
            </a:r>
          </a:p>
          <a:p>
            <a:pPr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When you’re ready, open your eyes.</a:t>
            </a:r>
          </a:p>
          <a:p>
            <a:pPr marL="868680" lvl="1" indent="-434340" algn="l">
              <a:lnSpc>
                <a:spcPts val="5759"/>
              </a:lnSpc>
            </a:pPr>
            <a:endParaRPr lang="en-US" sz="4800">
              <a:solidFill>
                <a:srgbClr val="000000"/>
              </a:solidFill>
              <a:latin typeface="Rubik"/>
              <a:ea typeface="Rubik"/>
              <a:cs typeface="Rubik"/>
              <a:sym typeface="Rubik"/>
            </a:endParaRPr>
          </a:p>
        </p:txBody>
      </p:sp>
      <p:sp>
        <p:nvSpPr>
          <p:cNvPr id="6" name="TextBox 6"/>
          <p:cNvSpPr txBox="1"/>
          <p:nvPr/>
        </p:nvSpPr>
        <p:spPr>
          <a:xfrm>
            <a:off x="121587" y="33653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Intention Setting Visualization</a:t>
            </a:r>
          </a:p>
        </p:txBody>
      </p:sp>
      <p:sp>
        <p:nvSpPr>
          <p:cNvPr id="7" name="Freeform 7"/>
          <p:cNvSpPr/>
          <p:nvPr/>
        </p:nvSpPr>
        <p:spPr>
          <a:xfrm>
            <a:off x="13884958" y="6031740"/>
            <a:ext cx="3673937" cy="3987630"/>
          </a:xfrm>
          <a:custGeom>
            <a:avLst/>
            <a:gdLst/>
            <a:ahLst/>
            <a:cxnLst/>
            <a:rect l="l" t="t" r="r" b="b"/>
            <a:pathLst>
              <a:path w="3673937" h="3987630">
                <a:moveTo>
                  <a:pt x="0" y="0"/>
                </a:moveTo>
                <a:lnTo>
                  <a:pt x="3673937" y="0"/>
                </a:lnTo>
                <a:lnTo>
                  <a:pt x="3673937" y="3987630"/>
                </a:lnTo>
                <a:lnTo>
                  <a:pt x="0" y="3987630"/>
                </a:lnTo>
                <a:lnTo>
                  <a:pt x="0" y="0"/>
                </a:lnTo>
                <a:close/>
              </a:path>
            </a:pathLst>
          </a:custGeom>
          <a:blipFill>
            <a:blip r:embed="rId4"/>
            <a:stretch>
              <a:fillRect/>
            </a:stretch>
          </a:blipFill>
        </p:spPr>
        <p:txBody>
          <a:bodyPr/>
          <a:lstStyle/>
          <a:p>
            <a:endParaRPr lang="en-US"/>
          </a:p>
        </p:txBody>
      </p:sp>
      <p:sp>
        <p:nvSpPr>
          <p:cNvPr id="8" name="Freeform 2" descr="A black text on a white background  Description automatically generated">
            <a:extLst>
              <a:ext uri="{FF2B5EF4-FFF2-40B4-BE49-F238E27FC236}">
                <a16:creationId xmlns:a16="http://schemas.microsoft.com/office/drawing/2014/main" id="{A8EF3F27-1E74-4D14-9154-13CB7E5082A3}"/>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5"/>
            <a:stretch>
              <a:fillRect t="-8760"/>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92600" y="0"/>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5451760" y="8616292"/>
            <a:ext cx="7384473" cy="731095"/>
          </a:xfrm>
          <a:custGeom>
            <a:avLst/>
            <a:gdLst/>
            <a:ahLst/>
            <a:cxnLst/>
            <a:rect l="l" t="t" r="r" b="b"/>
            <a:pathLst>
              <a:path w="7384473" h="731095">
                <a:moveTo>
                  <a:pt x="0" y="0"/>
                </a:moveTo>
                <a:lnTo>
                  <a:pt x="7384473" y="0"/>
                </a:lnTo>
                <a:lnTo>
                  <a:pt x="7384473" y="731096"/>
                </a:lnTo>
                <a:lnTo>
                  <a:pt x="0" y="731096"/>
                </a:lnTo>
                <a:lnTo>
                  <a:pt x="0" y="0"/>
                </a:lnTo>
                <a:close/>
              </a:path>
            </a:pathLst>
          </a:custGeom>
          <a:blipFill>
            <a:blip r:embed="rId3"/>
            <a:stretch>
              <a:fillRect/>
            </a:stretch>
          </a:blipFill>
        </p:spPr>
        <p:txBody>
          <a:bodyPr/>
          <a:lstStyle/>
          <a:p>
            <a:endParaRPr lang="en-US"/>
          </a:p>
        </p:txBody>
      </p:sp>
      <p:sp>
        <p:nvSpPr>
          <p:cNvPr id="4" name="Freeform 4"/>
          <p:cNvSpPr/>
          <p:nvPr/>
        </p:nvSpPr>
        <p:spPr>
          <a:xfrm>
            <a:off x="7060520" y="1950406"/>
            <a:ext cx="4166956" cy="6015958"/>
          </a:xfrm>
          <a:custGeom>
            <a:avLst/>
            <a:gdLst/>
            <a:ahLst/>
            <a:cxnLst/>
            <a:rect l="l" t="t" r="r" b="b"/>
            <a:pathLst>
              <a:path w="4166956" h="6015958">
                <a:moveTo>
                  <a:pt x="0" y="0"/>
                </a:moveTo>
                <a:lnTo>
                  <a:pt x="4166956" y="0"/>
                </a:lnTo>
                <a:lnTo>
                  <a:pt x="4166956" y="6015959"/>
                </a:lnTo>
                <a:lnTo>
                  <a:pt x="0" y="6015959"/>
                </a:lnTo>
                <a:lnTo>
                  <a:pt x="0" y="0"/>
                </a:lnTo>
                <a:close/>
              </a:path>
            </a:pathLst>
          </a:custGeom>
          <a:blipFill>
            <a:blip r:embed="rId4"/>
            <a:stretch>
              <a:fillRect/>
            </a:stretch>
          </a:blipFill>
        </p:spPr>
        <p:txBody>
          <a:bodyPr/>
          <a:lstStyle/>
          <a:p>
            <a:endParaRPr lang="en-US"/>
          </a:p>
        </p:txBody>
      </p:sp>
      <p:sp>
        <p:nvSpPr>
          <p:cNvPr id="5" name="Freeform 5"/>
          <p:cNvSpPr/>
          <p:nvPr/>
        </p:nvSpPr>
        <p:spPr>
          <a:xfrm>
            <a:off x="7260356" y="652400"/>
            <a:ext cx="3767288" cy="835113"/>
          </a:xfrm>
          <a:custGeom>
            <a:avLst/>
            <a:gdLst/>
            <a:ahLst/>
            <a:cxnLst/>
            <a:rect l="l" t="t" r="r" b="b"/>
            <a:pathLst>
              <a:path w="3767288" h="835113">
                <a:moveTo>
                  <a:pt x="0" y="0"/>
                </a:moveTo>
                <a:lnTo>
                  <a:pt x="3767287" y="0"/>
                </a:lnTo>
                <a:lnTo>
                  <a:pt x="3767287" y="835113"/>
                </a:lnTo>
                <a:lnTo>
                  <a:pt x="0" y="835113"/>
                </a:lnTo>
                <a:lnTo>
                  <a:pt x="0" y="0"/>
                </a:lnTo>
                <a:close/>
              </a:path>
            </a:pathLst>
          </a:custGeom>
          <a:blipFill>
            <a:blip r:embed="rId5"/>
            <a:stretch>
              <a:fillRect/>
            </a:stretch>
          </a:blipFill>
        </p:spPr>
        <p:txBody>
          <a:bodyPr/>
          <a:lstStyle/>
          <a:p>
            <a:endParaRPr lang="en-US"/>
          </a:p>
        </p:txBody>
      </p:sp>
      <p:sp>
        <p:nvSpPr>
          <p:cNvPr id="6" name="AutoShape 6"/>
          <p:cNvSpPr/>
          <p:nvPr/>
        </p:nvSpPr>
        <p:spPr>
          <a:xfrm>
            <a:off x="3559485" y="1753552"/>
            <a:ext cx="10767579" cy="209"/>
          </a:xfrm>
          <a:prstGeom prst="line">
            <a:avLst/>
          </a:prstGeom>
          <a:ln w="47625" cap="rnd">
            <a:solidFill>
              <a:srgbClr val="F2C23B"/>
            </a:solidFill>
            <a:prstDash val="solid"/>
            <a:headEnd type="none" w="sm" len="sm"/>
            <a:tailEnd type="none" w="sm" len="sm"/>
          </a:ln>
        </p:spPr>
        <p:txBody>
          <a:bodyPr/>
          <a:lstStyle/>
          <a:p>
            <a:endParaRPr lang="en-US"/>
          </a:p>
        </p:txBody>
      </p:sp>
      <p:sp>
        <p:nvSpPr>
          <p:cNvPr id="7" name="AutoShape 7"/>
          <p:cNvSpPr/>
          <p:nvPr/>
        </p:nvSpPr>
        <p:spPr>
          <a:xfrm flipV="1">
            <a:off x="5811876" y="8155305"/>
            <a:ext cx="6664246" cy="303"/>
          </a:xfrm>
          <a:prstGeom prst="line">
            <a:avLst/>
          </a:prstGeom>
          <a:ln w="2857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7266" y="1001378"/>
            <a:ext cx="4713208" cy="68578"/>
          </a:xfrm>
          <a:custGeom>
            <a:avLst/>
            <a:gdLst/>
            <a:ahLst/>
            <a:cxnLst/>
            <a:rect l="l" t="t" r="r" b="b"/>
            <a:pathLst>
              <a:path w="4713208" h="68578">
                <a:moveTo>
                  <a:pt x="0" y="0"/>
                </a:moveTo>
                <a:lnTo>
                  <a:pt x="4713208" y="0"/>
                </a:lnTo>
                <a:lnTo>
                  <a:pt x="4713208" y="68578"/>
                </a:lnTo>
                <a:lnTo>
                  <a:pt x="0" y="6857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47265" y="267952"/>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Journaling</a:t>
            </a:r>
          </a:p>
        </p:txBody>
      </p:sp>
      <p:sp>
        <p:nvSpPr>
          <p:cNvPr id="5" name="TextBox 5"/>
          <p:cNvSpPr txBox="1"/>
          <p:nvPr/>
        </p:nvSpPr>
        <p:spPr>
          <a:xfrm>
            <a:off x="1248921" y="4398837"/>
            <a:ext cx="15562503" cy="5076825"/>
          </a:xfrm>
          <a:prstGeom prst="rect">
            <a:avLst/>
          </a:prstGeom>
        </p:spPr>
        <p:txBody>
          <a:bodyPr lIns="0" tIns="0" rIns="0" bIns="0" rtlCol="0" anchor="t">
            <a:spAutoFit/>
          </a:bodyPr>
          <a:lstStyle/>
          <a:p>
            <a:pPr marL="868680" lvl="1" indent="-434340" algn="l">
              <a:lnSpc>
                <a:spcPts val="5759"/>
              </a:lnSpc>
              <a:buFont typeface="Arial"/>
              <a:buChar char="•"/>
            </a:pPr>
            <a:r>
              <a:rPr lang="en-US" sz="4800">
                <a:solidFill>
                  <a:srgbClr val="000000"/>
                </a:solidFill>
                <a:latin typeface="Rubik"/>
                <a:ea typeface="Rubik"/>
                <a:cs typeface="Rubik"/>
                <a:sym typeface="Rubik"/>
              </a:rPr>
              <a:t>What kind of friend would you be?</a:t>
            </a:r>
          </a:p>
          <a:p>
            <a:pPr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How would you act in school?</a:t>
            </a:r>
          </a:p>
          <a:p>
            <a:pPr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What would you do to be a good teammate or be successful in sports? </a:t>
            </a:r>
          </a:p>
          <a:p>
            <a:pPr marL="868680" lvl="1" indent="-434340" algn="l">
              <a:lnSpc>
                <a:spcPts val="5759"/>
              </a:lnSpc>
            </a:pPr>
            <a:endParaRPr lang="en-US" sz="4800">
              <a:solidFill>
                <a:srgbClr val="000000"/>
              </a:solidFill>
              <a:latin typeface="Rubik"/>
              <a:ea typeface="Rubik"/>
              <a:cs typeface="Rubik"/>
              <a:sym typeface="Rubik"/>
            </a:endParaRPr>
          </a:p>
        </p:txBody>
      </p:sp>
      <p:sp>
        <p:nvSpPr>
          <p:cNvPr id="6" name="TextBox 6"/>
          <p:cNvSpPr txBox="1"/>
          <p:nvPr/>
        </p:nvSpPr>
        <p:spPr>
          <a:xfrm>
            <a:off x="147265" y="1409719"/>
            <a:ext cx="17534329" cy="2112759"/>
          </a:xfrm>
          <a:prstGeom prst="rect">
            <a:avLst/>
          </a:prstGeom>
        </p:spPr>
        <p:txBody>
          <a:bodyPr lIns="0" tIns="0" rIns="0" bIns="0" rtlCol="0" anchor="t">
            <a:spAutoFit/>
          </a:bodyPr>
          <a:lstStyle/>
          <a:p>
            <a:pPr algn="l">
              <a:lnSpc>
                <a:spcPts val="5578"/>
              </a:lnSpc>
            </a:pPr>
            <a:r>
              <a:rPr lang="en-US" sz="4648">
                <a:solidFill>
                  <a:srgbClr val="000000"/>
                </a:solidFill>
                <a:latin typeface="Rubik"/>
                <a:ea typeface="Rubik"/>
                <a:cs typeface="Rubik"/>
                <a:sym typeface="Rubik"/>
              </a:rPr>
              <a:t>Take this moment to quietly reflect on what it would be like to be the best version of yourself. Use these prompts below to help you, if needed:</a:t>
            </a:r>
          </a:p>
        </p:txBody>
      </p:sp>
      <p:sp>
        <p:nvSpPr>
          <p:cNvPr id="7" name="Freeform 2" descr="A black text on a white background  Description automatically generated">
            <a:extLst>
              <a:ext uri="{FF2B5EF4-FFF2-40B4-BE49-F238E27FC236}">
                <a16:creationId xmlns:a16="http://schemas.microsoft.com/office/drawing/2014/main" id="{34485B5A-66C3-39C4-A53F-6B28AE5C6FDB}"/>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48145" y="1941852"/>
            <a:ext cx="17810589" cy="6524625"/>
          </a:xfrm>
          <a:prstGeom prst="rect">
            <a:avLst/>
          </a:prstGeom>
        </p:spPr>
        <p:txBody>
          <a:bodyPr lIns="0" tIns="0" rIns="0" bIns="0" rtlCol="0" anchor="t">
            <a:spAutoFit/>
          </a:bodyPr>
          <a:lstStyle/>
          <a:p>
            <a:pPr marL="868680" lvl="1" indent="-434340" algn="l">
              <a:lnSpc>
                <a:spcPts val="5759"/>
              </a:lnSpc>
              <a:buFont typeface="Arial"/>
              <a:buChar char="•"/>
            </a:pPr>
            <a:r>
              <a:rPr lang="en-US" sz="4800">
                <a:solidFill>
                  <a:srgbClr val="000000"/>
                </a:solidFill>
                <a:latin typeface="Rubik Bold"/>
                <a:ea typeface="Rubik Bold"/>
                <a:cs typeface="Rubik Bold"/>
                <a:sym typeface="Rubik Bold"/>
              </a:rPr>
              <a:t>Well-being: </a:t>
            </a:r>
            <a:r>
              <a:rPr lang="en-US" sz="4800">
                <a:solidFill>
                  <a:srgbClr val="000000"/>
                </a:solidFill>
                <a:latin typeface="Rubik"/>
                <a:ea typeface="Rubik"/>
                <a:cs typeface="Rubik"/>
                <a:sym typeface="Rubik"/>
              </a:rPr>
              <a:t>The state of being comfortable, healthy or </a:t>
            </a:r>
          </a:p>
          <a:p>
            <a:pPr marL="868680" lvl="1" indent="-434340" algn="l">
              <a:lnSpc>
                <a:spcPts val="5759"/>
              </a:lnSpc>
            </a:pPr>
            <a:r>
              <a:rPr lang="en-US" sz="4800">
                <a:solidFill>
                  <a:srgbClr val="000000"/>
                </a:solidFill>
                <a:latin typeface="Rubik"/>
                <a:ea typeface="Rubik"/>
                <a:cs typeface="Rubik"/>
                <a:sym typeface="Rubik"/>
              </a:rPr>
              <a:t>happy. </a:t>
            </a:r>
          </a:p>
          <a:p>
            <a:pPr marL="868680" lvl="1" indent="-434340"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Bold"/>
                <a:ea typeface="Rubik Bold"/>
                <a:cs typeface="Rubik Bold"/>
                <a:sym typeface="Rubik Bold"/>
              </a:rPr>
              <a:t>Mindfulness: </a:t>
            </a:r>
            <a:r>
              <a:rPr lang="en-US" sz="4800">
                <a:solidFill>
                  <a:srgbClr val="000000"/>
                </a:solidFill>
                <a:latin typeface="Rubik"/>
                <a:ea typeface="Rubik"/>
                <a:cs typeface="Rubik"/>
                <a:sym typeface="Rubik"/>
              </a:rPr>
              <a:t>To pay attention to what is happening in </a:t>
            </a:r>
          </a:p>
          <a:p>
            <a:pPr marL="868680" lvl="1" indent="-434340" algn="l">
              <a:lnSpc>
                <a:spcPts val="5759"/>
              </a:lnSpc>
            </a:pPr>
            <a:r>
              <a:rPr lang="en-US" sz="4800">
                <a:solidFill>
                  <a:srgbClr val="000000"/>
                </a:solidFill>
                <a:latin typeface="Rubik"/>
                <a:ea typeface="Rubik"/>
                <a:cs typeface="Rubik"/>
                <a:sym typeface="Rubik"/>
              </a:rPr>
              <a:t>the moment, without judgment. </a:t>
            </a:r>
          </a:p>
          <a:p>
            <a:pPr marL="868680" lvl="1" indent="-434340"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Bold"/>
                <a:ea typeface="Rubik Bold"/>
                <a:cs typeface="Rubik Bold"/>
                <a:sym typeface="Rubik Bold"/>
              </a:rPr>
              <a:t>Goal: </a:t>
            </a:r>
            <a:r>
              <a:rPr lang="en-US" sz="4800">
                <a:solidFill>
                  <a:srgbClr val="000000"/>
                </a:solidFill>
                <a:latin typeface="Rubik"/>
                <a:ea typeface="Rubik"/>
                <a:cs typeface="Rubik"/>
                <a:sym typeface="Rubik"/>
              </a:rPr>
              <a:t>Something that you are trying to achieve. </a:t>
            </a:r>
          </a:p>
          <a:p>
            <a:pPr marL="868680" lvl="1" indent="-434340"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Bold"/>
                <a:ea typeface="Rubik Bold"/>
                <a:cs typeface="Rubik Bold"/>
                <a:sym typeface="Rubik Bold"/>
              </a:rPr>
              <a:t>Intention: </a:t>
            </a:r>
            <a:r>
              <a:rPr lang="en-US" sz="4800">
                <a:solidFill>
                  <a:srgbClr val="000000"/>
                </a:solidFill>
                <a:latin typeface="Rubik"/>
                <a:ea typeface="Rubik"/>
                <a:cs typeface="Rubik"/>
                <a:sym typeface="Rubik"/>
              </a:rPr>
              <a:t>A determination to act in a certain way. </a:t>
            </a:r>
          </a:p>
        </p:txBody>
      </p:sp>
      <p:sp>
        <p:nvSpPr>
          <p:cNvPr id="4" name="Freeform 4"/>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21587" y="295275"/>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Definitions Recap</a:t>
            </a:r>
          </a:p>
        </p:txBody>
      </p:sp>
      <p:sp>
        <p:nvSpPr>
          <p:cNvPr id="6" name="Freeform 2" descr="A black text on a white background  Description automatically generated">
            <a:extLst>
              <a:ext uri="{FF2B5EF4-FFF2-40B4-BE49-F238E27FC236}">
                <a16:creationId xmlns:a16="http://schemas.microsoft.com/office/drawing/2014/main" id="{16BF34B1-123C-CDAF-9279-0DC132C674FC}"/>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1440" y="1700599"/>
            <a:ext cx="17810589"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Example: I feel happy when I play my favourite sport.</a:t>
            </a:r>
          </a:p>
        </p:txBody>
      </p:sp>
      <p:sp>
        <p:nvSpPr>
          <p:cNvPr id="4" name="Freeform 4"/>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91440" y="295275"/>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Prepare to Set Intentions</a:t>
            </a:r>
          </a:p>
        </p:txBody>
      </p:sp>
      <p:sp>
        <p:nvSpPr>
          <p:cNvPr id="6" name="TextBox 6"/>
          <p:cNvSpPr txBox="1"/>
          <p:nvPr/>
        </p:nvSpPr>
        <p:spPr>
          <a:xfrm>
            <a:off x="881598" y="2500617"/>
            <a:ext cx="17810589" cy="2724150"/>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Intentions:</a:t>
            </a:r>
          </a:p>
          <a:p>
            <a:pPr marL="1337310" lvl="2" indent="-445770" algn="l">
              <a:lnSpc>
                <a:spcPts val="4320"/>
              </a:lnSpc>
              <a:buAutoNum type="arabicPeriod"/>
            </a:pPr>
            <a:r>
              <a:rPr lang="en-US" sz="3600">
                <a:solidFill>
                  <a:srgbClr val="000000"/>
                </a:solidFill>
                <a:latin typeface="Rubik"/>
                <a:ea typeface="Rubik"/>
                <a:cs typeface="Rubik"/>
                <a:sym typeface="Rubik"/>
              </a:rPr>
              <a:t>Make an effort to find time to play</a:t>
            </a:r>
          </a:p>
          <a:p>
            <a:pPr marL="1337310" lvl="2" indent="-445770" algn="l">
              <a:lnSpc>
                <a:spcPts val="4320"/>
              </a:lnSpc>
              <a:buAutoNum type="arabicPeriod"/>
            </a:pPr>
            <a:r>
              <a:rPr lang="en-US" sz="3600">
                <a:solidFill>
                  <a:srgbClr val="000000"/>
                </a:solidFill>
                <a:latin typeface="Rubik"/>
                <a:ea typeface="Rubik"/>
                <a:cs typeface="Rubik"/>
                <a:sym typeface="Rubik"/>
              </a:rPr>
              <a:t>Instead of watching TV, go outside</a:t>
            </a:r>
          </a:p>
          <a:p>
            <a:pPr marL="1337310" lvl="2" indent="-445770" algn="l">
              <a:lnSpc>
                <a:spcPts val="4320"/>
              </a:lnSpc>
              <a:buAutoNum type="arabicPeriod"/>
            </a:pPr>
            <a:r>
              <a:rPr lang="en-US" sz="3600">
                <a:solidFill>
                  <a:srgbClr val="000000"/>
                </a:solidFill>
                <a:latin typeface="Rubik"/>
                <a:ea typeface="Rubik"/>
                <a:cs typeface="Rubik"/>
                <a:sym typeface="Rubik"/>
              </a:rPr>
              <a:t>Notice how you feel when you play</a:t>
            </a:r>
          </a:p>
          <a:p>
            <a:pPr marL="1337310" lvl="2" indent="-445770" algn="l">
              <a:lnSpc>
                <a:spcPts val="4320"/>
              </a:lnSpc>
              <a:buAutoNum type="arabicPeriod"/>
            </a:pPr>
            <a:r>
              <a:rPr lang="en-US" sz="3600">
                <a:solidFill>
                  <a:srgbClr val="000000"/>
                </a:solidFill>
                <a:latin typeface="Rubik"/>
                <a:ea typeface="Rubik"/>
                <a:cs typeface="Rubik"/>
                <a:sym typeface="Rubik"/>
              </a:rPr>
              <a:t>Be mindful when you play</a:t>
            </a:r>
          </a:p>
        </p:txBody>
      </p:sp>
      <p:sp>
        <p:nvSpPr>
          <p:cNvPr id="7" name="TextBox 7"/>
          <p:cNvSpPr txBox="1"/>
          <p:nvPr/>
        </p:nvSpPr>
        <p:spPr>
          <a:xfrm>
            <a:off x="91440" y="6075057"/>
            <a:ext cx="17810589"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Example: I am my best self when I’m a good friend.</a:t>
            </a:r>
          </a:p>
        </p:txBody>
      </p:sp>
      <p:sp>
        <p:nvSpPr>
          <p:cNvPr id="8" name="TextBox 8"/>
          <p:cNvSpPr txBox="1"/>
          <p:nvPr/>
        </p:nvSpPr>
        <p:spPr>
          <a:xfrm>
            <a:off x="881598" y="6875075"/>
            <a:ext cx="17810589" cy="2724150"/>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Intentions:</a:t>
            </a:r>
          </a:p>
          <a:p>
            <a:pPr marL="1337310" lvl="2" indent="-445770" algn="l">
              <a:lnSpc>
                <a:spcPts val="4320"/>
              </a:lnSpc>
              <a:buAutoNum type="arabicPeriod"/>
            </a:pPr>
            <a:r>
              <a:rPr lang="en-US" sz="3600">
                <a:solidFill>
                  <a:srgbClr val="000000"/>
                </a:solidFill>
                <a:latin typeface="Rubik"/>
                <a:ea typeface="Rubik"/>
                <a:cs typeface="Rubik"/>
                <a:sym typeface="Rubik"/>
              </a:rPr>
              <a:t>Be kind</a:t>
            </a:r>
          </a:p>
          <a:p>
            <a:pPr marL="1337310" lvl="2" indent="-445770" algn="l">
              <a:lnSpc>
                <a:spcPts val="4320"/>
              </a:lnSpc>
              <a:buAutoNum type="arabicPeriod"/>
            </a:pPr>
            <a:r>
              <a:rPr lang="en-US" sz="3600">
                <a:solidFill>
                  <a:srgbClr val="000000"/>
                </a:solidFill>
                <a:latin typeface="Rubik"/>
                <a:ea typeface="Rubik"/>
                <a:cs typeface="Rubik"/>
                <a:sym typeface="Rubik"/>
              </a:rPr>
              <a:t>Let go of grudges</a:t>
            </a:r>
          </a:p>
          <a:p>
            <a:pPr marL="1337310" lvl="2" indent="-445770" algn="l">
              <a:lnSpc>
                <a:spcPts val="4320"/>
              </a:lnSpc>
              <a:buAutoNum type="arabicPeriod"/>
            </a:pPr>
            <a:r>
              <a:rPr lang="en-US" sz="3600">
                <a:solidFill>
                  <a:srgbClr val="000000"/>
                </a:solidFill>
                <a:latin typeface="Rubik"/>
                <a:ea typeface="Rubik"/>
                <a:cs typeface="Rubik"/>
                <a:sym typeface="Rubik"/>
              </a:rPr>
              <a:t>Include others</a:t>
            </a:r>
          </a:p>
          <a:p>
            <a:pPr marL="1337310" lvl="2" indent="-445770" algn="l">
              <a:lnSpc>
                <a:spcPts val="4320"/>
              </a:lnSpc>
              <a:buAutoNum type="arabicPeriod"/>
            </a:pPr>
            <a:r>
              <a:rPr lang="en-US" sz="3600">
                <a:solidFill>
                  <a:srgbClr val="000000"/>
                </a:solidFill>
                <a:latin typeface="Rubik"/>
                <a:ea typeface="Rubik"/>
                <a:cs typeface="Rubik"/>
                <a:sym typeface="Rubik"/>
              </a:rPr>
              <a:t>Help others feel part of a community</a:t>
            </a:r>
          </a:p>
        </p:txBody>
      </p:sp>
      <p:sp>
        <p:nvSpPr>
          <p:cNvPr id="9" name="Freeform 2" descr="A black text on a white background  Description automatically generated">
            <a:extLst>
              <a:ext uri="{FF2B5EF4-FFF2-40B4-BE49-F238E27FC236}">
                <a16:creationId xmlns:a16="http://schemas.microsoft.com/office/drawing/2014/main" id="{16DFA600-F85A-577F-AEAB-910A9E39CF67}"/>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83274" y="3080292"/>
            <a:ext cx="14921447" cy="1457325"/>
          </a:xfrm>
          <a:prstGeom prst="rect">
            <a:avLst/>
          </a:prstGeom>
        </p:spPr>
        <p:txBody>
          <a:bodyPr lIns="0" tIns="0" rIns="0" bIns="0" rtlCol="0" anchor="t">
            <a:spAutoFit/>
          </a:bodyPr>
          <a:lstStyle/>
          <a:p>
            <a:pPr algn="ctr">
              <a:lnSpc>
                <a:spcPts val="5759"/>
              </a:lnSpc>
            </a:pPr>
            <a:r>
              <a:rPr lang="en-US" sz="4800">
                <a:solidFill>
                  <a:srgbClr val="000000"/>
                </a:solidFill>
                <a:latin typeface="Rubik"/>
                <a:ea typeface="Rubik"/>
                <a:cs typeface="Rubik"/>
                <a:sym typeface="Rubik"/>
              </a:rPr>
              <a:t>Describe an intention for today that helps you be your best self.</a:t>
            </a:r>
          </a:p>
        </p:txBody>
      </p:sp>
      <p:sp>
        <p:nvSpPr>
          <p:cNvPr id="4" name="Freeform 4"/>
          <p:cNvSpPr/>
          <p:nvPr/>
        </p:nvSpPr>
        <p:spPr>
          <a:xfrm>
            <a:off x="121587" y="954208"/>
            <a:ext cx="10239186" cy="148983"/>
          </a:xfrm>
          <a:custGeom>
            <a:avLst/>
            <a:gdLst/>
            <a:ahLst/>
            <a:cxnLst/>
            <a:rect l="l" t="t" r="r" b="b"/>
            <a:pathLst>
              <a:path w="10239186" h="148983">
                <a:moveTo>
                  <a:pt x="0" y="0"/>
                </a:moveTo>
                <a:lnTo>
                  <a:pt x="10239186" y="0"/>
                </a:lnTo>
                <a:lnTo>
                  <a:pt x="10239186" y="148984"/>
                </a:lnTo>
                <a:lnTo>
                  <a:pt x="0" y="148984"/>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21587" y="178162"/>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Creating a Personal Plan</a:t>
            </a:r>
          </a:p>
        </p:txBody>
      </p:sp>
      <p:sp>
        <p:nvSpPr>
          <p:cNvPr id="6" name="Freeform 6" descr="Pencil outline"/>
          <p:cNvSpPr/>
          <p:nvPr/>
        </p:nvSpPr>
        <p:spPr>
          <a:xfrm>
            <a:off x="13440016" y="1503806"/>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descr="Lightbulb and pencil outline"/>
          <p:cNvSpPr/>
          <p:nvPr/>
        </p:nvSpPr>
        <p:spPr>
          <a:xfrm rot="-1187412">
            <a:off x="3725357" y="102286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4216541" y="1484756"/>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Independent Writing</a:t>
            </a:r>
          </a:p>
        </p:txBody>
      </p:sp>
      <p:sp>
        <p:nvSpPr>
          <p:cNvPr id="9" name="AutoShape 9"/>
          <p:cNvSpPr/>
          <p:nvPr/>
        </p:nvSpPr>
        <p:spPr>
          <a:xfrm flipH="1" flipV="1">
            <a:off x="9022211" y="2645587"/>
            <a:ext cx="4612147" cy="269"/>
          </a:xfrm>
          <a:prstGeom prst="line">
            <a:avLst/>
          </a:prstGeom>
          <a:ln w="19050" cap="rnd">
            <a:solidFill>
              <a:srgbClr val="F2C23B"/>
            </a:solidFill>
            <a:prstDash val="solid"/>
            <a:headEnd type="none" w="sm" len="sm"/>
            <a:tailEnd type="triangle" w="lg" len="med"/>
          </a:ln>
        </p:spPr>
        <p:txBody>
          <a:bodyPr/>
          <a:lstStyle/>
          <a:p>
            <a:endParaRPr lang="en-US"/>
          </a:p>
        </p:txBody>
      </p:sp>
      <p:sp>
        <p:nvSpPr>
          <p:cNvPr id="10" name="TextBox 10"/>
          <p:cNvSpPr txBox="1"/>
          <p:nvPr/>
        </p:nvSpPr>
        <p:spPr>
          <a:xfrm>
            <a:off x="330271" y="4814561"/>
            <a:ext cx="11695685" cy="5678712"/>
          </a:xfrm>
          <a:prstGeom prst="rect">
            <a:avLst/>
          </a:prstGeom>
        </p:spPr>
        <p:txBody>
          <a:bodyPr lIns="0" tIns="0" rIns="0" bIns="0" rtlCol="0" anchor="t">
            <a:spAutoFit/>
          </a:bodyPr>
          <a:lstStyle/>
          <a:p>
            <a:pPr algn="l">
              <a:lnSpc>
                <a:spcPts val="5050"/>
              </a:lnSpc>
            </a:pPr>
            <a:r>
              <a:rPr lang="en-US" sz="3607">
                <a:solidFill>
                  <a:srgbClr val="000000"/>
                </a:solidFill>
                <a:latin typeface="Rubik"/>
                <a:ea typeface="Rubik"/>
                <a:cs typeface="Rubik"/>
                <a:sym typeface="Rubik"/>
              </a:rPr>
              <a:t>Prompts to help you think:</a:t>
            </a:r>
          </a:p>
          <a:p>
            <a:pPr marL="652839" lvl="1" indent="-326419" algn="l">
              <a:lnSpc>
                <a:spcPts val="5050"/>
              </a:lnSpc>
              <a:buFont typeface="Arial"/>
              <a:buChar char="•"/>
            </a:pPr>
            <a:r>
              <a:rPr lang="en-US" sz="3607">
                <a:solidFill>
                  <a:srgbClr val="000000"/>
                </a:solidFill>
                <a:latin typeface="Rubik"/>
                <a:ea typeface="Rubik"/>
                <a:cs typeface="Rubik"/>
                <a:sym typeface="Rubik"/>
              </a:rPr>
              <a:t>Where do I want to focus my time and energy? </a:t>
            </a:r>
          </a:p>
          <a:p>
            <a:pPr marL="652839" lvl="1" indent="-326419" algn="l">
              <a:lnSpc>
                <a:spcPts val="5050"/>
              </a:lnSpc>
              <a:buFont typeface="Arial"/>
              <a:buChar char="•"/>
            </a:pPr>
            <a:r>
              <a:rPr lang="en-US" sz="3607">
                <a:solidFill>
                  <a:srgbClr val="000000"/>
                </a:solidFill>
                <a:latin typeface="Rubik"/>
                <a:ea typeface="Rubik"/>
                <a:cs typeface="Rubik"/>
                <a:sym typeface="Rubik"/>
              </a:rPr>
              <a:t>Where do I need more consistency? </a:t>
            </a:r>
          </a:p>
          <a:p>
            <a:pPr marL="652839" lvl="1" indent="-326419" algn="l">
              <a:lnSpc>
                <a:spcPts val="5050"/>
              </a:lnSpc>
              <a:buFont typeface="Arial"/>
              <a:buChar char="•"/>
            </a:pPr>
            <a:r>
              <a:rPr lang="en-US" sz="3607">
                <a:solidFill>
                  <a:srgbClr val="000000"/>
                </a:solidFill>
                <a:latin typeface="Rubik"/>
                <a:ea typeface="Rubik"/>
                <a:cs typeface="Rubik"/>
                <a:sym typeface="Rubik"/>
              </a:rPr>
              <a:t>What changes or improvements do I need to make? </a:t>
            </a:r>
          </a:p>
          <a:p>
            <a:pPr marL="652839" lvl="1" indent="-326419" algn="l">
              <a:lnSpc>
                <a:spcPts val="5050"/>
              </a:lnSpc>
              <a:buFont typeface="Arial"/>
              <a:buChar char="•"/>
            </a:pPr>
            <a:r>
              <a:rPr lang="en-US" sz="3607">
                <a:solidFill>
                  <a:srgbClr val="000000"/>
                </a:solidFill>
                <a:latin typeface="Rubik"/>
                <a:ea typeface="Rubik"/>
                <a:cs typeface="Rubik"/>
                <a:sym typeface="Rubik"/>
              </a:rPr>
              <a:t>What habits/practises are working well? </a:t>
            </a:r>
          </a:p>
          <a:p>
            <a:pPr marL="652839" lvl="1" indent="-326419" algn="l">
              <a:lnSpc>
                <a:spcPts val="5050"/>
              </a:lnSpc>
              <a:buFont typeface="Arial"/>
              <a:buChar char="•"/>
            </a:pPr>
            <a:r>
              <a:rPr lang="en-US" sz="3607">
                <a:solidFill>
                  <a:srgbClr val="000000"/>
                </a:solidFill>
                <a:latin typeface="Rubik"/>
                <a:ea typeface="Rubik"/>
                <a:cs typeface="Rubik"/>
                <a:sym typeface="Rubik"/>
              </a:rPr>
              <a:t>What do I need more of? </a:t>
            </a:r>
          </a:p>
          <a:p>
            <a:pPr marL="652839" lvl="1" indent="-326419" algn="l">
              <a:lnSpc>
                <a:spcPts val="5050"/>
              </a:lnSpc>
              <a:buFont typeface="Arial"/>
              <a:buChar char="•"/>
            </a:pPr>
            <a:r>
              <a:rPr lang="en-US" sz="3607">
                <a:solidFill>
                  <a:srgbClr val="000000"/>
                </a:solidFill>
                <a:latin typeface="Rubik"/>
                <a:ea typeface="Rubik"/>
                <a:cs typeface="Rubik"/>
                <a:sym typeface="Rubik"/>
              </a:rPr>
              <a:t>What do I need less of? </a:t>
            </a:r>
          </a:p>
          <a:p>
            <a:pPr marL="652839" lvl="1" indent="-326419" algn="l">
              <a:lnSpc>
                <a:spcPts val="5050"/>
              </a:lnSpc>
              <a:buFont typeface="Arial"/>
              <a:buChar char="•"/>
            </a:pPr>
            <a:r>
              <a:rPr lang="en-US" sz="3607">
                <a:solidFill>
                  <a:srgbClr val="000000"/>
                </a:solidFill>
                <a:latin typeface="Rubik"/>
                <a:ea typeface="Rubik"/>
                <a:cs typeface="Rubik"/>
                <a:sym typeface="Rubik"/>
              </a:rPr>
              <a:t>What am I committed to?⁠ </a:t>
            </a:r>
          </a:p>
          <a:p>
            <a:pPr marL="652839" lvl="1" indent="-326419" algn="l">
              <a:lnSpc>
                <a:spcPts val="4328"/>
              </a:lnSpc>
            </a:pPr>
            <a:endParaRPr lang="en-US" sz="3607">
              <a:solidFill>
                <a:srgbClr val="000000"/>
              </a:solidFill>
              <a:latin typeface="Rubik"/>
              <a:ea typeface="Rubik"/>
              <a:cs typeface="Rubik"/>
              <a:sym typeface="Rubik"/>
            </a:endParaRPr>
          </a:p>
        </p:txBody>
      </p:sp>
      <p:sp>
        <p:nvSpPr>
          <p:cNvPr id="11" name="Freeform 2" descr="A black text on a white background  Description automatically generated">
            <a:extLst>
              <a:ext uri="{FF2B5EF4-FFF2-40B4-BE49-F238E27FC236}">
                <a16:creationId xmlns:a16="http://schemas.microsoft.com/office/drawing/2014/main" id="{674AB0E1-9033-CE3B-D48D-74A7F8F9DC12}"/>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8"/>
            <a:stretch>
              <a:fillRect t="-8760"/>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21587" y="295275"/>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Share out!</a:t>
            </a:r>
          </a:p>
        </p:txBody>
      </p:sp>
      <p:grpSp>
        <p:nvGrpSpPr>
          <p:cNvPr id="5" name="Group 5"/>
          <p:cNvGrpSpPr/>
          <p:nvPr/>
        </p:nvGrpSpPr>
        <p:grpSpPr>
          <a:xfrm>
            <a:off x="473558" y="5057718"/>
            <a:ext cx="17501524" cy="3807802"/>
            <a:chOff x="0" y="0"/>
            <a:chExt cx="23335366" cy="5077070"/>
          </a:xfrm>
        </p:grpSpPr>
        <p:sp>
          <p:nvSpPr>
            <p:cNvPr id="6" name="Freeform 6"/>
            <p:cNvSpPr/>
            <p:nvPr/>
          </p:nvSpPr>
          <p:spPr>
            <a:xfrm>
              <a:off x="0" y="0"/>
              <a:ext cx="23335362" cy="5077079"/>
            </a:xfrm>
            <a:custGeom>
              <a:avLst/>
              <a:gdLst/>
              <a:ahLst/>
              <a:cxnLst/>
              <a:rect l="l" t="t" r="r" b="b"/>
              <a:pathLst>
                <a:path w="23335362" h="5077079">
                  <a:moveTo>
                    <a:pt x="0" y="0"/>
                  </a:moveTo>
                  <a:lnTo>
                    <a:pt x="23335362" y="0"/>
                  </a:lnTo>
                  <a:lnTo>
                    <a:pt x="23335362" y="5077079"/>
                  </a:lnTo>
                  <a:lnTo>
                    <a:pt x="0" y="5077079"/>
                  </a:lnTo>
                  <a:close/>
                </a:path>
              </a:pathLst>
            </a:custGeom>
            <a:solidFill>
              <a:srgbClr val="F5CF65"/>
            </a:solidFill>
          </p:spPr>
          <p:txBody>
            <a:bodyPr/>
            <a:lstStyle/>
            <a:p>
              <a:endParaRPr lang="en-US"/>
            </a:p>
          </p:txBody>
        </p:sp>
      </p:grpSp>
      <p:sp>
        <p:nvSpPr>
          <p:cNvPr id="7" name="TextBox 7"/>
          <p:cNvSpPr txBox="1"/>
          <p:nvPr/>
        </p:nvSpPr>
        <p:spPr>
          <a:xfrm>
            <a:off x="1570551" y="6024340"/>
            <a:ext cx="15146899" cy="1855509"/>
          </a:xfrm>
          <a:prstGeom prst="rect">
            <a:avLst/>
          </a:prstGeom>
        </p:spPr>
        <p:txBody>
          <a:bodyPr lIns="0" tIns="0" rIns="0" bIns="0" rtlCol="0" anchor="t">
            <a:spAutoFit/>
          </a:bodyPr>
          <a:lstStyle/>
          <a:p>
            <a:pPr algn="ctr">
              <a:lnSpc>
                <a:spcPts val="7306"/>
              </a:lnSpc>
            </a:pPr>
            <a:r>
              <a:rPr lang="en-US" sz="6088">
                <a:solidFill>
                  <a:srgbClr val="000000"/>
                </a:solidFill>
                <a:latin typeface="Rubik"/>
                <a:ea typeface="Rubik"/>
                <a:cs typeface="Rubik"/>
                <a:sym typeface="Rubik"/>
              </a:rPr>
              <a:t>If you are comfortable, share your intention for today.</a:t>
            </a:r>
          </a:p>
        </p:txBody>
      </p:sp>
      <p:sp>
        <p:nvSpPr>
          <p:cNvPr id="8" name="Freeform 8"/>
          <p:cNvSpPr/>
          <p:nvPr/>
        </p:nvSpPr>
        <p:spPr>
          <a:xfrm>
            <a:off x="12870330" y="1193920"/>
            <a:ext cx="3902403" cy="3853068"/>
          </a:xfrm>
          <a:custGeom>
            <a:avLst/>
            <a:gdLst/>
            <a:ahLst/>
            <a:cxnLst/>
            <a:rect l="l" t="t" r="r" b="b"/>
            <a:pathLst>
              <a:path w="3902403" h="3853068">
                <a:moveTo>
                  <a:pt x="0" y="0"/>
                </a:moveTo>
                <a:lnTo>
                  <a:pt x="3902403" y="0"/>
                </a:lnTo>
                <a:lnTo>
                  <a:pt x="3902403" y="3853068"/>
                </a:lnTo>
                <a:lnTo>
                  <a:pt x="0" y="3853068"/>
                </a:lnTo>
                <a:lnTo>
                  <a:pt x="0" y="0"/>
                </a:lnTo>
                <a:close/>
              </a:path>
            </a:pathLst>
          </a:custGeom>
          <a:blipFill>
            <a:blip r:embed="rId4"/>
            <a:stretch>
              <a:fillRect/>
            </a:stretch>
          </a:blipFill>
        </p:spPr>
        <p:txBody>
          <a:bodyPr/>
          <a:lstStyle/>
          <a:p>
            <a:endParaRPr lang="en-US"/>
          </a:p>
        </p:txBody>
      </p:sp>
      <p:sp>
        <p:nvSpPr>
          <p:cNvPr id="9" name="Freeform 2" descr="A black text on a white background  Description automatically generated">
            <a:extLst>
              <a:ext uri="{FF2B5EF4-FFF2-40B4-BE49-F238E27FC236}">
                <a16:creationId xmlns:a16="http://schemas.microsoft.com/office/drawing/2014/main" id="{336ED133-117A-DAEF-9732-50DC0FE8EFD8}"/>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5"/>
            <a:stretch>
              <a:fillRect t="-8760"/>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hild throwing leaves up in the air  Description automatically generated"/>
          <p:cNvSpPr/>
          <p:nvPr/>
        </p:nvSpPr>
        <p:spPr>
          <a:xfrm>
            <a:off x="30" y="1923"/>
            <a:ext cx="18287970" cy="10285077"/>
          </a:xfrm>
          <a:custGeom>
            <a:avLst/>
            <a:gdLst/>
            <a:ahLst/>
            <a:cxnLst/>
            <a:rect l="l" t="t" r="r" b="b"/>
            <a:pathLst>
              <a:path w="18287970" h="10285077">
                <a:moveTo>
                  <a:pt x="0" y="0"/>
                </a:moveTo>
                <a:lnTo>
                  <a:pt x="18287970" y="0"/>
                </a:lnTo>
                <a:lnTo>
                  <a:pt x="18287970" y="10285077"/>
                </a:lnTo>
                <a:lnTo>
                  <a:pt x="0" y="10285077"/>
                </a:lnTo>
                <a:lnTo>
                  <a:pt x="0" y="0"/>
                </a:lnTo>
                <a:close/>
              </a:path>
            </a:pathLst>
          </a:custGeom>
          <a:blipFill>
            <a:blip r:embed="rId2"/>
            <a:stretch>
              <a:fillRect t="-20012" r="-109" b="-48018"/>
            </a:stretch>
          </a:blipFill>
        </p:spPr>
        <p:txBody>
          <a:bodyPr/>
          <a:lstStyle/>
          <a:p>
            <a:endParaRPr lang="en-US"/>
          </a:p>
        </p:txBody>
      </p:sp>
      <p:sp>
        <p:nvSpPr>
          <p:cNvPr id="3" name="Freeform 3"/>
          <p:cNvSpPr/>
          <p:nvPr/>
        </p:nvSpPr>
        <p:spPr>
          <a:xfrm>
            <a:off x="14605704" y="7147233"/>
            <a:ext cx="3431393" cy="3431393"/>
          </a:xfrm>
          <a:custGeom>
            <a:avLst/>
            <a:gdLst/>
            <a:ahLst/>
            <a:cxnLst/>
            <a:rect l="l" t="t" r="r" b="b"/>
            <a:pathLst>
              <a:path w="3431393" h="3431393">
                <a:moveTo>
                  <a:pt x="0" y="0"/>
                </a:moveTo>
                <a:lnTo>
                  <a:pt x="3431392" y="0"/>
                </a:lnTo>
                <a:lnTo>
                  <a:pt x="3431392" y="3431393"/>
                </a:lnTo>
                <a:lnTo>
                  <a:pt x="0" y="343139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1440" y="7147233"/>
            <a:ext cx="8568316" cy="3286125"/>
          </a:xfrm>
          <a:prstGeom prst="rect">
            <a:avLst/>
          </a:prstGeom>
        </p:spPr>
        <p:txBody>
          <a:bodyPr lIns="0" tIns="0" rIns="0" bIns="0" rtlCol="0" anchor="t">
            <a:spAutoFit/>
          </a:bodyPr>
          <a:lstStyle/>
          <a:p>
            <a:pPr algn="l">
              <a:lnSpc>
                <a:spcPts val="8640"/>
              </a:lnSpc>
            </a:pPr>
            <a:r>
              <a:rPr lang="en-US" sz="7200">
                <a:solidFill>
                  <a:srgbClr val="000000"/>
                </a:solidFill>
                <a:latin typeface="Rubik Bold"/>
                <a:ea typeface="Rubik Bold"/>
                <a:cs typeface="Rubik Bold"/>
                <a:sym typeface="Rubik Bold"/>
              </a:rPr>
              <a:t> Thank you!</a:t>
            </a:r>
          </a:p>
          <a:p>
            <a:pPr algn="l">
              <a:lnSpc>
                <a:spcPts val="8640"/>
              </a:lnSpc>
            </a:pPr>
            <a:endParaRPr lang="en-US" sz="7200">
              <a:solidFill>
                <a:srgbClr val="000000"/>
              </a:solidFill>
              <a:latin typeface="Rubik Bold"/>
              <a:ea typeface="Rubik Bold"/>
              <a:cs typeface="Rubik Bold"/>
              <a:sym typeface="Rubik Bold"/>
            </a:endParaRPr>
          </a:p>
          <a:p>
            <a:pPr algn="l">
              <a:lnSpc>
                <a:spcPts val="8640"/>
              </a:lnSpc>
            </a:pPr>
            <a:endParaRPr lang="en-US" sz="7200">
              <a:solidFill>
                <a:srgbClr val="000000"/>
              </a:solidFill>
              <a:latin typeface="Rubik Bold"/>
              <a:ea typeface="Rubik Bold"/>
              <a:cs typeface="Rubik Bold"/>
              <a:sym typeface="Rubik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0" y="877501"/>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3"/>
            <a:stretch>
              <a:fillRect t="-728981"/>
            </a:stretch>
          </a:blipFill>
        </p:spPr>
        <p:txBody>
          <a:bodyPr/>
          <a:lstStyle/>
          <a:p>
            <a:endParaRPr lang="en-US"/>
          </a:p>
        </p:txBody>
      </p:sp>
      <p:grpSp>
        <p:nvGrpSpPr>
          <p:cNvPr id="4" name="Group 4"/>
          <p:cNvGrpSpPr/>
          <p:nvPr/>
        </p:nvGrpSpPr>
        <p:grpSpPr>
          <a:xfrm rot="5400000">
            <a:off x="1244496" y="682329"/>
            <a:ext cx="3940903" cy="5414702"/>
            <a:chOff x="0" y="0"/>
            <a:chExt cx="1037933" cy="1426094"/>
          </a:xfrm>
        </p:grpSpPr>
        <p:sp>
          <p:nvSpPr>
            <p:cNvPr id="5" name="Freeform 5"/>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6" name="TextBox 6"/>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sp>
        <p:nvSpPr>
          <p:cNvPr id="7" name="TextBox 7"/>
          <p:cNvSpPr txBox="1"/>
          <p:nvPr/>
        </p:nvSpPr>
        <p:spPr>
          <a:xfrm>
            <a:off x="-1214359" y="116642"/>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Bold"/>
                <a:ea typeface="Rubik Bold"/>
                <a:cs typeface="Rubik Bold"/>
                <a:sym typeface="Rubik Bold"/>
              </a:rPr>
              <a:t>Well-being Poster Walk</a:t>
            </a:r>
          </a:p>
        </p:txBody>
      </p:sp>
      <p:grpSp>
        <p:nvGrpSpPr>
          <p:cNvPr id="8" name="Group 8"/>
          <p:cNvGrpSpPr/>
          <p:nvPr/>
        </p:nvGrpSpPr>
        <p:grpSpPr>
          <a:xfrm rot="5400000">
            <a:off x="13103207" y="4975657"/>
            <a:ext cx="3940903" cy="5414702"/>
            <a:chOff x="0" y="0"/>
            <a:chExt cx="1037933" cy="1426094"/>
          </a:xfrm>
        </p:grpSpPr>
        <p:sp>
          <p:nvSpPr>
            <p:cNvPr id="9" name="Freeform 9"/>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0" name="TextBox 10"/>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11" name="Group 11"/>
          <p:cNvGrpSpPr/>
          <p:nvPr/>
        </p:nvGrpSpPr>
        <p:grpSpPr>
          <a:xfrm rot="5400000">
            <a:off x="7173548" y="4928032"/>
            <a:ext cx="3940903" cy="5414702"/>
            <a:chOff x="0" y="0"/>
            <a:chExt cx="1037933" cy="1426094"/>
          </a:xfrm>
        </p:grpSpPr>
        <p:sp>
          <p:nvSpPr>
            <p:cNvPr id="12" name="Freeform 12"/>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3" name="TextBox 13"/>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14" name="Group 14"/>
          <p:cNvGrpSpPr/>
          <p:nvPr/>
        </p:nvGrpSpPr>
        <p:grpSpPr>
          <a:xfrm rot="5400000">
            <a:off x="1244496" y="4928032"/>
            <a:ext cx="3940903" cy="5414702"/>
            <a:chOff x="0" y="0"/>
            <a:chExt cx="1037933" cy="1426094"/>
          </a:xfrm>
        </p:grpSpPr>
        <p:sp>
          <p:nvSpPr>
            <p:cNvPr id="15" name="Freeform 15"/>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6" name="TextBox 16"/>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17" name="Group 17"/>
          <p:cNvGrpSpPr/>
          <p:nvPr/>
        </p:nvGrpSpPr>
        <p:grpSpPr>
          <a:xfrm rot="5400000">
            <a:off x="13103207" y="683905"/>
            <a:ext cx="3940903" cy="5414702"/>
            <a:chOff x="0" y="0"/>
            <a:chExt cx="1037933" cy="1426094"/>
          </a:xfrm>
        </p:grpSpPr>
        <p:sp>
          <p:nvSpPr>
            <p:cNvPr id="18" name="Freeform 18"/>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9" name="TextBox 19"/>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20" name="Group 20"/>
          <p:cNvGrpSpPr/>
          <p:nvPr/>
        </p:nvGrpSpPr>
        <p:grpSpPr>
          <a:xfrm rot="5400000">
            <a:off x="7173548" y="683905"/>
            <a:ext cx="3940903" cy="5414702"/>
            <a:chOff x="0" y="0"/>
            <a:chExt cx="1037933" cy="1426094"/>
          </a:xfrm>
        </p:grpSpPr>
        <p:sp>
          <p:nvSpPr>
            <p:cNvPr id="21" name="Freeform 21"/>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22" name="TextBox 22"/>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sp>
        <p:nvSpPr>
          <p:cNvPr id="23" name="TextBox 23"/>
          <p:cNvSpPr txBox="1"/>
          <p:nvPr/>
        </p:nvSpPr>
        <p:spPr>
          <a:xfrm>
            <a:off x="795028" y="1598541"/>
            <a:ext cx="4324565" cy="628650"/>
          </a:xfrm>
          <a:prstGeom prst="rect">
            <a:avLst/>
          </a:prstGeom>
        </p:spPr>
        <p:txBody>
          <a:bodyPr lIns="0" tIns="0" rIns="0" bIns="0" rtlCol="0" anchor="t">
            <a:spAutoFit/>
          </a:bodyPr>
          <a:lstStyle/>
          <a:p>
            <a:pPr algn="l">
              <a:lnSpc>
                <a:spcPts val="2400"/>
              </a:lnSpc>
            </a:pPr>
            <a:r>
              <a:rPr lang="en-US" sz="2000">
                <a:solidFill>
                  <a:srgbClr val="000000"/>
                </a:solidFill>
                <a:latin typeface="Rubik Bold"/>
                <a:ea typeface="Rubik Bold"/>
                <a:cs typeface="Rubik Bold"/>
                <a:sym typeface="Rubik Bold"/>
              </a:rPr>
              <a:t>What is Well-being? </a:t>
            </a:r>
          </a:p>
          <a:p>
            <a:pPr algn="l">
              <a:lnSpc>
                <a:spcPts val="2400"/>
              </a:lnSpc>
            </a:pPr>
            <a:r>
              <a:rPr lang="en-US" sz="2000">
                <a:solidFill>
                  <a:srgbClr val="000000"/>
                </a:solidFill>
                <a:latin typeface="Rubik Bold"/>
                <a:ea typeface="Rubik Bold"/>
                <a:cs typeface="Rubik Bold"/>
                <a:sym typeface="Rubik Bold"/>
              </a:rPr>
              <a:t>Define it in words. </a:t>
            </a:r>
          </a:p>
        </p:txBody>
      </p:sp>
      <p:sp>
        <p:nvSpPr>
          <p:cNvPr id="24" name="TextBox 24"/>
          <p:cNvSpPr txBox="1"/>
          <p:nvPr/>
        </p:nvSpPr>
        <p:spPr>
          <a:xfrm>
            <a:off x="6637191" y="1608066"/>
            <a:ext cx="5013618" cy="905963"/>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does Well-being look like? </a:t>
            </a:r>
          </a:p>
          <a:p>
            <a:pPr algn="l">
              <a:lnSpc>
                <a:spcPts val="2395"/>
              </a:lnSpc>
            </a:pPr>
            <a:r>
              <a:rPr lang="en-US" sz="1996">
                <a:solidFill>
                  <a:srgbClr val="000000"/>
                </a:solidFill>
                <a:latin typeface="Rubik Bold"/>
                <a:ea typeface="Rubik Bold"/>
                <a:cs typeface="Rubik Bold"/>
                <a:sym typeface="Rubik Bold"/>
              </a:rPr>
              <a:t>How can you tell if someone has a positive well-being?</a:t>
            </a:r>
          </a:p>
        </p:txBody>
      </p:sp>
      <p:sp>
        <p:nvSpPr>
          <p:cNvPr id="25" name="TextBox 25"/>
          <p:cNvSpPr txBox="1"/>
          <p:nvPr/>
        </p:nvSpPr>
        <p:spPr>
          <a:xfrm>
            <a:off x="12566849" y="1608066"/>
            <a:ext cx="5013618" cy="905963"/>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are some common stresses or disappointments you or your classmates might face?</a:t>
            </a:r>
          </a:p>
        </p:txBody>
      </p:sp>
      <p:sp>
        <p:nvSpPr>
          <p:cNvPr id="26" name="TextBox 26"/>
          <p:cNvSpPr txBox="1"/>
          <p:nvPr/>
        </p:nvSpPr>
        <p:spPr>
          <a:xfrm>
            <a:off x="795028" y="5893531"/>
            <a:ext cx="5013618" cy="607150"/>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do you do to manage stress and disappointments?</a:t>
            </a:r>
          </a:p>
        </p:txBody>
      </p:sp>
      <p:sp>
        <p:nvSpPr>
          <p:cNvPr id="27" name="TextBox 27"/>
          <p:cNvSpPr txBox="1"/>
          <p:nvPr/>
        </p:nvSpPr>
        <p:spPr>
          <a:xfrm>
            <a:off x="12566849" y="6076083"/>
            <a:ext cx="5013618" cy="607150"/>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questions do you have about Well-being?</a:t>
            </a:r>
          </a:p>
        </p:txBody>
      </p:sp>
      <p:sp>
        <p:nvSpPr>
          <p:cNvPr id="28" name="TextBox 28"/>
          <p:cNvSpPr txBox="1"/>
          <p:nvPr/>
        </p:nvSpPr>
        <p:spPr>
          <a:xfrm>
            <a:off x="6789894" y="6076083"/>
            <a:ext cx="5013618" cy="607150"/>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actions can you take to increase Well-being?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t="-8760"/>
            </a:stretch>
          </a:blipFill>
        </p:spPr>
        <p:txBody>
          <a:bodyPr/>
          <a:lstStyle/>
          <a:p>
            <a:endParaRPr lang="en-US"/>
          </a:p>
        </p:txBody>
      </p:sp>
      <p:sp>
        <p:nvSpPr>
          <p:cNvPr id="3" name="Freeform 3"/>
          <p:cNvSpPr/>
          <p:nvPr/>
        </p:nvSpPr>
        <p:spPr>
          <a:xfrm>
            <a:off x="0" y="877501"/>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3"/>
            <a:stretch>
              <a:fillRect t="-728981"/>
            </a:stretch>
          </a:blipFill>
        </p:spPr>
        <p:txBody>
          <a:bodyPr/>
          <a:lstStyle/>
          <a:p>
            <a:endParaRPr lang="en-US"/>
          </a:p>
        </p:txBody>
      </p:sp>
      <p:grpSp>
        <p:nvGrpSpPr>
          <p:cNvPr id="4" name="Group 4"/>
          <p:cNvGrpSpPr/>
          <p:nvPr/>
        </p:nvGrpSpPr>
        <p:grpSpPr>
          <a:xfrm rot="5400000">
            <a:off x="1244496" y="682329"/>
            <a:ext cx="3940903" cy="5414702"/>
            <a:chOff x="0" y="0"/>
            <a:chExt cx="1037933" cy="1426094"/>
          </a:xfrm>
        </p:grpSpPr>
        <p:sp>
          <p:nvSpPr>
            <p:cNvPr id="5" name="Freeform 5"/>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6" name="TextBox 6"/>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sp>
        <p:nvSpPr>
          <p:cNvPr id="7" name="TextBox 7"/>
          <p:cNvSpPr txBox="1"/>
          <p:nvPr/>
        </p:nvSpPr>
        <p:spPr>
          <a:xfrm>
            <a:off x="192136" y="116642"/>
            <a:ext cx="13152041"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Well-being Poster Walk- Class Discussion</a:t>
            </a:r>
          </a:p>
        </p:txBody>
      </p:sp>
      <p:grpSp>
        <p:nvGrpSpPr>
          <p:cNvPr id="8" name="Group 8"/>
          <p:cNvGrpSpPr/>
          <p:nvPr/>
        </p:nvGrpSpPr>
        <p:grpSpPr>
          <a:xfrm rot="5400000">
            <a:off x="13103207" y="4975657"/>
            <a:ext cx="3940903" cy="5414702"/>
            <a:chOff x="0" y="0"/>
            <a:chExt cx="1037933" cy="1426094"/>
          </a:xfrm>
        </p:grpSpPr>
        <p:sp>
          <p:nvSpPr>
            <p:cNvPr id="9" name="Freeform 9"/>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0" name="TextBox 10"/>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11" name="Group 11"/>
          <p:cNvGrpSpPr/>
          <p:nvPr/>
        </p:nvGrpSpPr>
        <p:grpSpPr>
          <a:xfrm rot="5400000">
            <a:off x="7173548" y="4928032"/>
            <a:ext cx="3940903" cy="5414702"/>
            <a:chOff x="0" y="0"/>
            <a:chExt cx="1037933" cy="1426094"/>
          </a:xfrm>
        </p:grpSpPr>
        <p:sp>
          <p:nvSpPr>
            <p:cNvPr id="12" name="Freeform 12"/>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3" name="TextBox 13"/>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14" name="Group 14"/>
          <p:cNvGrpSpPr/>
          <p:nvPr/>
        </p:nvGrpSpPr>
        <p:grpSpPr>
          <a:xfrm rot="5400000">
            <a:off x="1244496" y="4928032"/>
            <a:ext cx="3940903" cy="5414702"/>
            <a:chOff x="0" y="0"/>
            <a:chExt cx="1037933" cy="1426094"/>
          </a:xfrm>
        </p:grpSpPr>
        <p:sp>
          <p:nvSpPr>
            <p:cNvPr id="15" name="Freeform 15"/>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6" name="TextBox 16"/>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17" name="Group 17"/>
          <p:cNvGrpSpPr/>
          <p:nvPr/>
        </p:nvGrpSpPr>
        <p:grpSpPr>
          <a:xfrm rot="5400000">
            <a:off x="13103207" y="683905"/>
            <a:ext cx="3940903" cy="5414702"/>
            <a:chOff x="0" y="0"/>
            <a:chExt cx="1037933" cy="1426094"/>
          </a:xfrm>
        </p:grpSpPr>
        <p:sp>
          <p:nvSpPr>
            <p:cNvPr id="18" name="Freeform 18"/>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19" name="TextBox 19"/>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grpSp>
        <p:nvGrpSpPr>
          <p:cNvPr id="20" name="Group 20"/>
          <p:cNvGrpSpPr/>
          <p:nvPr/>
        </p:nvGrpSpPr>
        <p:grpSpPr>
          <a:xfrm rot="5400000">
            <a:off x="7173548" y="683905"/>
            <a:ext cx="3940903" cy="5414702"/>
            <a:chOff x="0" y="0"/>
            <a:chExt cx="1037933" cy="1426094"/>
          </a:xfrm>
        </p:grpSpPr>
        <p:sp>
          <p:nvSpPr>
            <p:cNvPr id="21" name="Freeform 21"/>
            <p:cNvSpPr/>
            <p:nvPr/>
          </p:nvSpPr>
          <p:spPr>
            <a:xfrm>
              <a:off x="0" y="0"/>
              <a:ext cx="1037933" cy="1426094"/>
            </a:xfrm>
            <a:custGeom>
              <a:avLst/>
              <a:gdLst/>
              <a:ahLst/>
              <a:cxnLst/>
              <a:rect l="l" t="t" r="r" b="b"/>
              <a:pathLst>
                <a:path w="1037933" h="1426094">
                  <a:moveTo>
                    <a:pt x="0" y="0"/>
                  </a:moveTo>
                  <a:lnTo>
                    <a:pt x="1037933" y="0"/>
                  </a:lnTo>
                  <a:lnTo>
                    <a:pt x="1037933" y="1426094"/>
                  </a:lnTo>
                  <a:lnTo>
                    <a:pt x="0" y="1426094"/>
                  </a:lnTo>
                  <a:close/>
                </a:path>
              </a:pathLst>
            </a:custGeom>
            <a:solidFill>
              <a:srgbClr val="FFFFFF"/>
            </a:solidFill>
            <a:ln w="38100" cap="sq">
              <a:solidFill>
                <a:srgbClr val="000000"/>
              </a:solidFill>
              <a:prstDash val="solid"/>
              <a:miter/>
            </a:ln>
          </p:spPr>
          <p:txBody>
            <a:bodyPr/>
            <a:lstStyle/>
            <a:p>
              <a:endParaRPr lang="en-US"/>
            </a:p>
          </p:txBody>
        </p:sp>
        <p:sp>
          <p:nvSpPr>
            <p:cNvPr id="22" name="TextBox 22"/>
            <p:cNvSpPr txBox="1"/>
            <p:nvPr/>
          </p:nvSpPr>
          <p:spPr>
            <a:xfrm>
              <a:off x="0" y="-9525"/>
              <a:ext cx="1037933" cy="1435619"/>
            </a:xfrm>
            <a:prstGeom prst="rect">
              <a:avLst/>
            </a:prstGeom>
          </p:spPr>
          <p:txBody>
            <a:bodyPr lIns="50800" tIns="50800" rIns="50800" bIns="50800" rtlCol="0" anchor="ctr"/>
            <a:lstStyle/>
            <a:p>
              <a:pPr algn="ctr">
                <a:lnSpc>
                  <a:spcPts val="2879"/>
                </a:lnSpc>
              </a:pPr>
              <a:endParaRPr/>
            </a:p>
          </p:txBody>
        </p:sp>
      </p:grpSp>
      <p:sp>
        <p:nvSpPr>
          <p:cNvPr id="23" name="TextBox 23"/>
          <p:cNvSpPr txBox="1"/>
          <p:nvPr/>
        </p:nvSpPr>
        <p:spPr>
          <a:xfrm>
            <a:off x="795028" y="1598541"/>
            <a:ext cx="4324565" cy="628650"/>
          </a:xfrm>
          <a:prstGeom prst="rect">
            <a:avLst/>
          </a:prstGeom>
        </p:spPr>
        <p:txBody>
          <a:bodyPr lIns="0" tIns="0" rIns="0" bIns="0" rtlCol="0" anchor="t">
            <a:spAutoFit/>
          </a:bodyPr>
          <a:lstStyle/>
          <a:p>
            <a:pPr algn="l">
              <a:lnSpc>
                <a:spcPts val="2400"/>
              </a:lnSpc>
            </a:pPr>
            <a:r>
              <a:rPr lang="en-US" sz="2000">
                <a:solidFill>
                  <a:srgbClr val="000000"/>
                </a:solidFill>
                <a:latin typeface="Rubik Bold"/>
                <a:ea typeface="Rubik Bold"/>
                <a:cs typeface="Rubik Bold"/>
                <a:sym typeface="Rubik Bold"/>
              </a:rPr>
              <a:t>What is Well-being? </a:t>
            </a:r>
          </a:p>
          <a:p>
            <a:pPr algn="l">
              <a:lnSpc>
                <a:spcPts val="2400"/>
              </a:lnSpc>
            </a:pPr>
            <a:r>
              <a:rPr lang="en-US" sz="2000">
                <a:solidFill>
                  <a:srgbClr val="000000"/>
                </a:solidFill>
                <a:latin typeface="Rubik Bold"/>
                <a:ea typeface="Rubik Bold"/>
                <a:cs typeface="Rubik Bold"/>
                <a:sym typeface="Rubik Bold"/>
              </a:rPr>
              <a:t>Define it in words. </a:t>
            </a:r>
          </a:p>
        </p:txBody>
      </p:sp>
      <p:sp>
        <p:nvSpPr>
          <p:cNvPr id="24" name="TextBox 24"/>
          <p:cNvSpPr txBox="1"/>
          <p:nvPr/>
        </p:nvSpPr>
        <p:spPr>
          <a:xfrm>
            <a:off x="6637191" y="1608066"/>
            <a:ext cx="5013618" cy="905963"/>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does Well-being look like? </a:t>
            </a:r>
          </a:p>
          <a:p>
            <a:pPr algn="l">
              <a:lnSpc>
                <a:spcPts val="2395"/>
              </a:lnSpc>
            </a:pPr>
            <a:r>
              <a:rPr lang="en-US" sz="1996">
                <a:solidFill>
                  <a:srgbClr val="000000"/>
                </a:solidFill>
                <a:latin typeface="Rubik Bold"/>
                <a:ea typeface="Rubik Bold"/>
                <a:cs typeface="Rubik Bold"/>
                <a:sym typeface="Rubik Bold"/>
              </a:rPr>
              <a:t>How can you tell if someone has a positive well-being?</a:t>
            </a:r>
          </a:p>
        </p:txBody>
      </p:sp>
      <p:sp>
        <p:nvSpPr>
          <p:cNvPr id="25" name="TextBox 25"/>
          <p:cNvSpPr txBox="1"/>
          <p:nvPr/>
        </p:nvSpPr>
        <p:spPr>
          <a:xfrm>
            <a:off x="12566849" y="1608066"/>
            <a:ext cx="5013618" cy="905963"/>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are some common stresses or disappointments you or your classmates might face?</a:t>
            </a:r>
          </a:p>
        </p:txBody>
      </p:sp>
      <p:sp>
        <p:nvSpPr>
          <p:cNvPr id="26" name="TextBox 26"/>
          <p:cNvSpPr txBox="1"/>
          <p:nvPr/>
        </p:nvSpPr>
        <p:spPr>
          <a:xfrm>
            <a:off x="795028" y="5893531"/>
            <a:ext cx="5013618" cy="607150"/>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do you do to manage stress and disappointments?</a:t>
            </a:r>
          </a:p>
        </p:txBody>
      </p:sp>
      <p:sp>
        <p:nvSpPr>
          <p:cNvPr id="27" name="TextBox 27"/>
          <p:cNvSpPr txBox="1"/>
          <p:nvPr/>
        </p:nvSpPr>
        <p:spPr>
          <a:xfrm>
            <a:off x="12566849" y="6076083"/>
            <a:ext cx="5013618" cy="607150"/>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questions do you have about Well-being?</a:t>
            </a:r>
          </a:p>
        </p:txBody>
      </p:sp>
      <p:sp>
        <p:nvSpPr>
          <p:cNvPr id="28" name="TextBox 28"/>
          <p:cNvSpPr txBox="1"/>
          <p:nvPr/>
        </p:nvSpPr>
        <p:spPr>
          <a:xfrm>
            <a:off x="6789894" y="6076083"/>
            <a:ext cx="5013618" cy="607150"/>
          </a:xfrm>
          <a:prstGeom prst="rect">
            <a:avLst/>
          </a:prstGeom>
        </p:spPr>
        <p:txBody>
          <a:bodyPr lIns="0" tIns="0" rIns="0" bIns="0" rtlCol="0" anchor="t">
            <a:spAutoFit/>
          </a:bodyPr>
          <a:lstStyle/>
          <a:p>
            <a:pPr algn="l">
              <a:lnSpc>
                <a:spcPts val="2395"/>
              </a:lnSpc>
            </a:pPr>
            <a:r>
              <a:rPr lang="en-US" sz="1996">
                <a:solidFill>
                  <a:srgbClr val="000000"/>
                </a:solidFill>
                <a:latin typeface="Rubik Bold"/>
                <a:ea typeface="Rubik Bold"/>
                <a:cs typeface="Rubik Bold"/>
                <a:sym typeface="Rubik Bold"/>
              </a:rPr>
              <a:t>What actions can you take to increase Well-being?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2914" y="4834053"/>
            <a:ext cx="16825982" cy="4997156"/>
            <a:chOff x="0" y="0"/>
            <a:chExt cx="20871802" cy="6198726"/>
          </a:xfrm>
        </p:grpSpPr>
        <p:sp>
          <p:nvSpPr>
            <p:cNvPr id="3" name="Freeform 3"/>
            <p:cNvSpPr/>
            <p:nvPr/>
          </p:nvSpPr>
          <p:spPr>
            <a:xfrm>
              <a:off x="0" y="0"/>
              <a:ext cx="20871814" cy="6198743"/>
            </a:xfrm>
            <a:custGeom>
              <a:avLst/>
              <a:gdLst/>
              <a:ahLst/>
              <a:cxnLst/>
              <a:rect l="l" t="t" r="r" b="b"/>
              <a:pathLst>
                <a:path w="20871814" h="6198743">
                  <a:moveTo>
                    <a:pt x="0" y="0"/>
                  </a:moveTo>
                  <a:lnTo>
                    <a:pt x="20871814" y="0"/>
                  </a:lnTo>
                  <a:lnTo>
                    <a:pt x="20871814" y="6198743"/>
                  </a:lnTo>
                  <a:lnTo>
                    <a:pt x="0" y="6198743"/>
                  </a:lnTo>
                  <a:close/>
                </a:path>
              </a:pathLst>
            </a:custGeom>
            <a:solidFill>
              <a:srgbClr val="C5FFF4"/>
            </a:solidFill>
          </p:spPr>
          <p:txBody>
            <a:bodyPr/>
            <a:lstStyle/>
            <a:p>
              <a:endParaRPr lang="en-US"/>
            </a:p>
          </p:txBody>
        </p:sp>
      </p:grpSp>
      <p:sp>
        <p:nvSpPr>
          <p:cNvPr id="5" name="Freeform 5"/>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2"/>
            <a:stretch>
              <a:fillRect t="-728981"/>
            </a:stretch>
          </a:blipFill>
        </p:spPr>
        <p:txBody>
          <a:bodyPr/>
          <a:lstStyle/>
          <a:p>
            <a:endParaRPr lang="en-US"/>
          </a:p>
        </p:txBody>
      </p:sp>
      <p:sp>
        <p:nvSpPr>
          <p:cNvPr id="6" name="TextBox 6"/>
          <p:cNvSpPr txBox="1"/>
          <p:nvPr/>
        </p:nvSpPr>
        <p:spPr>
          <a:xfrm>
            <a:off x="441078" y="5124450"/>
            <a:ext cx="16818222" cy="5657850"/>
          </a:xfrm>
          <a:prstGeom prst="rect">
            <a:avLst/>
          </a:prstGeom>
        </p:spPr>
        <p:txBody>
          <a:bodyPr lIns="0" tIns="0" rIns="0" bIns="0" rtlCol="0" anchor="t">
            <a:spAutoFit/>
          </a:bodyPr>
          <a:lstStyle/>
          <a:p>
            <a:pPr marL="863604" lvl="1" indent="-431802" algn="l">
              <a:lnSpc>
                <a:spcPts val="4800"/>
              </a:lnSpc>
              <a:buFont typeface="Arial"/>
              <a:buChar char="•"/>
            </a:pPr>
            <a:r>
              <a:rPr lang="en-US" sz="4000">
                <a:solidFill>
                  <a:srgbClr val="000000"/>
                </a:solidFill>
                <a:latin typeface="Rubik"/>
                <a:ea typeface="Rubik"/>
                <a:cs typeface="Rubik"/>
                <a:sym typeface="Rubik"/>
              </a:rPr>
              <a:t>How does this definition relate to your thoughts about well-being?</a:t>
            </a:r>
          </a:p>
          <a:p>
            <a:pPr algn="l">
              <a:lnSpc>
                <a:spcPts val="4800"/>
              </a:lnSpc>
            </a:pPr>
            <a:endParaRPr lang="en-US" sz="4000">
              <a:solidFill>
                <a:srgbClr val="000000"/>
              </a:solidFill>
              <a:latin typeface="Rubik"/>
              <a:ea typeface="Rubik"/>
              <a:cs typeface="Rubik"/>
              <a:sym typeface="Rubik"/>
            </a:endParaRPr>
          </a:p>
          <a:p>
            <a:pPr marL="863604" lvl="1" indent="-431802" algn="l">
              <a:lnSpc>
                <a:spcPts val="4800"/>
              </a:lnSpc>
              <a:buFont typeface="Arial"/>
              <a:buChar char="•"/>
            </a:pPr>
            <a:r>
              <a:rPr lang="en-US" sz="4000">
                <a:solidFill>
                  <a:srgbClr val="000000"/>
                </a:solidFill>
                <a:latin typeface="Rubik"/>
                <a:ea typeface="Rubik"/>
                <a:cs typeface="Rubik"/>
                <a:sym typeface="Rubik"/>
              </a:rPr>
              <a:t>Were you surprised by any of the answers written on the papers around the room? </a:t>
            </a:r>
          </a:p>
          <a:p>
            <a:pPr algn="l">
              <a:lnSpc>
                <a:spcPts val="4800"/>
              </a:lnSpc>
            </a:pPr>
            <a:endParaRPr lang="en-US" sz="4000">
              <a:solidFill>
                <a:srgbClr val="000000"/>
              </a:solidFill>
              <a:latin typeface="Rubik"/>
              <a:ea typeface="Rubik"/>
              <a:cs typeface="Rubik"/>
              <a:sym typeface="Rubik"/>
            </a:endParaRPr>
          </a:p>
          <a:p>
            <a:pPr marL="863604" lvl="1" indent="-431802" algn="l">
              <a:lnSpc>
                <a:spcPts val="4800"/>
              </a:lnSpc>
              <a:buFont typeface="Arial"/>
              <a:buChar char="•"/>
            </a:pPr>
            <a:r>
              <a:rPr lang="en-US" sz="4000">
                <a:solidFill>
                  <a:srgbClr val="000000"/>
                </a:solidFill>
                <a:latin typeface="Rubik"/>
                <a:ea typeface="Rubik"/>
                <a:cs typeface="Rubik"/>
                <a:sym typeface="Rubik"/>
              </a:rPr>
              <a:t>Were there answers that made you more curious or that need expanding?</a:t>
            </a:r>
          </a:p>
          <a:p>
            <a:pPr algn="l">
              <a:lnSpc>
                <a:spcPts val="5400"/>
              </a:lnSpc>
            </a:pPr>
            <a:endParaRPr lang="en-US" sz="4000">
              <a:solidFill>
                <a:srgbClr val="000000"/>
              </a:solidFill>
              <a:latin typeface="Rubik"/>
              <a:ea typeface="Rubik"/>
              <a:cs typeface="Rubik"/>
              <a:sym typeface="Rubik"/>
            </a:endParaRPr>
          </a:p>
          <a:p>
            <a:pPr algn="l">
              <a:lnSpc>
                <a:spcPts val="5400"/>
              </a:lnSpc>
            </a:pPr>
            <a:endParaRPr lang="en-US" sz="4000">
              <a:solidFill>
                <a:srgbClr val="000000"/>
              </a:solidFill>
              <a:latin typeface="Rubik"/>
              <a:ea typeface="Rubik"/>
              <a:cs typeface="Rubik"/>
              <a:sym typeface="Rubik"/>
            </a:endParaRPr>
          </a:p>
        </p:txBody>
      </p:sp>
      <p:sp>
        <p:nvSpPr>
          <p:cNvPr id="7" name="TextBox 7"/>
          <p:cNvSpPr txBox="1"/>
          <p:nvPr/>
        </p:nvSpPr>
        <p:spPr>
          <a:xfrm>
            <a:off x="-1420690" y="115458"/>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Bold"/>
                <a:ea typeface="Rubik Bold"/>
                <a:cs typeface="Rubik Bold"/>
                <a:sym typeface="Rubik Bold"/>
              </a:rPr>
              <a:t>What is “Well-Being”?</a:t>
            </a:r>
          </a:p>
        </p:txBody>
      </p:sp>
      <p:sp>
        <p:nvSpPr>
          <p:cNvPr id="8" name="TextBox 8"/>
          <p:cNvSpPr txBox="1"/>
          <p:nvPr/>
        </p:nvSpPr>
        <p:spPr>
          <a:xfrm>
            <a:off x="441078" y="3226271"/>
            <a:ext cx="14244336" cy="1095375"/>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noun</a:t>
            </a:r>
          </a:p>
          <a:p>
            <a:pPr algn="l">
              <a:lnSpc>
                <a:spcPts val="4320"/>
              </a:lnSpc>
            </a:pPr>
            <a:r>
              <a:rPr lang="en-US" sz="3600">
                <a:solidFill>
                  <a:srgbClr val="000000"/>
                </a:solidFill>
                <a:latin typeface="Rubik Bold"/>
                <a:ea typeface="Rubik Bold"/>
                <a:cs typeface="Rubik Bold"/>
                <a:sym typeface="Rubik Bold"/>
              </a:rPr>
              <a:t>Definition: </a:t>
            </a:r>
            <a:r>
              <a:rPr lang="en-US" sz="3600">
                <a:solidFill>
                  <a:srgbClr val="000000"/>
                </a:solidFill>
                <a:latin typeface="Rubik"/>
                <a:ea typeface="Rubik"/>
                <a:cs typeface="Rubik"/>
                <a:sym typeface="Rubik"/>
              </a:rPr>
              <a:t>The state of being comfortable, happy, or healthy</a:t>
            </a:r>
          </a:p>
        </p:txBody>
      </p:sp>
      <p:sp>
        <p:nvSpPr>
          <p:cNvPr id="9" name="Freeform 9"/>
          <p:cNvSpPr/>
          <p:nvPr/>
        </p:nvSpPr>
        <p:spPr>
          <a:xfrm>
            <a:off x="167658" y="1371122"/>
            <a:ext cx="6138167" cy="1797999"/>
          </a:xfrm>
          <a:custGeom>
            <a:avLst/>
            <a:gdLst/>
            <a:ahLst/>
            <a:cxnLst/>
            <a:rect l="l" t="t" r="r" b="b"/>
            <a:pathLst>
              <a:path w="6138167" h="1797999">
                <a:moveTo>
                  <a:pt x="0" y="0"/>
                </a:moveTo>
                <a:lnTo>
                  <a:pt x="6138167" y="0"/>
                </a:lnTo>
                <a:lnTo>
                  <a:pt x="6138167" y="1797999"/>
                </a:lnTo>
                <a:lnTo>
                  <a:pt x="0" y="1797999"/>
                </a:lnTo>
                <a:lnTo>
                  <a:pt x="0" y="0"/>
                </a:lnTo>
                <a:close/>
              </a:path>
            </a:pathLst>
          </a:custGeom>
          <a:blipFill>
            <a:blip r:embed="rId3"/>
            <a:stretch>
              <a:fillRect/>
            </a:stretch>
          </a:blipFill>
        </p:spPr>
        <p:txBody>
          <a:bodyPr/>
          <a:lstStyle/>
          <a:p>
            <a:endParaRPr lang="en-US"/>
          </a:p>
        </p:txBody>
      </p:sp>
      <p:sp>
        <p:nvSpPr>
          <p:cNvPr id="10" name="Freeform 2" descr="A black text on a white background  Description automatically generated">
            <a:extLst>
              <a:ext uri="{FF2B5EF4-FFF2-40B4-BE49-F238E27FC236}">
                <a16:creationId xmlns:a16="http://schemas.microsoft.com/office/drawing/2014/main" id="{72248CDE-5472-0E03-81CB-824D7DAAB45F}"/>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2"/>
            <a:stretch>
              <a:fillRect t="-728981"/>
            </a:stretch>
          </a:blipFill>
        </p:spPr>
        <p:txBody>
          <a:bodyPr/>
          <a:lstStyle/>
          <a:p>
            <a:endParaRPr lang="en-US"/>
          </a:p>
        </p:txBody>
      </p:sp>
      <p:sp>
        <p:nvSpPr>
          <p:cNvPr id="4" name="TextBox 4"/>
          <p:cNvSpPr txBox="1"/>
          <p:nvPr/>
        </p:nvSpPr>
        <p:spPr>
          <a:xfrm>
            <a:off x="192135" y="119850"/>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Well-Being Continued</a:t>
            </a:r>
          </a:p>
        </p:txBody>
      </p:sp>
      <p:sp>
        <p:nvSpPr>
          <p:cNvPr id="5" name="Freeform 5"/>
          <p:cNvSpPr/>
          <p:nvPr/>
        </p:nvSpPr>
        <p:spPr>
          <a:xfrm>
            <a:off x="247276" y="1181240"/>
            <a:ext cx="3482806" cy="1060281"/>
          </a:xfrm>
          <a:custGeom>
            <a:avLst/>
            <a:gdLst/>
            <a:ahLst/>
            <a:cxnLst/>
            <a:rect l="l" t="t" r="r" b="b"/>
            <a:pathLst>
              <a:path w="3482806" h="1060281">
                <a:moveTo>
                  <a:pt x="0" y="0"/>
                </a:moveTo>
                <a:lnTo>
                  <a:pt x="3482807" y="0"/>
                </a:lnTo>
                <a:lnTo>
                  <a:pt x="3482807" y="1060280"/>
                </a:lnTo>
                <a:lnTo>
                  <a:pt x="0" y="1060280"/>
                </a:lnTo>
                <a:lnTo>
                  <a:pt x="0" y="0"/>
                </a:lnTo>
                <a:close/>
              </a:path>
            </a:pathLst>
          </a:custGeom>
          <a:blipFill>
            <a:blip r:embed="rId3"/>
            <a:stretch>
              <a:fillRect l="-5414" t="-12886" r="-6078" b="-149843"/>
            </a:stretch>
          </a:blipFill>
        </p:spPr>
        <p:txBody>
          <a:bodyPr/>
          <a:lstStyle/>
          <a:p>
            <a:endParaRPr lang="en-US"/>
          </a:p>
        </p:txBody>
      </p:sp>
      <p:sp>
        <p:nvSpPr>
          <p:cNvPr id="6" name="TextBox 6"/>
          <p:cNvSpPr txBox="1"/>
          <p:nvPr/>
        </p:nvSpPr>
        <p:spPr>
          <a:xfrm>
            <a:off x="192135" y="2702976"/>
            <a:ext cx="18236636" cy="1095375"/>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noun</a:t>
            </a:r>
          </a:p>
          <a:p>
            <a:pPr algn="l">
              <a:lnSpc>
                <a:spcPts val="4320"/>
              </a:lnSpc>
            </a:pPr>
            <a:r>
              <a:rPr lang="en-US" sz="3600">
                <a:solidFill>
                  <a:srgbClr val="000000"/>
                </a:solidFill>
                <a:latin typeface="Rubik Bold"/>
                <a:ea typeface="Rubik Bold"/>
                <a:cs typeface="Rubik Bold"/>
                <a:sym typeface="Rubik Bold"/>
              </a:rPr>
              <a:t>Definition: </a:t>
            </a:r>
            <a:r>
              <a:rPr lang="en-US" sz="3600">
                <a:solidFill>
                  <a:srgbClr val="000000"/>
                </a:solidFill>
                <a:latin typeface="Rubik"/>
                <a:ea typeface="Rubik"/>
                <a:cs typeface="Rubik"/>
                <a:sym typeface="Rubik"/>
              </a:rPr>
              <a:t> What you feel when you are worried or uncomfortable about something.</a:t>
            </a:r>
          </a:p>
        </p:txBody>
      </p:sp>
      <p:sp>
        <p:nvSpPr>
          <p:cNvPr id="7" name="Freeform 7"/>
          <p:cNvSpPr/>
          <p:nvPr/>
        </p:nvSpPr>
        <p:spPr>
          <a:xfrm>
            <a:off x="247276" y="2177331"/>
            <a:ext cx="1676308" cy="661381"/>
          </a:xfrm>
          <a:custGeom>
            <a:avLst/>
            <a:gdLst/>
            <a:ahLst/>
            <a:cxnLst/>
            <a:rect l="l" t="t" r="r" b="b"/>
            <a:pathLst>
              <a:path w="1676308" h="661381">
                <a:moveTo>
                  <a:pt x="0" y="0"/>
                </a:moveTo>
                <a:lnTo>
                  <a:pt x="1676309" y="0"/>
                </a:lnTo>
                <a:lnTo>
                  <a:pt x="1676309" y="661381"/>
                </a:lnTo>
                <a:lnTo>
                  <a:pt x="0" y="661381"/>
                </a:lnTo>
                <a:lnTo>
                  <a:pt x="0" y="0"/>
                </a:lnTo>
                <a:close/>
              </a:path>
            </a:pathLst>
          </a:custGeom>
          <a:blipFill>
            <a:blip r:embed="rId3"/>
            <a:stretch>
              <a:fillRect l="-10065" t="-265764" r="-97205" b="-11110"/>
            </a:stretch>
          </a:blipFill>
        </p:spPr>
        <p:txBody>
          <a:bodyPr/>
          <a:lstStyle/>
          <a:p>
            <a:endParaRPr lang="en-US"/>
          </a:p>
        </p:txBody>
      </p:sp>
      <p:grpSp>
        <p:nvGrpSpPr>
          <p:cNvPr id="8" name="Group 8"/>
          <p:cNvGrpSpPr/>
          <p:nvPr/>
        </p:nvGrpSpPr>
        <p:grpSpPr>
          <a:xfrm>
            <a:off x="2645054" y="3950279"/>
            <a:ext cx="11970692" cy="6284769"/>
            <a:chOff x="0" y="0"/>
            <a:chExt cx="15960922" cy="8379692"/>
          </a:xfrm>
        </p:grpSpPr>
        <p:sp>
          <p:nvSpPr>
            <p:cNvPr id="9" name="Freeform 9"/>
            <p:cNvSpPr/>
            <p:nvPr/>
          </p:nvSpPr>
          <p:spPr>
            <a:xfrm>
              <a:off x="38100" y="38100"/>
              <a:ext cx="15884652" cy="8303514"/>
            </a:xfrm>
            <a:custGeom>
              <a:avLst/>
              <a:gdLst/>
              <a:ahLst/>
              <a:cxnLst/>
              <a:rect l="l" t="t" r="r" b="b"/>
              <a:pathLst>
                <a:path w="15884652" h="8303514">
                  <a:moveTo>
                    <a:pt x="0" y="4151757"/>
                  </a:moveTo>
                  <a:cubicBezTo>
                    <a:pt x="0" y="1858772"/>
                    <a:pt x="3555873" y="0"/>
                    <a:pt x="7942326" y="0"/>
                  </a:cubicBezTo>
                  <a:cubicBezTo>
                    <a:pt x="12328779" y="0"/>
                    <a:pt x="15884652" y="1858772"/>
                    <a:pt x="15884652" y="4151757"/>
                  </a:cubicBezTo>
                  <a:cubicBezTo>
                    <a:pt x="15884652" y="6444742"/>
                    <a:pt x="12328779" y="8303514"/>
                    <a:pt x="7942326" y="8303514"/>
                  </a:cubicBezTo>
                  <a:cubicBezTo>
                    <a:pt x="3555873" y="8303514"/>
                    <a:pt x="0" y="6444742"/>
                    <a:pt x="0" y="4151757"/>
                  </a:cubicBezTo>
                  <a:close/>
                </a:path>
              </a:pathLst>
            </a:custGeom>
            <a:solidFill>
              <a:srgbClr val="71FFE4"/>
            </a:solidFill>
          </p:spPr>
          <p:txBody>
            <a:bodyPr/>
            <a:lstStyle/>
            <a:p>
              <a:endParaRPr lang="en-US"/>
            </a:p>
          </p:txBody>
        </p:sp>
        <p:sp>
          <p:nvSpPr>
            <p:cNvPr id="10" name="Freeform 10"/>
            <p:cNvSpPr/>
            <p:nvPr/>
          </p:nvSpPr>
          <p:spPr>
            <a:xfrm>
              <a:off x="0" y="0"/>
              <a:ext cx="15960852" cy="8379714"/>
            </a:xfrm>
            <a:custGeom>
              <a:avLst/>
              <a:gdLst/>
              <a:ahLst/>
              <a:cxnLst/>
              <a:rect l="l" t="t" r="r" b="b"/>
              <a:pathLst>
                <a:path w="15960852" h="8379714">
                  <a:moveTo>
                    <a:pt x="0" y="4189857"/>
                  </a:moveTo>
                  <a:cubicBezTo>
                    <a:pt x="0" y="1857629"/>
                    <a:pt x="3597783" y="0"/>
                    <a:pt x="7980426" y="0"/>
                  </a:cubicBezTo>
                  <a:lnTo>
                    <a:pt x="7980426" y="38100"/>
                  </a:lnTo>
                  <a:lnTo>
                    <a:pt x="7980426" y="0"/>
                  </a:lnTo>
                  <a:cubicBezTo>
                    <a:pt x="12363197" y="0"/>
                    <a:pt x="15960852" y="1857629"/>
                    <a:pt x="15960852" y="4189857"/>
                  </a:cubicBezTo>
                  <a:cubicBezTo>
                    <a:pt x="15960852" y="6522085"/>
                    <a:pt x="12363196" y="8379714"/>
                    <a:pt x="7980426" y="8379714"/>
                  </a:cubicBezTo>
                  <a:lnTo>
                    <a:pt x="7980426" y="8341614"/>
                  </a:lnTo>
                  <a:lnTo>
                    <a:pt x="7980426" y="8379714"/>
                  </a:lnTo>
                  <a:cubicBezTo>
                    <a:pt x="3597783" y="8379714"/>
                    <a:pt x="0" y="6522085"/>
                    <a:pt x="0" y="4189857"/>
                  </a:cubicBezTo>
                  <a:lnTo>
                    <a:pt x="38100" y="4189857"/>
                  </a:lnTo>
                  <a:lnTo>
                    <a:pt x="76200" y="4189857"/>
                  </a:lnTo>
                  <a:lnTo>
                    <a:pt x="38100" y="4189857"/>
                  </a:lnTo>
                  <a:lnTo>
                    <a:pt x="0" y="4189857"/>
                  </a:lnTo>
                  <a:moveTo>
                    <a:pt x="76200" y="4189857"/>
                  </a:moveTo>
                  <a:cubicBezTo>
                    <a:pt x="76200" y="4210939"/>
                    <a:pt x="59182" y="4227957"/>
                    <a:pt x="38100" y="4227957"/>
                  </a:cubicBezTo>
                  <a:cubicBezTo>
                    <a:pt x="17018" y="4227957"/>
                    <a:pt x="0" y="4210939"/>
                    <a:pt x="0" y="4189857"/>
                  </a:cubicBezTo>
                  <a:cubicBezTo>
                    <a:pt x="0" y="4168775"/>
                    <a:pt x="17018" y="4151757"/>
                    <a:pt x="38100" y="4151757"/>
                  </a:cubicBezTo>
                  <a:cubicBezTo>
                    <a:pt x="59182" y="4151757"/>
                    <a:pt x="76200" y="4168775"/>
                    <a:pt x="76200" y="4189857"/>
                  </a:cubicBezTo>
                  <a:cubicBezTo>
                    <a:pt x="76200" y="6443599"/>
                    <a:pt x="3590290" y="8303514"/>
                    <a:pt x="7980426" y="8303514"/>
                  </a:cubicBezTo>
                  <a:cubicBezTo>
                    <a:pt x="12370562" y="8303514"/>
                    <a:pt x="15884652" y="6443599"/>
                    <a:pt x="15884652" y="4189857"/>
                  </a:cubicBezTo>
                  <a:lnTo>
                    <a:pt x="15922752" y="4189857"/>
                  </a:lnTo>
                  <a:lnTo>
                    <a:pt x="15884652" y="4189857"/>
                  </a:lnTo>
                  <a:cubicBezTo>
                    <a:pt x="15884779" y="1936115"/>
                    <a:pt x="12370689" y="76200"/>
                    <a:pt x="7980426" y="76200"/>
                  </a:cubicBezTo>
                  <a:lnTo>
                    <a:pt x="7980426" y="38100"/>
                  </a:lnTo>
                  <a:lnTo>
                    <a:pt x="7980426" y="76200"/>
                  </a:lnTo>
                  <a:cubicBezTo>
                    <a:pt x="3590290" y="76200"/>
                    <a:pt x="76200" y="1936115"/>
                    <a:pt x="76200" y="4189857"/>
                  </a:cubicBezTo>
                  <a:close/>
                </a:path>
              </a:pathLst>
            </a:custGeom>
            <a:solidFill>
              <a:srgbClr val="71FFE4"/>
            </a:solidFill>
          </p:spPr>
          <p:txBody>
            <a:bodyPr/>
            <a:lstStyle/>
            <a:p>
              <a:endParaRPr lang="en-US"/>
            </a:p>
          </p:txBody>
        </p:sp>
      </p:grpSp>
      <p:sp>
        <p:nvSpPr>
          <p:cNvPr id="11" name="TextBox 11"/>
          <p:cNvSpPr txBox="1"/>
          <p:nvPr/>
        </p:nvSpPr>
        <p:spPr>
          <a:xfrm>
            <a:off x="4330473" y="5185791"/>
            <a:ext cx="8765664" cy="4476750"/>
          </a:xfrm>
          <a:prstGeom prst="rect">
            <a:avLst/>
          </a:prstGeom>
        </p:spPr>
        <p:txBody>
          <a:bodyPr lIns="0" tIns="0" rIns="0" bIns="0" rtlCol="0" anchor="t">
            <a:spAutoFit/>
          </a:bodyPr>
          <a:lstStyle/>
          <a:p>
            <a:pPr algn="ctr">
              <a:lnSpc>
                <a:spcPts val="5040"/>
              </a:lnSpc>
            </a:pPr>
            <a:r>
              <a:rPr lang="en-US" sz="4200">
                <a:solidFill>
                  <a:srgbClr val="000000"/>
                </a:solidFill>
                <a:latin typeface="Rubik"/>
                <a:ea typeface="Rubik"/>
                <a:cs typeface="Rubik"/>
                <a:sym typeface="Rubik"/>
              </a:rPr>
              <a:t>Caring for our well-being helps us manage stress and disappointments.</a:t>
            </a:r>
          </a:p>
          <a:p>
            <a:pPr algn="ctr">
              <a:lnSpc>
                <a:spcPts val="5040"/>
              </a:lnSpc>
            </a:pPr>
            <a:endParaRPr lang="en-US" sz="4200">
              <a:solidFill>
                <a:srgbClr val="000000"/>
              </a:solidFill>
              <a:latin typeface="Rubik"/>
              <a:ea typeface="Rubik"/>
              <a:cs typeface="Rubik"/>
              <a:sym typeface="Rubik"/>
            </a:endParaRPr>
          </a:p>
          <a:p>
            <a:pPr algn="ctr">
              <a:lnSpc>
                <a:spcPts val="5040"/>
              </a:lnSpc>
            </a:pPr>
            <a:r>
              <a:rPr lang="en-US" sz="4200">
                <a:solidFill>
                  <a:srgbClr val="000000"/>
                </a:solidFill>
                <a:latin typeface="Rubik Bold"/>
                <a:ea typeface="Rubik Bold"/>
                <a:cs typeface="Rubik Bold"/>
                <a:sym typeface="Rubik Bold"/>
              </a:rPr>
              <a:t>What does managing stress look like for you? </a:t>
            </a:r>
          </a:p>
          <a:p>
            <a:pPr algn="ctr">
              <a:lnSpc>
                <a:spcPts val="5040"/>
              </a:lnSpc>
            </a:pPr>
            <a:r>
              <a:rPr lang="en-US" sz="4200">
                <a:solidFill>
                  <a:srgbClr val="000000"/>
                </a:solidFill>
                <a:latin typeface="Rubik Bold"/>
                <a:ea typeface="Rubik Bold"/>
                <a:cs typeface="Rubik Bold"/>
                <a:sym typeface="Rubik Bold"/>
              </a:rPr>
              <a:t>Why is it important?</a:t>
            </a:r>
          </a:p>
        </p:txBody>
      </p:sp>
      <p:sp>
        <p:nvSpPr>
          <p:cNvPr id="12" name="Freeform 2" descr="A black text on a white background  Description automatically generated">
            <a:extLst>
              <a:ext uri="{FF2B5EF4-FFF2-40B4-BE49-F238E27FC236}">
                <a16:creationId xmlns:a16="http://schemas.microsoft.com/office/drawing/2014/main" id="{91B24CF6-2C51-1727-9EB0-812CD7C15E5C}"/>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2"/>
            <a:stretch>
              <a:fillRect t="-728981"/>
            </a:stretch>
          </a:blipFill>
        </p:spPr>
        <p:txBody>
          <a:bodyPr/>
          <a:lstStyle/>
          <a:p>
            <a:endParaRPr lang="en-US"/>
          </a:p>
        </p:txBody>
      </p:sp>
      <p:sp>
        <p:nvSpPr>
          <p:cNvPr id="4" name="TextBox 4"/>
          <p:cNvSpPr txBox="1"/>
          <p:nvPr/>
        </p:nvSpPr>
        <p:spPr>
          <a:xfrm>
            <a:off x="361797" y="2062757"/>
            <a:ext cx="17564406" cy="6524625"/>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When our stress feels out of control, it can affect our mood and our relationships</a:t>
            </a:r>
          </a:p>
          <a:p>
            <a:pPr algn="l">
              <a:lnSpc>
                <a:spcPts val="4320"/>
              </a:lnSpc>
            </a:pPr>
            <a:endParaRPr lang="en-US" sz="3600">
              <a:solidFill>
                <a:srgbClr val="000000"/>
              </a:solidFill>
              <a:latin typeface="Rubik"/>
              <a:ea typeface="Rubik"/>
              <a:cs typeface="Rubik"/>
              <a:sym typeface="Rubik"/>
            </a:endParaRPr>
          </a:p>
          <a:p>
            <a:pPr algn="l">
              <a:lnSpc>
                <a:spcPts val="4320"/>
              </a:lnSpc>
            </a:pPr>
            <a:endParaRPr lang="en-US" sz="3600">
              <a:solidFill>
                <a:srgbClr val="000000"/>
              </a:solidFill>
              <a:latin typeface="Rubik"/>
              <a:ea typeface="Rubik"/>
              <a:cs typeface="Rubik"/>
              <a:sym typeface="Rubik"/>
            </a:endParaRPr>
          </a:p>
          <a:p>
            <a:pPr marL="1554480" lvl="2" indent="-518160" algn="l">
              <a:lnSpc>
                <a:spcPts val="4320"/>
              </a:lnSpc>
              <a:buFont typeface="Arial"/>
              <a:buChar char="⚬"/>
            </a:pPr>
            <a:r>
              <a:rPr lang="en-US" sz="3600">
                <a:solidFill>
                  <a:srgbClr val="000000"/>
                </a:solidFill>
                <a:latin typeface="Rubik"/>
                <a:ea typeface="Rubik"/>
                <a:cs typeface="Rubik"/>
                <a:sym typeface="Rubik"/>
              </a:rPr>
              <a:t>Have you ever felt your mood affected by stress?</a:t>
            </a:r>
          </a:p>
          <a:p>
            <a:pPr algn="l">
              <a:lnSpc>
                <a:spcPts val="4320"/>
              </a:lnSpc>
            </a:pPr>
            <a:endParaRPr lang="en-US" sz="3600">
              <a:solidFill>
                <a:srgbClr val="000000"/>
              </a:solidFill>
              <a:latin typeface="Rubik"/>
              <a:ea typeface="Rubik"/>
              <a:cs typeface="Rubik"/>
              <a:sym typeface="Rubik"/>
            </a:endParaRPr>
          </a:p>
          <a:p>
            <a:pPr marL="1554480" lvl="2" indent="-518160" algn="l">
              <a:lnSpc>
                <a:spcPts val="4320"/>
              </a:lnSpc>
              <a:buFont typeface="Arial"/>
              <a:buChar char="⚬"/>
            </a:pPr>
            <a:r>
              <a:rPr lang="en-US" sz="3600">
                <a:solidFill>
                  <a:srgbClr val="000000"/>
                </a:solidFill>
                <a:latin typeface="Rubik"/>
                <a:ea typeface="Rubik"/>
                <a:cs typeface="Rubik"/>
                <a:sym typeface="Rubik"/>
              </a:rPr>
              <a:t>Why do you think stress can affect our relationships? Have you experienced that before or seen it happen?</a:t>
            </a:r>
          </a:p>
          <a:p>
            <a:pPr algn="l">
              <a:lnSpc>
                <a:spcPts val="4320"/>
              </a:lnSpc>
            </a:pPr>
            <a:endParaRPr lang="en-US" sz="3600">
              <a:solidFill>
                <a:srgbClr val="000000"/>
              </a:solidFill>
              <a:latin typeface="Rubik"/>
              <a:ea typeface="Rubik"/>
              <a:cs typeface="Rubik"/>
              <a:sym typeface="Rubik"/>
            </a:endParaRPr>
          </a:p>
          <a:p>
            <a:pPr algn="l">
              <a:lnSpc>
                <a:spcPts val="4320"/>
              </a:lnSpc>
            </a:pPr>
            <a:endParaRPr lang="en-US" sz="3600">
              <a:solidFill>
                <a:srgbClr val="000000"/>
              </a:solidFill>
              <a:latin typeface="Rubik"/>
              <a:ea typeface="Rubik"/>
              <a:cs typeface="Rubik"/>
              <a:sym typeface="Rubik"/>
            </a:endParaRPr>
          </a:p>
          <a:p>
            <a:pPr algn="l">
              <a:lnSpc>
                <a:spcPts val="4320"/>
              </a:lnSpc>
            </a:pPr>
            <a:r>
              <a:rPr lang="en-US" sz="3600">
                <a:solidFill>
                  <a:srgbClr val="000000"/>
                </a:solidFill>
                <a:latin typeface="Rubik"/>
                <a:ea typeface="Rubik"/>
                <a:cs typeface="Rubik"/>
                <a:sym typeface="Rubik"/>
              </a:rPr>
              <a:t>When we are able to manage our stress and disappointments, we are able to do our best and help others. </a:t>
            </a:r>
          </a:p>
          <a:p>
            <a:pPr algn="l">
              <a:lnSpc>
                <a:spcPts val="4320"/>
              </a:lnSpc>
            </a:pPr>
            <a:endParaRPr lang="en-US" sz="3600">
              <a:solidFill>
                <a:srgbClr val="000000"/>
              </a:solidFill>
              <a:latin typeface="Rubik"/>
              <a:ea typeface="Rubik"/>
              <a:cs typeface="Rubik"/>
              <a:sym typeface="Rubik"/>
            </a:endParaRPr>
          </a:p>
        </p:txBody>
      </p:sp>
      <p:sp>
        <p:nvSpPr>
          <p:cNvPr id="5" name="Freeform 5"/>
          <p:cNvSpPr/>
          <p:nvPr/>
        </p:nvSpPr>
        <p:spPr>
          <a:xfrm>
            <a:off x="14835782" y="7009974"/>
            <a:ext cx="3957680" cy="3957680"/>
          </a:xfrm>
          <a:custGeom>
            <a:avLst/>
            <a:gdLst/>
            <a:ahLst/>
            <a:cxnLst/>
            <a:rect l="l" t="t" r="r" b="b"/>
            <a:pathLst>
              <a:path w="3957680" h="3957680">
                <a:moveTo>
                  <a:pt x="0" y="0"/>
                </a:moveTo>
                <a:lnTo>
                  <a:pt x="3957679" y="0"/>
                </a:lnTo>
                <a:lnTo>
                  <a:pt x="3957679" y="3957680"/>
                </a:lnTo>
                <a:lnTo>
                  <a:pt x="0" y="395768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96102" y="244974"/>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Affects of Stress</a:t>
            </a:r>
          </a:p>
        </p:txBody>
      </p:sp>
      <p:sp>
        <p:nvSpPr>
          <p:cNvPr id="7" name="Freeform 2" descr="A black text on a white background  Description automatically generated">
            <a:extLst>
              <a:ext uri="{FF2B5EF4-FFF2-40B4-BE49-F238E27FC236}">
                <a16:creationId xmlns:a16="http://schemas.microsoft.com/office/drawing/2014/main" id="{FD367450-D806-555C-886B-AAB20E7A7B30}"/>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t="-8760"/>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3"/>
            <a:stretch>
              <a:fillRect t="-728981"/>
            </a:stretch>
          </a:blipFill>
        </p:spPr>
        <p:txBody>
          <a:bodyPr/>
          <a:lstStyle/>
          <a:p>
            <a:endParaRPr lang="en-US"/>
          </a:p>
        </p:txBody>
      </p:sp>
      <p:sp>
        <p:nvSpPr>
          <p:cNvPr id="4" name="Freeform 4"/>
          <p:cNvSpPr/>
          <p:nvPr/>
        </p:nvSpPr>
        <p:spPr>
          <a:xfrm>
            <a:off x="8255429" y="308454"/>
            <a:ext cx="10032571" cy="8565641"/>
          </a:xfrm>
          <a:custGeom>
            <a:avLst/>
            <a:gdLst/>
            <a:ahLst/>
            <a:cxnLst/>
            <a:rect l="l" t="t" r="r" b="b"/>
            <a:pathLst>
              <a:path w="10032571" h="8565641">
                <a:moveTo>
                  <a:pt x="0" y="0"/>
                </a:moveTo>
                <a:lnTo>
                  <a:pt x="10032571" y="0"/>
                </a:lnTo>
                <a:lnTo>
                  <a:pt x="10032571" y="8565641"/>
                </a:lnTo>
                <a:lnTo>
                  <a:pt x="0" y="8565641"/>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91440" y="97743"/>
            <a:ext cx="11695544" cy="733425"/>
          </a:xfrm>
          <a:prstGeom prst="rect">
            <a:avLst/>
          </a:prstGeom>
        </p:spPr>
        <p:txBody>
          <a:bodyPr lIns="0" tIns="0" rIns="0" bIns="0" rtlCol="0" anchor="t">
            <a:spAutoFit/>
          </a:bodyPr>
          <a:lstStyle/>
          <a:p>
            <a:pPr algn="l">
              <a:lnSpc>
                <a:spcPts val="5759"/>
              </a:lnSpc>
            </a:pPr>
            <a:r>
              <a:rPr lang="en-US" sz="4800" spc="44">
                <a:solidFill>
                  <a:srgbClr val="000000"/>
                </a:solidFill>
                <a:latin typeface="Rubik Bold"/>
                <a:ea typeface="Rubik Bold"/>
                <a:cs typeface="Rubik Bold"/>
                <a:sym typeface="Rubik Bold"/>
              </a:rPr>
              <a:t>How can we increase our well-being?</a:t>
            </a:r>
          </a:p>
        </p:txBody>
      </p:sp>
      <p:sp>
        <p:nvSpPr>
          <p:cNvPr id="6" name="TextBox 6"/>
          <p:cNvSpPr txBox="1"/>
          <p:nvPr/>
        </p:nvSpPr>
        <p:spPr>
          <a:xfrm>
            <a:off x="667637" y="1400236"/>
            <a:ext cx="12170562" cy="1133475"/>
          </a:xfrm>
          <a:prstGeom prst="rect">
            <a:avLst/>
          </a:prstGeom>
        </p:spPr>
        <p:txBody>
          <a:bodyPr lIns="0" tIns="0" rIns="0" bIns="0" rtlCol="0" anchor="t">
            <a:spAutoFit/>
          </a:bodyPr>
          <a:lstStyle/>
          <a:p>
            <a:pPr algn="l">
              <a:lnSpc>
                <a:spcPts val="4439"/>
              </a:lnSpc>
            </a:pPr>
            <a:r>
              <a:rPr lang="en-US" sz="3699">
                <a:solidFill>
                  <a:srgbClr val="000000"/>
                </a:solidFill>
                <a:latin typeface="Rubik"/>
                <a:ea typeface="Rubik"/>
                <a:cs typeface="Rubik"/>
                <a:sym typeface="Rubik"/>
              </a:rPr>
              <a:t>Here are some ways we can increase our well-being...</a:t>
            </a:r>
          </a:p>
          <a:p>
            <a:pPr algn="l">
              <a:lnSpc>
                <a:spcPts val="4439"/>
              </a:lnSpc>
            </a:pPr>
            <a:endParaRPr lang="en-US" sz="3699">
              <a:solidFill>
                <a:srgbClr val="000000"/>
              </a:solidFill>
              <a:latin typeface="Rubik"/>
              <a:ea typeface="Rubik"/>
              <a:cs typeface="Rubik"/>
              <a:sym typeface="Rubik"/>
            </a:endParaRPr>
          </a:p>
        </p:txBody>
      </p:sp>
      <p:sp>
        <p:nvSpPr>
          <p:cNvPr id="7" name="TextBox 7"/>
          <p:cNvSpPr txBox="1"/>
          <p:nvPr/>
        </p:nvSpPr>
        <p:spPr>
          <a:xfrm>
            <a:off x="-164648" y="6726827"/>
            <a:ext cx="10056312" cy="2940755"/>
          </a:xfrm>
          <a:prstGeom prst="rect">
            <a:avLst/>
          </a:prstGeom>
        </p:spPr>
        <p:txBody>
          <a:bodyPr lIns="0" tIns="0" rIns="0" bIns="0" rtlCol="0" anchor="t">
            <a:spAutoFit/>
          </a:bodyPr>
          <a:lstStyle/>
          <a:p>
            <a:pPr marL="689850" lvl="1" indent="-344925" algn="l">
              <a:lnSpc>
                <a:spcPts val="3834"/>
              </a:lnSpc>
              <a:buFont typeface="Arial"/>
              <a:buChar char="•"/>
            </a:pPr>
            <a:r>
              <a:rPr lang="en-US" sz="3195">
                <a:solidFill>
                  <a:srgbClr val="000000"/>
                </a:solidFill>
                <a:latin typeface="Rubik"/>
                <a:ea typeface="Rubik"/>
                <a:cs typeface="Rubik"/>
                <a:sym typeface="Rubik"/>
              </a:rPr>
              <a:t>Did we think of anything different on our poster?</a:t>
            </a:r>
          </a:p>
          <a:p>
            <a:pPr algn="l">
              <a:lnSpc>
                <a:spcPts val="3834"/>
              </a:lnSpc>
            </a:pPr>
            <a:endParaRPr lang="en-US" sz="3195">
              <a:solidFill>
                <a:srgbClr val="000000"/>
              </a:solidFill>
              <a:latin typeface="Rubik"/>
              <a:ea typeface="Rubik"/>
              <a:cs typeface="Rubik"/>
              <a:sym typeface="Rubik"/>
            </a:endParaRPr>
          </a:p>
          <a:p>
            <a:pPr marL="689850" lvl="1" indent="-344925" algn="l">
              <a:lnSpc>
                <a:spcPts val="3834"/>
              </a:lnSpc>
              <a:buFont typeface="Arial"/>
              <a:buChar char="•"/>
            </a:pPr>
            <a:r>
              <a:rPr lang="en-US" sz="3195">
                <a:solidFill>
                  <a:srgbClr val="000000"/>
                </a:solidFill>
                <a:latin typeface="Rubik"/>
                <a:ea typeface="Rubik"/>
                <a:cs typeface="Rubik"/>
                <a:sym typeface="Rubik"/>
              </a:rPr>
              <a:t>Which way is your favourite?</a:t>
            </a:r>
          </a:p>
          <a:p>
            <a:pPr algn="l">
              <a:lnSpc>
                <a:spcPts val="3834"/>
              </a:lnSpc>
            </a:pPr>
            <a:endParaRPr lang="en-US" sz="3195">
              <a:solidFill>
                <a:srgbClr val="000000"/>
              </a:solidFill>
              <a:latin typeface="Rubik"/>
              <a:ea typeface="Rubik"/>
              <a:cs typeface="Rubik"/>
              <a:sym typeface="Rubik"/>
            </a:endParaRPr>
          </a:p>
          <a:p>
            <a:pPr marL="689850" lvl="1" indent="-344925" algn="l">
              <a:lnSpc>
                <a:spcPts val="3834"/>
              </a:lnSpc>
              <a:buFont typeface="Arial"/>
              <a:buChar char="•"/>
            </a:pPr>
            <a:r>
              <a:rPr lang="en-US" sz="3195">
                <a:solidFill>
                  <a:srgbClr val="000000"/>
                </a:solidFill>
                <a:latin typeface="Rubik"/>
                <a:ea typeface="Rubik"/>
                <a:cs typeface="Rubik"/>
                <a:sym typeface="Rubik"/>
              </a:rPr>
              <a:t>Can you give an example of a time you used one of these to boost your well-being?</a:t>
            </a:r>
          </a:p>
        </p:txBody>
      </p:sp>
      <p:sp>
        <p:nvSpPr>
          <p:cNvPr id="8" name="Freeform 2" descr="A black text on a white background  Description automatically generated">
            <a:extLst>
              <a:ext uri="{FF2B5EF4-FFF2-40B4-BE49-F238E27FC236}">
                <a16:creationId xmlns:a16="http://schemas.microsoft.com/office/drawing/2014/main" id="{3D1020B1-3C8B-8721-9979-9D1A85550F16}"/>
              </a:ext>
            </a:extLst>
          </p:cNvPr>
          <p:cNvSpPr/>
          <p:nvPr/>
        </p:nvSpPr>
        <p:spPr>
          <a:xfrm>
            <a:off x="16977056" y="0"/>
            <a:ext cx="1163679" cy="1069956"/>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5"/>
            <a:stretch>
              <a:fillRect t="-8760"/>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1611</Words>
  <Application>Microsoft Office PowerPoint</Application>
  <PresentationFormat>Custom</PresentationFormat>
  <Paragraphs>322</Paragraphs>
  <Slides>35</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Rubik</vt:lpstr>
      <vt:lpstr>Calibri</vt:lpstr>
      <vt:lpstr>Rubik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7-8 Introduction to Well-Being lessons 1-4.pptx</dc:title>
  <cp:lastModifiedBy>Brendan Christie</cp:lastModifiedBy>
  <cp:revision>2</cp:revision>
  <dcterms:created xsi:type="dcterms:W3CDTF">2006-08-16T00:00:00Z</dcterms:created>
  <dcterms:modified xsi:type="dcterms:W3CDTF">2024-10-28T14:07:34Z</dcterms:modified>
  <dc:identifier>DAGLzLEm_Mo</dc:identifier>
</cp:coreProperties>
</file>