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8288000" cy="10287000"/>
  <p:notesSz cx="6858000" cy="9144000"/>
  <p:embeddedFontLst>
    <p:embeddedFont>
      <p:font typeface="Rubik" pitchFamily="2" charset="-79"/>
      <p:regular r:id="rId37"/>
      <p:bold r:id="rId38"/>
      <p:italic r:id="rId39"/>
      <p:boldItalic r:id="rId40"/>
    </p:embeddedFont>
    <p:embeddedFont>
      <p:font typeface="Rubik Bold" pitchFamily="2" charset="-79"/>
      <p:regular r:id="rId41"/>
      <p:bold r:id="rId42"/>
    </p:embeddedFont>
    <p:embeddedFont>
      <p:font typeface="Soleil" panose="02000503030000020004" pitchFamily="50" charset="0"/>
      <p:regular r:id="rId43"/>
    </p:embeddedFont>
    <p:embeddedFont>
      <p:font typeface="SoleilXb" panose="02000503030000020004" pitchFamily="50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C29FF-289A-44E7-80AB-9520B0CCCCC5}" v="6" dt="2024-10-07T19:32:40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Teacher Note: Try to keep this activity fun and lighthearted! Practicing altruism should be enjoyable and make you want to practice it more and more!</a:t>
            </a:r>
          </a:p>
          <a:p>
            <a:r>
              <a:rPr lang="en-US"/>
              <a:t>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Teacher Note: A printable version of this sheet can be found in the lesson package</a:t>
            </a:r>
          </a:p>
          <a:p>
            <a:endParaRPr lang="en-US"/>
          </a:p>
          <a:p>
            <a:r>
              <a:rPr lang="en-US"/>
              <a:t>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Teacher Note: A printable version of this sheet can be found in the lesson package</a:t>
            </a:r>
          </a:p>
          <a:p>
            <a:endParaRPr lang="en-US"/>
          </a:p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Teacher Note: A printable version of this sheet can be found in the lesson package</a:t>
            </a:r>
          </a:p>
          <a:p>
            <a:endParaRPr lang="en-US"/>
          </a:p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Sf8SElv93gU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doMHV_ZEbtg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1.pn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55180"/>
            <a:ext cx="18288000" cy="1020729"/>
            <a:chOff x="0" y="0"/>
            <a:chExt cx="24384000" cy="13609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60932"/>
            </a:xfrm>
            <a:custGeom>
              <a:avLst/>
              <a:gdLst/>
              <a:ahLst/>
              <a:cxnLst/>
              <a:rect l="l" t="t" r="r" b="b"/>
              <a:pathLst>
                <a:path w="24384000" h="1360932">
                  <a:moveTo>
                    <a:pt x="0" y="0"/>
                  </a:moveTo>
                  <a:lnTo>
                    <a:pt x="24384000" y="0"/>
                  </a:lnTo>
                  <a:lnTo>
                    <a:pt x="24384000" y="1360932"/>
                  </a:lnTo>
                  <a:lnTo>
                    <a:pt x="0" y="1360932"/>
                  </a:lnTo>
                  <a:close/>
                </a:path>
              </a:pathLst>
            </a:custGeom>
            <a:solidFill>
              <a:srgbClr val="71FFE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7961199" y="6212961"/>
            <a:ext cx="2365600" cy="2798130"/>
          </a:xfrm>
          <a:custGeom>
            <a:avLst/>
            <a:gdLst/>
            <a:ahLst/>
            <a:cxnLst/>
            <a:rect l="l" t="t" r="r" b="b"/>
            <a:pathLst>
              <a:path w="2365600" h="2798130">
                <a:moveTo>
                  <a:pt x="0" y="0"/>
                </a:moveTo>
                <a:lnTo>
                  <a:pt x="2365601" y="0"/>
                </a:lnTo>
                <a:lnTo>
                  <a:pt x="2365601" y="2798130"/>
                </a:lnTo>
                <a:lnTo>
                  <a:pt x="0" y="2798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625687" y="1475536"/>
            <a:ext cx="12946566" cy="3236642"/>
          </a:xfrm>
          <a:custGeom>
            <a:avLst/>
            <a:gdLst/>
            <a:ahLst/>
            <a:cxnLst/>
            <a:rect l="l" t="t" r="r" b="b"/>
            <a:pathLst>
              <a:path w="12946566" h="3236642">
                <a:moveTo>
                  <a:pt x="0" y="0"/>
                </a:moveTo>
                <a:lnTo>
                  <a:pt x="12946566" y="0"/>
                </a:lnTo>
                <a:lnTo>
                  <a:pt x="12946566" y="3236642"/>
                </a:lnTo>
                <a:lnTo>
                  <a:pt x="0" y="3236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464700" y="5143500"/>
            <a:ext cx="7108941" cy="749376"/>
          </a:xfrm>
          <a:custGeom>
            <a:avLst/>
            <a:gdLst/>
            <a:ahLst/>
            <a:cxnLst/>
            <a:rect l="l" t="t" r="r" b="b"/>
            <a:pathLst>
              <a:path w="7108941" h="749376">
                <a:moveTo>
                  <a:pt x="0" y="0"/>
                </a:moveTo>
                <a:lnTo>
                  <a:pt x="7108940" y="0"/>
                </a:lnTo>
                <a:lnTo>
                  <a:pt x="7108940" y="749376"/>
                </a:lnTo>
                <a:lnTo>
                  <a:pt x="0" y="7493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9542206"/>
            <a:ext cx="18288000" cy="489612"/>
            <a:chOff x="0" y="0"/>
            <a:chExt cx="24384000" cy="6528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384000" cy="652780"/>
            </a:xfrm>
            <a:custGeom>
              <a:avLst/>
              <a:gdLst/>
              <a:ahLst/>
              <a:cxnLst/>
              <a:rect l="l" t="t" r="r" b="b"/>
              <a:pathLst>
                <a:path w="24384000" h="652780">
                  <a:moveTo>
                    <a:pt x="0" y="0"/>
                  </a:moveTo>
                  <a:lnTo>
                    <a:pt x="24384000" y="0"/>
                  </a:lnTo>
                  <a:lnTo>
                    <a:pt x="24384000" y="652780"/>
                  </a:lnTo>
                  <a:lnTo>
                    <a:pt x="0" y="652780"/>
                  </a:lnTo>
                  <a:close/>
                </a:path>
              </a:pathLst>
            </a:custGeom>
            <a:solidFill>
              <a:srgbClr val="71FFE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190264" y="153617"/>
            <a:ext cx="5907472" cy="1122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0"/>
              </a:lnSpc>
            </a:pPr>
            <a:r>
              <a:rPr lang="en-US" sz="5264" spc="210">
                <a:solidFill>
                  <a:srgbClr val="000000"/>
                </a:solidFill>
                <a:latin typeface="SoleilXb"/>
                <a:ea typeface="SoleilXb"/>
                <a:cs typeface="SoleilXb"/>
                <a:sym typeface="SoleilXb"/>
              </a:rPr>
              <a:t>GRADES 7 and 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38691" y="9548504"/>
            <a:ext cx="9070733" cy="37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3"/>
              </a:lnSpc>
            </a:pPr>
            <a:r>
              <a:rPr lang="en-US" sz="1831" spc="104">
                <a:solidFill>
                  <a:srgbClr val="000000"/>
                </a:solidFill>
                <a:latin typeface="Soleil"/>
                <a:ea typeface="Soleil"/>
                <a:cs typeface="Soleil"/>
                <a:sym typeface="Soleil"/>
              </a:rPr>
              <a:t>THE ROAD TO POSITIVE WELL-BEING IN EVERY CLASSROOM STARTS HERE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1860" y="1014177"/>
            <a:ext cx="10239186" cy="205988"/>
          </a:xfrm>
          <a:custGeom>
            <a:avLst/>
            <a:gdLst/>
            <a:ahLst/>
            <a:cxnLst/>
            <a:rect l="l" t="t" r="r" b="b"/>
            <a:pathLst>
              <a:path w="10239186" h="205988">
                <a:moveTo>
                  <a:pt x="0" y="0"/>
                </a:moveTo>
                <a:lnTo>
                  <a:pt x="10239186" y="0"/>
                </a:lnTo>
                <a:lnTo>
                  <a:pt x="10239186" y="205987"/>
                </a:lnTo>
                <a:lnTo>
                  <a:pt x="0" y="205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4511" b="-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" y="97743"/>
            <a:ext cx="1278041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Share Out!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3349" y="3116768"/>
            <a:ext cx="17465946" cy="574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7265" lvl="1" indent="-488632" algn="l">
              <a:lnSpc>
                <a:spcPts val="6480"/>
              </a:lnSpc>
              <a:buFont typeface="Arial"/>
              <a:buChar char="•"/>
            </a:pPr>
            <a:r>
              <a:rPr lang="en-US" sz="54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are your thoughts about helping others without receiving anything in return?</a:t>
            </a:r>
          </a:p>
          <a:p>
            <a:pPr marL="977265" lvl="1" indent="-488632" algn="l">
              <a:lnSpc>
                <a:spcPts val="6480"/>
              </a:lnSpc>
            </a:pPr>
            <a:endParaRPr lang="en-US" sz="54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77265" lvl="1" indent="-488632" algn="l">
              <a:lnSpc>
                <a:spcPts val="6480"/>
              </a:lnSpc>
              <a:buFont typeface="Arial"/>
              <a:buChar char="•"/>
            </a:pPr>
            <a:r>
              <a:rPr lang="en-US" sz="54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do you think altruism might help us with our well-being?</a:t>
            </a:r>
          </a:p>
          <a:p>
            <a:pPr marL="977265" lvl="1" indent="-488632" algn="l">
              <a:lnSpc>
                <a:spcPts val="6480"/>
              </a:lnSpc>
            </a:pPr>
            <a:endParaRPr lang="en-US" sz="54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77265" lvl="1" indent="-488632" algn="l">
              <a:lnSpc>
                <a:spcPts val="6480"/>
              </a:lnSpc>
            </a:pPr>
            <a:endParaRPr lang="en-US" sz="54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-2411542" y="244974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Movie Scenario</a:t>
            </a:r>
          </a:p>
        </p:txBody>
      </p:sp>
      <p:pic>
        <p:nvPicPr>
          <p:cNvPr id="5" name="Picture 5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14692" y="1304204"/>
            <a:ext cx="15262363" cy="85783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92136" y="244974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Movie Scenario Reflection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2136" y="1398306"/>
            <a:ext cx="18095864" cy="869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l">
              <a:lnSpc>
                <a:spcPts val="575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does Akeelah show altruism in this clip?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036320" lvl="1" indent="-518160" algn="l">
              <a:lnSpc>
                <a:spcPts val="575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How does the practise of altruism spread happiness in oneself and others? 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036320" lvl="1" indent="-518160" algn="l">
              <a:lnSpc>
                <a:spcPts val="575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At the end of the clip, Dylan makes an intention, can you identify what that intention is? 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036320" lvl="1" indent="-518160" algn="l">
              <a:lnSpc>
                <a:spcPts val="575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Why is it important to set intentions? 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036320" lvl="1" indent="-518160" algn="l">
              <a:lnSpc>
                <a:spcPts val="575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Why is it important to set intentions but also focus on our actions by setting up first steps as goals?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2931" y="1329593"/>
            <a:ext cx="17346709" cy="6530221"/>
            <a:chOff x="0" y="0"/>
            <a:chExt cx="21626554" cy="81413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26576" cy="8141427"/>
            </a:xfrm>
            <a:custGeom>
              <a:avLst/>
              <a:gdLst/>
              <a:ahLst/>
              <a:cxnLst/>
              <a:rect l="l" t="t" r="r" b="b"/>
              <a:pathLst>
                <a:path w="21626576" h="8141427">
                  <a:moveTo>
                    <a:pt x="0" y="0"/>
                  </a:moveTo>
                  <a:lnTo>
                    <a:pt x="21626576" y="0"/>
                  </a:lnTo>
                  <a:lnTo>
                    <a:pt x="21626576" y="8141427"/>
                  </a:lnTo>
                  <a:lnTo>
                    <a:pt x="0" y="8141427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Lightbulb and pencil outline"/>
          <p:cNvSpPr/>
          <p:nvPr/>
        </p:nvSpPr>
        <p:spPr>
          <a:xfrm rot="-1187412">
            <a:off x="3602302" y="840047"/>
            <a:ext cx="1466885" cy="1466885"/>
          </a:xfrm>
          <a:custGeom>
            <a:avLst/>
            <a:gdLst/>
            <a:ahLst/>
            <a:cxnLst/>
            <a:rect l="l" t="t" r="r" b="b"/>
            <a:pathLst>
              <a:path w="1466885" h="1466885">
                <a:moveTo>
                  <a:pt x="0" y="0"/>
                </a:moveTo>
                <a:lnTo>
                  <a:pt x="1466885" y="0"/>
                </a:lnTo>
                <a:lnTo>
                  <a:pt x="1466885" y="1466885"/>
                </a:lnTo>
                <a:lnTo>
                  <a:pt x="0" y="1466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074117" y="1375392"/>
            <a:ext cx="10539533" cy="10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0"/>
              </a:lnSpc>
            </a:pPr>
            <a:r>
              <a:rPr lang="en-US" sz="7058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Independent Writing</a:t>
            </a:r>
          </a:p>
        </p:txBody>
      </p:sp>
      <p:sp>
        <p:nvSpPr>
          <p:cNvPr id="6" name="Freeform 6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71204" y="962946"/>
            <a:ext cx="5659347" cy="117828"/>
          </a:xfrm>
          <a:custGeom>
            <a:avLst/>
            <a:gdLst/>
            <a:ahLst/>
            <a:cxnLst/>
            <a:rect l="l" t="t" r="r" b="b"/>
            <a:pathLst>
              <a:path w="5659347" h="117828">
                <a:moveTo>
                  <a:pt x="0" y="0"/>
                </a:moveTo>
                <a:lnTo>
                  <a:pt x="5659347" y="0"/>
                </a:lnTo>
                <a:lnTo>
                  <a:pt x="5659347" y="117828"/>
                </a:lnTo>
                <a:lnTo>
                  <a:pt x="0" y="1178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74473" r="-34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1440" y="97743"/>
            <a:ext cx="1278041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Journaling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559565"/>
            <a:ext cx="18095864" cy="507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Brainstorm scenarios where you might show altruism: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2072640" lvl="2" indent="-690880" algn="l">
              <a:lnSpc>
                <a:spcPts val="5759"/>
              </a:lnSpc>
              <a:buFont typeface="Arial"/>
              <a:buChar char="⚬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at home?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2072640" lvl="2" indent="-690880" algn="l">
              <a:lnSpc>
                <a:spcPts val="5759"/>
              </a:lnSpc>
              <a:buFont typeface="Arial"/>
              <a:buChar char="⚬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at school?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2072640" lvl="2" indent="-690880" algn="l">
              <a:lnSpc>
                <a:spcPts val="5759"/>
              </a:lnSpc>
              <a:buFont typeface="Arial"/>
              <a:buChar char="⚬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 your community?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778574" y="2511791"/>
            <a:ext cx="4450476" cy="149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Pencil outline"/>
          <p:cNvSpPr/>
          <p:nvPr/>
        </p:nvSpPr>
        <p:spPr>
          <a:xfrm>
            <a:off x="13938344" y="1329593"/>
            <a:ext cx="1350612" cy="1350612"/>
          </a:xfrm>
          <a:custGeom>
            <a:avLst/>
            <a:gdLst/>
            <a:ahLst/>
            <a:cxnLst/>
            <a:rect l="l" t="t" r="r" b="b"/>
            <a:pathLst>
              <a:path w="1350612" h="1350612">
                <a:moveTo>
                  <a:pt x="0" y="0"/>
                </a:moveTo>
                <a:lnTo>
                  <a:pt x="1350612" y="0"/>
                </a:lnTo>
                <a:lnTo>
                  <a:pt x="1350612" y="1350612"/>
                </a:lnTo>
                <a:lnTo>
                  <a:pt x="0" y="13506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60686" y="8155090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Partner Chat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126640"/>
            <a:ext cx="1809586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After time to write, brainstorm more ideas with a partner.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1860" y="1014177"/>
            <a:ext cx="10239186" cy="205988"/>
          </a:xfrm>
          <a:custGeom>
            <a:avLst/>
            <a:gdLst/>
            <a:ahLst/>
            <a:cxnLst/>
            <a:rect l="l" t="t" r="r" b="b"/>
            <a:pathLst>
              <a:path w="10239186" h="205988">
                <a:moveTo>
                  <a:pt x="0" y="0"/>
                </a:moveTo>
                <a:lnTo>
                  <a:pt x="10239186" y="0"/>
                </a:lnTo>
                <a:lnTo>
                  <a:pt x="10239186" y="205987"/>
                </a:lnTo>
                <a:lnTo>
                  <a:pt x="0" y="205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4511" b="-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" y="97743"/>
            <a:ext cx="1278041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Share Out!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0614" y="1782396"/>
            <a:ext cx="17465946" cy="820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7265" lvl="1" indent="-488632" algn="l">
              <a:lnSpc>
                <a:spcPts val="6480"/>
              </a:lnSpc>
              <a:buFont typeface="Arial"/>
              <a:buChar char="•"/>
            </a:pPr>
            <a:r>
              <a:rPr lang="en-US" sz="54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ideas did you think up with your partner?</a:t>
            </a:r>
          </a:p>
          <a:p>
            <a:pPr marL="977265" lvl="1" indent="-488632" algn="l">
              <a:lnSpc>
                <a:spcPts val="6480"/>
              </a:lnSpc>
            </a:pPr>
            <a:endParaRPr lang="en-US" sz="54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77265" lvl="1" indent="-488632" algn="l">
              <a:lnSpc>
                <a:spcPts val="6480"/>
              </a:lnSpc>
              <a:buFont typeface="Arial"/>
              <a:buChar char="•"/>
            </a:pPr>
            <a:r>
              <a:rPr lang="en-US" sz="54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do you think others feel when you act with altruism toward them?</a:t>
            </a:r>
          </a:p>
          <a:p>
            <a:pPr marL="977265" lvl="1" indent="-488632" algn="l">
              <a:lnSpc>
                <a:spcPts val="6480"/>
              </a:lnSpc>
            </a:pPr>
            <a:endParaRPr lang="en-US" sz="54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77265" lvl="1" indent="-488632" algn="l">
              <a:lnSpc>
                <a:spcPts val="6480"/>
              </a:lnSpc>
              <a:buFont typeface="Arial"/>
              <a:buChar char="•"/>
            </a:pPr>
            <a:r>
              <a:rPr lang="en-US" sz="54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do you feel when you act with altruism?</a:t>
            </a:r>
          </a:p>
          <a:p>
            <a:pPr marL="977265" lvl="1" indent="-488632" algn="l">
              <a:lnSpc>
                <a:spcPts val="6480"/>
              </a:lnSpc>
            </a:pPr>
            <a:endParaRPr lang="en-US" sz="54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77265" lvl="1" indent="-488632" algn="l">
              <a:lnSpc>
                <a:spcPts val="6480"/>
              </a:lnSpc>
              <a:buFont typeface="Arial"/>
              <a:buChar char="•"/>
            </a:pPr>
            <a:r>
              <a:rPr lang="en-US" sz="54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might altruism help our relationships with others?</a:t>
            </a:r>
          </a:p>
          <a:p>
            <a:pPr marL="977265" lvl="1" indent="-488632" algn="l">
              <a:lnSpc>
                <a:spcPts val="6480"/>
              </a:lnSpc>
            </a:pPr>
            <a:endParaRPr lang="en-US" sz="54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7004764" y="70560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29029" y="7646364"/>
            <a:ext cx="4713207" cy="68578"/>
          </a:xfrm>
          <a:custGeom>
            <a:avLst/>
            <a:gdLst/>
            <a:ahLst/>
            <a:cxnLst/>
            <a:rect l="l" t="t" r="r" b="b"/>
            <a:pathLst>
              <a:path w="4713207" h="68578">
                <a:moveTo>
                  <a:pt x="0" y="0"/>
                </a:moveTo>
                <a:lnTo>
                  <a:pt x="4713207" y="0"/>
                </a:lnTo>
                <a:lnTo>
                  <a:pt x="4713207" y="68578"/>
                </a:lnTo>
                <a:lnTo>
                  <a:pt x="0" y="68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13447" y="1914274"/>
            <a:ext cx="15169683" cy="250158"/>
          </a:xfrm>
          <a:custGeom>
            <a:avLst/>
            <a:gdLst/>
            <a:ahLst/>
            <a:cxnLst/>
            <a:rect l="l" t="t" r="r" b="b"/>
            <a:pathLst>
              <a:path w="15169683" h="250158">
                <a:moveTo>
                  <a:pt x="0" y="0"/>
                </a:moveTo>
                <a:lnTo>
                  <a:pt x="15169683" y="0"/>
                </a:lnTo>
                <a:lnTo>
                  <a:pt x="15169683" y="250158"/>
                </a:lnTo>
                <a:lnTo>
                  <a:pt x="0" y="250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483873" y="8389256"/>
            <a:ext cx="11320252" cy="1290850"/>
          </a:xfrm>
          <a:custGeom>
            <a:avLst/>
            <a:gdLst/>
            <a:ahLst/>
            <a:cxnLst/>
            <a:rect l="l" t="t" r="r" b="b"/>
            <a:pathLst>
              <a:path w="11320252" h="1290850">
                <a:moveTo>
                  <a:pt x="0" y="0"/>
                </a:moveTo>
                <a:lnTo>
                  <a:pt x="11320252" y="0"/>
                </a:lnTo>
                <a:lnTo>
                  <a:pt x="11320252" y="1290850"/>
                </a:lnTo>
                <a:lnTo>
                  <a:pt x="0" y="1290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A cartoon hand with two fingers  Description automatically generated"/>
          <p:cNvSpPr/>
          <p:nvPr/>
        </p:nvSpPr>
        <p:spPr>
          <a:xfrm>
            <a:off x="6095176" y="1829479"/>
            <a:ext cx="6580910" cy="6580910"/>
          </a:xfrm>
          <a:custGeom>
            <a:avLst/>
            <a:gdLst/>
            <a:ahLst/>
            <a:cxnLst/>
            <a:rect l="l" t="t" r="r" b="b"/>
            <a:pathLst>
              <a:path w="6580910" h="6580910">
                <a:moveTo>
                  <a:pt x="0" y="0"/>
                </a:moveTo>
                <a:lnTo>
                  <a:pt x="6580910" y="0"/>
                </a:lnTo>
                <a:lnTo>
                  <a:pt x="6580910" y="6580910"/>
                </a:lnTo>
                <a:lnTo>
                  <a:pt x="0" y="65809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854342" y="606894"/>
            <a:ext cx="4887894" cy="935661"/>
          </a:xfrm>
          <a:custGeom>
            <a:avLst/>
            <a:gdLst/>
            <a:ahLst/>
            <a:cxnLst/>
            <a:rect l="l" t="t" r="r" b="b"/>
            <a:pathLst>
              <a:path w="4887894" h="935661">
                <a:moveTo>
                  <a:pt x="0" y="0"/>
                </a:moveTo>
                <a:lnTo>
                  <a:pt x="4887894" y="0"/>
                </a:lnTo>
                <a:lnTo>
                  <a:pt x="4887894" y="935661"/>
                </a:lnTo>
                <a:lnTo>
                  <a:pt x="0" y="9356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10134" y="4388288"/>
            <a:ext cx="2781133" cy="6088424"/>
          </a:xfrm>
          <a:custGeom>
            <a:avLst/>
            <a:gdLst/>
            <a:ahLst/>
            <a:cxnLst/>
            <a:rect l="l" t="t" r="r" b="b"/>
            <a:pathLst>
              <a:path w="2781133" h="6088424">
                <a:moveTo>
                  <a:pt x="0" y="0"/>
                </a:moveTo>
                <a:lnTo>
                  <a:pt x="2781132" y="0"/>
                </a:lnTo>
                <a:lnTo>
                  <a:pt x="2781132" y="6088425"/>
                </a:lnTo>
                <a:lnTo>
                  <a:pt x="0" y="608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73376" y="3704853"/>
            <a:ext cx="13032274" cy="122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1"/>
              </a:lnSpc>
            </a:pPr>
            <a:r>
              <a:rPr lang="en-US" sz="7136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Mindfulness Practise of Choice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1860" y="1014177"/>
            <a:ext cx="10239186" cy="205988"/>
          </a:xfrm>
          <a:custGeom>
            <a:avLst/>
            <a:gdLst/>
            <a:ahLst/>
            <a:cxnLst/>
            <a:rect l="l" t="t" r="r" b="b"/>
            <a:pathLst>
              <a:path w="10239186" h="205988">
                <a:moveTo>
                  <a:pt x="0" y="0"/>
                </a:moveTo>
                <a:lnTo>
                  <a:pt x="10239186" y="0"/>
                </a:lnTo>
                <a:lnTo>
                  <a:pt x="10239186" y="205987"/>
                </a:lnTo>
                <a:lnTo>
                  <a:pt x="0" y="205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4511" b="-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" y="295275"/>
            <a:ext cx="1278041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Review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" y="1926455"/>
            <a:ext cx="18049295" cy="559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7579" lvl="1" indent="-368790" algn="l">
              <a:lnSpc>
                <a:spcPts val="4890"/>
              </a:lnSpc>
              <a:buFont typeface="Arial"/>
              <a:buChar char="•"/>
            </a:pPr>
            <a:r>
              <a:rPr lang="en-US" sz="4075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Did you show altruism to anyone? </a:t>
            </a:r>
          </a:p>
          <a:p>
            <a:pPr algn="l">
              <a:lnSpc>
                <a:spcPts val="4890"/>
              </a:lnSpc>
            </a:pPr>
            <a:endParaRPr lang="en-US" sz="4075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737579" lvl="1" indent="-368790" algn="l">
              <a:lnSpc>
                <a:spcPts val="4890"/>
              </a:lnSpc>
              <a:buFont typeface="Arial"/>
              <a:buChar char="•"/>
            </a:pPr>
            <a:r>
              <a:rPr lang="en-US" sz="4075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Did you witness any acts of altruism? If so, what were they? Was it easy to find things? </a:t>
            </a:r>
          </a:p>
          <a:p>
            <a:pPr algn="l">
              <a:lnSpc>
                <a:spcPts val="4890"/>
              </a:lnSpc>
            </a:pPr>
            <a:endParaRPr lang="en-US" sz="4075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737579" lvl="1" indent="-368790" algn="l">
              <a:lnSpc>
                <a:spcPts val="4890"/>
              </a:lnSpc>
              <a:buFont typeface="Arial"/>
              <a:buChar char="•"/>
            </a:pPr>
            <a:r>
              <a:rPr lang="en-US" sz="4075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Did anyone act with altruism toward you? What did that feel like?</a:t>
            </a:r>
          </a:p>
          <a:p>
            <a:pPr algn="l">
              <a:lnSpc>
                <a:spcPts val="4890"/>
              </a:lnSpc>
            </a:pPr>
            <a:endParaRPr lang="en-US" sz="4075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737579" lvl="1" indent="-368790" algn="l">
              <a:lnSpc>
                <a:spcPts val="4890"/>
              </a:lnSpc>
              <a:buFont typeface="Arial"/>
              <a:buChar char="•"/>
            </a:pPr>
            <a:r>
              <a:rPr lang="en-US" sz="4075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else might we bring more altruism into our daily lives? </a:t>
            </a:r>
          </a:p>
          <a:p>
            <a:pPr marL="737579" lvl="1" indent="-368790" algn="l">
              <a:lnSpc>
                <a:spcPts val="4890"/>
              </a:lnSpc>
            </a:pPr>
            <a:endParaRPr lang="en-US" sz="4075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1860" y="1014177"/>
            <a:ext cx="10239186" cy="205988"/>
          </a:xfrm>
          <a:custGeom>
            <a:avLst/>
            <a:gdLst/>
            <a:ahLst/>
            <a:cxnLst/>
            <a:rect l="l" t="t" r="r" b="b"/>
            <a:pathLst>
              <a:path w="10239186" h="205988">
                <a:moveTo>
                  <a:pt x="0" y="0"/>
                </a:moveTo>
                <a:lnTo>
                  <a:pt x="10239186" y="0"/>
                </a:lnTo>
                <a:lnTo>
                  <a:pt x="10239186" y="205987"/>
                </a:lnTo>
                <a:lnTo>
                  <a:pt x="0" y="2059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74511" b="-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" y="295275"/>
            <a:ext cx="1278041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Altruistic Inspiration</a:t>
            </a:r>
          </a:p>
        </p:txBody>
      </p:sp>
      <p:pic>
        <p:nvPicPr>
          <p:cNvPr id="5" name="Picture 5"/>
          <p:cNvPicPr>
            <a:picLocks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33356" y="1543247"/>
            <a:ext cx="14421289" cy="81056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2931" y="1329593"/>
            <a:ext cx="17346709" cy="6530221"/>
            <a:chOff x="0" y="0"/>
            <a:chExt cx="21626554" cy="81413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26576" cy="8141427"/>
            </a:xfrm>
            <a:custGeom>
              <a:avLst/>
              <a:gdLst/>
              <a:ahLst/>
              <a:cxnLst/>
              <a:rect l="l" t="t" r="r" b="b"/>
              <a:pathLst>
                <a:path w="21626576" h="8141427">
                  <a:moveTo>
                    <a:pt x="0" y="0"/>
                  </a:moveTo>
                  <a:lnTo>
                    <a:pt x="21626576" y="0"/>
                  </a:lnTo>
                  <a:lnTo>
                    <a:pt x="21626576" y="8141427"/>
                  </a:lnTo>
                  <a:lnTo>
                    <a:pt x="0" y="8141427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Lightbulb and pencil outline"/>
          <p:cNvSpPr/>
          <p:nvPr/>
        </p:nvSpPr>
        <p:spPr>
          <a:xfrm rot="-1187412">
            <a:off x="3602302" y="840047"/>
            <a:ext cx="1466885" cy="1466885"/>
          </a:xfrm>
          <a:custGeom>
            <a:avLst/>
            <a:gdLst/>
            <a:ahLst/>
            <a:cxnLst/>
            <a:rect l="l" t="t" r="r" b="b"/>
            <a:pathLst>
              <a:path w="1466885" h="1466885">
                <a:moveTo>
                  <a:pt x="0" y="0"/>
                </a:moveTo>
                <a:lnTo>
                  <a:pt x="1466885" y="0"/>
                </a:lnTo>
                <a:lnTo>
                  <a:pt x="1466885" y="1466885"/>
                </a:lnTo>
                <a:lnTo>
                  <a:pt x="0" y="1466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074117" y="1375392"/>
            <a:ext cx="10539533" cy="10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0"/>
              </a:lnSpc>
            </a:pPr>
            <a:r>
              <a:rPr lang="en-US" sz="7058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Independent Writing</a:t>
            </a:r>
          </a:p>
        </p:txBody>
      </p:sp>
      <p:sp>
        <p:nvSpPr>
          <p:cNvPr id="6" name="Freeform 6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71204" y="962946"/>
            <a:ext cx="5659347" cy="117828"/>
          </a:xfrm>
          <a:custGeom>
            <a:avLst/>
            <a:gdLst/>
            <a:ahLst/>
            <a:cxnLst/>
            <a:rect l="l" t="t" r="r" b="b"/>
            <a:pathLst>
              <a:path w="5659347" h="117828">
                <a:moveTo>
                  <a:pt x="0" y="0"/>
                </a:moveTo>
                <a:lnTo>
                  <a:pt x="5659347" y="0"/>
                </a:lnTo>
                <a:lnTo>
                  <a:pt x="5659347" y="117828"/>
                </a:lnTo>
                <a:lnTo>
                  <a:pt x="0" y="1178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74473" r="-34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1440" y="97743"/>
            <a:ext cx="1278041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Journaling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0686" y="2975480"/>
            <a:ext cx="16998209" cy="367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Today, we’re going to think about needs our school or larger community might have. 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For example, new students feeling welcome; younger students feeling connected to older students; appreciation for office staff; animal shelter or food bank donations; litter removal from green space, etc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778574" y="2511791"/>
            <a:ext cx="4450476" cy="149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Pencil outline"/>
          <p:cNvSpPr/>
          <p:nvPr/>
        </p:nvSpPr>
        <p:spPr>
          <a:xfrm>
            <a:off x="13938344" y="1329593"/>
            <a:ext cx="1350612" cy="1350612"/>
          </a:xfrm>
          <a:custGeom>
            <a:avLst/>
            <a:gdLst/>
            <a:ahLst/>
            <a:cxnLst/>
            <a:rect l="l" t="t" r="r" b="b"/>
            <a:pathLst>
              <a:path w="1350612" h="1350612">
                <a:moveTo>
                  <a:pt x="0" y="0"/>
                </a:moveTo>
                <a:lnTo>
                  <a:pt x="1350612" y="0"/>
                </a:lnTo>
                <a:lnTo>
                  <a:pt x="1350612" y="1350612"/>
                </a:lnTo>
                <a:lnTo>
                  <a:pt x="0" y="13506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60686" y="8155090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Partner Chat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126640"/>
            <a:ext cx="1809586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After time to write, brainstorm more ideas with a partner.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69364" y="2566864"/>
            <a:ext cx="3126577" cy="3957354"/>
          </a:xfrm>
          <a:custGeom>
            <a:avLst/>
            <a:gdLst/>
            <a:ahLst/>
            <a:cxnLst/>
            <a:rect l="l" t="t" r="r" b="b"/>
            <a:pathLst>
              <a:path w="3126577" h="3957354">
                <a:moveTo>
                  <a:pt x="0" y="0"/>
                </a:moveTo>
                <a:lnTo>
                  <a:pt x="3126578" y="0"/>
                </a:lnTo>
                <a:lnTo>
                  <a:pt x="3126578" y="3957354"/>
                </a:lnTo>
                <a:lnTo>
                  <a:pt x="0" y="3957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41229" y="3867213"/>
            <a:ext cx="644652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Slides 3-14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is altruism?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Altruism and well-being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Acting with altruism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1231" y="3040289"/>
            <a:ext cx="644651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Lesson 10: The Road to Altruism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70118" y="4010603"/>
            <a:ext cx="644652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Slides 15-22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Altruism share out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Who needs altruism?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can we show altruism?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86316" y="3013589"/>
            <a:ext cx="6896457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Lesson 11: Acting with Altruism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236" y="7654180"/>
            <a:ext cx="6446520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Slides 23-26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Carrying out altruism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8365" y="7034419"/>
            <a:ext cx="644651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Lesson 12: Altruism in Action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85992" y="7676785"/>
            <a:ext cx="644652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Slides 27-33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Altruism reflection</a:t>
            </a:r>
          </a:p>
          <a:p>
            <a:pPr marL="488632" lvl="1" indent="-244316" algn="ctr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Spreading altruism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84380" y="6574398"/>
            <a:ext cx="709839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Lesson 13: Reflecting and Celebrating Altruism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676887"/>
            <a:ext cx="18288000" cy="1136197"/>
            <a:chOff x="0" y="0"/>
            <a:chExt cx="24384000" cy="15149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514983"/>
            </a:xfrm>
            <a:custGeom>
              <a:avLst/>
              <a:gdLst/>
              <a:ahLst/>
              <a:cxnLst/>
              <a:rect l="l" t="t" r="r" b="b"/>
              <a:pathLst>
                <a:path w="24384000" h="1514983">
                  <a:moveTo>
                    <a:pt x="0" y="0"/>
                  </a:moveTo>
                  <a:lnTo>
                    <a:pt x="24384000" y="0"/>
                  </a:lnTo>
                  <a:lnTo>
                    <a:pt x="24384000" y="1514983"/>
                  </a:lnTo>
                  <a:lnTo>
                    <a:pt x="0" y="1514983"/>
                  </a:lnTo>
                  <a:close/>
                </a:path>
              </a:pathLst>
            </a:custGeom>
            <a:solidFill>
              <a:srgbClr val="71FFE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flipV="1">
            <a:off x="1219127" y="3527108"/>
            <a:ext cx="4623240" cy="256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941027" y="674925"/>
            <a:ext cx="1138159" cy="1138159"/>
          </a:xfrm>
          <a:custGeom>
            <a:avLst/>
            <a:gdLst/>
            <a:ahLst/>
            <a:cxnLst/>
            <a:rect l="l" t="t" r="r" b="b"/>
            <a:pathLst>
              <a:path w="1138159" h="1138159">
                <a:moveTo>
                  <a:pt x="0" y="0"/>
                </a:moveTo>
                <a:lnTo>
                  <a:pt x="1138160" y="0"/>
                </a:lnTo>
                <a:lnTo>
                  <a:pt x="1138160" y="1138159"/>
                </a:lnTo>
                <a:lnTo>
                  <a:pt x="0" y="113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556107" y="825886"/>
            <a:ext cx="16543948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Lesson PowerPoint Table of Contents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2621956" y="3536888"/>
            <a:ext cx="4623240" cy="256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flipV="1">
            <a:off x="1219127" y="7501144"/>
            <a:ext cx="4623240" cy="256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2621957" y="7510669"/>
            <a:ext cx="4623240" cy="256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60098" y="1468068"/>
            <a:ext cx="7770828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Brainstorm:</a:t>
            </a:r>
          </a:p>
          <a:p>
            <a:pPr algn="ctr">
              <a:lnSpc>
                <a:spcPts val="2879"/>
              </a:lnSpc>
            </a:pPr>
            <a:r>
              <a:rPr lang="en-US" sz="2400" spc="22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Who in our school/community could use help/kindness?</a:t>
            </a:r>
          </a:p>
        </p:txBody>
      </p:sp>
      <p:sp>
        <p:nvSpPr>
          <p:cNvPr id="5" name="Freeform 5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44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Opportunities to Help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40083" y="1403298"/>
            <a:ext cx="8010858" cy="8552763"/>
            <a:chOff x="0" y="0"/>
            <a:chExt cx="10681144" cy="11403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81081" cy="11403711"/>
            </a:xfrm>
            <a:custGeom>
              <a:avLst/>
              <a:gdLst/>
              <a:ahLst/>
              <a:cxnLst/>
              <a:rect l="l" t="t" r="r" b="b"/>
              <a:pathLst>
                <a:path w="10681081" h="11403711">
                  <a:moveTo>
                    <a:pt x="38100" y="0"/>
                  </a:moveTo>
                  <a:lnTo>
                    <a:pt x="10642981" y="0"/>
                  </a:lnTo>
                  <a:cubicBezTo>
                    <a:pt x="10664063" y="0"/>
                    <a:pt x="10681081" y="17018"/>
                    <a:pt x="10681081" y="38100"/>
                  </a:cubicBezTo>
                  <a:lnTo>
                    <a:pt x="10681081" y="11365611"/>
                  </a:lnTo>
                  <a:cubicBezTo>
                    <a:pt x="10681081" y="11386693"/>
                    <a:pt x="10664063" y="11403711"/>
                    <a:pt x="10642981" y="11403711"/>
                  </a:cubicBezTo>
                  <a:lnTo>
                    <a:pt x="38100" y="11403711"/>
                  </a:lnTo>
                  <a:cubicBezTo>
                    <a:pt x="17018" y="11403711"/>
                    <a:pt x="0" y="11386693"/>
                    <a:pt x="0" y="11365611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11365611"/>
                  </a:lnTo>
                  <a:lnTo>
                    <a:pt x="38100" y="11365611"/>
                  </a:lnTo>
                  <a:lnTo>
                    <a:pt x="38100" y="11327511"/>
                  </a:lnTo>
                  <a:lnTo>
                    <a:pt x="10642981" y="11327511"/>
                  </a:lnTo>
                  <a:lnTo>
                    <a:pt x="10642981" y="11365611"/>
                  </a:lnTo>
                  <a:lnTo>
                    <a:pt x="10604881" y="11365611"/>
                  </a:lnTo>
                  <a:lnTo>
                    <a:pt x="10604881" y="38100"/>
                  </a:lnTo>
                  <a:lnTo>
                    <a:pt x="10642981" y="38100"/>
                  </a:lnTo>
                  <a:lnTo>
                    <a:pt x="10642981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2C23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 descr="Merger with solid fill"/>
          <p:cNvSpPr/>
          <p:nvPr/>
        </p:nvSpPr>
        <p:spPr>
          <a:xfrm>
            <a:off x="8322366" y="3744021"/>
            <a:ext cx="2798956" cy="2798956"/>
          </a:xfrm>
          <a:custGeom>
            <a:avLst/>
            <a:gdLst/>
            <a:ahLst/>
            <a:cxnLst/>
            <a:rect l="l" t="t" r="r" b="b"/>
            <a:pathLst>
              <a:path w="2798956" h="2798956">
                <a:moveTo>
                  <a:pt x="0" y="0"/>
                </a:moveTo>
                <a:lnTo>
                  <a:pt x="2798956" y="0"/>
                </a:lnTo>
                <a:lnTo>
                  <a:pt x="2798956" y="2798956"/>
                </a:lnTo>
                <a:lnTo>
                  <a:pt x="0" y="2798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1107035" y="3363278"/>
            <a:ext cx="5884308" cy="3594735"/>
            <a:chOff x="0" y="0"/>
            <a:chExt cx="7845744" cy="47929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45806" cy="4792980"/>
            </a:xfrm>
            <a:custGeom>
              <a:avLst/>
              <a:gdLst/>
              <a:ahLst/>
              <a:cxnLst/>
              <a:rect l="l" t="t" r="r" b="b"/>
              <a:pathLst>
                <a:path w="7845806" h="4792980">
                  <a:moveTo>
                    <a:pt x="0" y="2396490"/>
                  </a:moveTo>
                  <a:cubicBezTo>
                    <a:pt x="0" y="1065530"/>
                    <a:pt x="1765808" y="0"/>
                    <a:pt x="3922903" y="0"/>
                  </a:cubicBezTo>
                  <a:lnTo>
                    <a:pt x="3922903" y="19050"/>
                  </a:lnTo>
                  <a:lnTo>
                    <a:pt x="3922903" y="38100"/>
                  </a:lnTo>
                  <a:lnTo>
                    <a:pt x="3922903" y="19050"/>
                  </a:lnTo>
                  <a:lnTo>
                    <a:pt x="3922903" y="0"/>
                  </a:lnTo>
                  <a:cubicBezTo>
                    <a:pt x="6079871" y="0"/>
                    <a:pt x="7845806" y="1065530"/>
                    <a:pt x="7845806" y="2396490"/>
                  </a:cubicBezTo>
                  <a:lnTo>
                    <a:pt x="7826756" y="2396490"/>
                  </a:lnTo>
                  <a:lnTo>
                    <a:pt x="7845806" y="2396490"/>
                  </a:lnTo>
                  <a:cubicBezTo>
                    <a:pt x="7845806" y="3727450"/>
                    <a:pt x="6079999" y="4792980"/>
                    <a:pt x="3922903" y="4792980"/>
                  </a:cubicBezTo>
                  <a:lnTo>
                    <a:pt x="3922903" y="4773930"/>
                  </a:lnTo>
                  <a:lnTo>
                    <a:pt x="3922903" y="4792980"/>
                  </a:lnTo>
                  <a:cubicBezTo>
                    <a:pt x="1765808" y="4792980"/>
                    <a:pt x="0" y="3727450"/>
                    <a:pt x="0" y="2396490"/>
                  </a:cubicBezTo>
                  <a:lnTo>
                    <a:pt x="19050" y="2396490"/>
                  </a:lnTo>
                  <a:lnTo>
                    <a:pt x="38100" y="2396490"/>
                  </a:lnTo>
                  <a:lnTo>
                    <a:pt x="19050" y="2396490"/>
                  </a:lnTo>
                  <a:lnTo>
                    <a:pt x="0" y="2396490"/>
                  </a:lnTo>
                  <a:moveTo>
                    <a:pt x="38100" y="2396490"/>
                  </a:moveTo>
                  <a:cubicBezTo>
                    <a:pt x="38100" y="2407031"/>
                    <a:pt x="29591" y="2415540"/>
                    <a:pt x="19050" y="2415540"/>
                  </a:cubicBezTo>
                  <a:cubicBezTo>
                    <a:pt x="8509" y="2415540"/>
                    <a:pt x="0" y="2407031"/>
                    <a:pt x="0" y="2396490"/>
                  </a:cubicBezTo>
                  <a:cubicBezTo>
                    <a:pt x="0" y="2385949"/>
                    <a:pt x="8509" y="2377440"/>
                    <a:pt x="19050" y="2377440"/>
                  </a:cubicBezTo>
                  <a:cubicBezTo>
                    <a:pt x="29591" y="2377440"/>
                    <a:pt x="38100" y="2385949"/>
                    <a:pt x="38100" y="2396490"/>
                  </a:cubicBezTo>
                  <a:cubicBezTo>
                    <a:pt x="38100" y="3691509"/>
                    <a:pt x="1767840" y="4754880"/>
                    <a:pt x="3922903" y="4754880"/>
                  </a:cubicBezTo>
                  <a:cubicBezTo>
                    <a:pt x="6077967" y="4754880"/>
                    <a:pt x="7807706" y="3691509"/>
                    <a:pt x="7807706" y="2396490"/>
                  </a:cubicBezTo>
                  <a:cubicBezTo>
                    <a:pt x="7807706" y="1101471"/>
                    <a:pt x="6077839" y="38100"/>
                    <a:pt x="3922903" y="38100"/>
                  </a:cubicBezTo>
                  <a:cubicBezTo>
                    <a:pt x="3912362" y="38100"/>
                    <a:pt x="3903853" y="29591"/>
                    <a:pt x="3903853" y="19050"/>
                  </a:cubicBezTo>
                  <a:cubicBezTo>
                    <a:pt x="3903853" y="8509"/>
                    <a:pt x="3912362" y="0"/>
                    <a:pt x="3922903" y="0"/>
                  </a:cubicBezTo>
                  <a:cubicBezTo>
                    <a:pt x="3933444" y="0"/>
                    <a:pt x="3941953" y="8509"/>
                    <a:pt x="3941953" y="19050"/>
                  </a:cubicBezTo>
                  <a:cubicBezTo>
                    <a:pt x="3941953" y="29591"/>
                    <a:pt x="3933444" y="38100"/>
                    <a:pt x="3922903" y="38100"/>
                  </a:cubicBezTo>
                  <a:cubicBezTo>
                    <a:pt x="1767840" y="38100"/>
                    <a:pt x="38100" y="1101471"/>
                    <a:pt x="38100" y="239649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181850" y="3625909"/>
            <a:ext cx="777082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Class Choice: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86781" y="4087574"/>
            <a:ext cx="3797853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1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Who do we want to help first?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026" y="2205729"/>
            <a:ext cx="17501524" cy="4753336"/>
            <a:chOff x="0" y="0"/>
            <a:chExt cx="23335366" cy="63377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35362" cy="6337808"/>
            </a:xfrm>
            <a:custGeom>
              <a:avLst/>
              <a:gdLst/>
              <a:ahLst/>
              <a:cxnLst/>
              <a:rect l="l" t="t" r="r" b="b"/>
              <a:pathLst>
                <a:path w="23335362" h="6337808">
                  <a:moveTo>
                    <a:pt x="0" y="0"/>
                  </a:moveTo>
                  <a:lnTo>
                    <a:pt x="23335362" y="0"/>
                  </a:lnTo>
                  <a:lnTo>
                    <a:pt x="23335362" y="6337808"/>
                  </a:lnTo>
                  <a:lnTo>
                    <a:pt x="0" y="6337808"/>
                  </a:lnTo>
                  <a:close/>
                </a:path>
              </a:pathLst>
            </a:custGeom>
            <a:solidFill>
              <a:srgbClr val="F5CF6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14502" y="3559985"/>
            <a:ext cx="16801796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can we act with altruism towards the person/people we chose?</a:t>
            </a:r>
          </a:p>
        </p:txBody>
      </p:sp>
      <p:sp>
        <p:nvSpPr>
          <p:cNvPr id="7" name="Freeform 7" descr="Shape  Description automatically generated with low confidence"/>
          <p:cNvSpPr/>
          <p:nvPr/>
        </p:nvSpPr>
        <p:spPr>
          <a:xfrm rot="-388229">
            <a:off x="4498352" y="2292204"/>
            <a:ext cx="1169418" cy="1169418"/>
          </a:xfrm>
          <a:custGeom>
            <a:avLst/>
            <a:gdLst/>
            <a:ahLst/>
            <a:cxnLst/>
            <a:rect l="l" t="t" r="r" b="b"/>
            <a:pathLst>
              <a:path w="1169418" h="1169418">
                <a:moveTo>
                  <a:pt x="0" y="0"/>
                </a:moveTo>
                <a:lnTo>
                  <a:pt x="1169418" y="0"/>
                </a:lnTo>
                <a:lnTo>
                  <a:pt x="1169418" y="1169418"/>
                </a:lnTo>
                <a:lnTo>
                  <a:pt x="0" y="116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445142" y="2405472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Think-Pair-Share</a:t>
            </a:r>
          </a:p>
        </p:txBody>
      </p:sp>
      <p:sp>
        <p:nvSpPr>
          <p:cNvPr id="9" name="AutoShape 9"/>
          <p:cNvSpPr/>
          <p:nvPr/>
        </p:nvSpPr>
        <p:spPr>
          <a:xfrm>
            <a:off x="8411641" y="3482030"/>
            <a:ext cx="4464764" cy="311"/>
          </a:xfrm>
          <a:prstGeom prst="line">
            <a:avLst/>
          </a:prstGeom>
          <a:ln w="28575" cap="rnd">
            <a:solidFill>
              <a:srgbClr val="C5FFF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 descr="Chat bubble with solid fill"/>
          <p:cNvSpPr/>
          <p:nvPr/>
        </p:nvSpPr>
        <p:spPr>
          <a:xfrm rot="945262">
            <a:off x="12975649" y="2357856"/>
            <a:ext cx="1092713" cy="1092713"/>
          </a:xfrm>
          <a:custGeom>
            <a:avLst/>
            <a:gdLst/>
            <a:ahLst/>
            <a:cxnLst/>
            <a:rect l="l" t="t" r="r" b="b"/>
            <a:pathLst>
              <a:path w="1092713" h="1092713">
                <a:moveTo>
                  <a:pt x="0" y="0"/>
                </a:moveTo>
                <a:lnTo>
                  <a:pt x="1092713" y="0"/>
                </a:lnTo>
                <a:lnTo>
                  <a:pt x="1092713" y="1092713"/>
                </a:lnTo>
                <a:lnTo>
                  <a:pt x="0" y="1092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131886" y="5350684"/>
            <a:ext cx="5156114" cy="5156114"/>
          </a:xfrm>
          <a:custGeom>
            <a:avLst/>
            <a:gdLst/>
            <a:ahLst/>
            <a:cxnLst/>
            <a:rect l="l" t="t" r="r" b="b"/>
            <a:pathLst>
              <a:path w="5156114" h="5156114">
                <a:moveTo>
                  <a:pt x="0" y="0"/>
                </a:moveTo>
                <a:lnTo>
                  <a:pt x="5156114" y="0"/>
                </a:lnTo>
                <a:lnTo>
                  <a:pt x="5156114" y="5156114"/>
                </a:lnTo>
                <a:lnTo>
                  <a:pt x="0" y="51561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Partner Action Plan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6878" y="8178265"/>
            <a:ext cx="12885009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18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Examples:</a:t>
            </a:r>
          </a:p>
          <a:p>
            <a:pPr algn="l">
              <a:lnSpc>
                <a:spcPts val="2520"/>
              </a:lnSpc>
            </a:pPr>
            <a:r>
              <a:rPr lang="en-US" sz="2100" spc="18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Create a welcoming activity for new students.</a:t>
            </a:r>
          </a:p>
          <a:p>
            <a:pPr algn="l">
              <a:lnSpc>
                <a:spcPts val="2520"/>
              </a:lnSpc>
            </a:pPr>
            <a:r>
              <a:rPr lang="en-US" sz="2100" spc="18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</a:p>
          <a:p>
            <a:pPr algn="l">
              <a:lnSpc>
                <a:spcPts val="2520"/>
              </a:lnSpc>
            </a:pPr>
            <a:r>
              <a:rPr lang="en-US" sz="2100" spc="18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Work with a younger grade to teach them </a:t>
            </a:r>
          </a:p>
          <a:p>
            <a:pPr algn="l">
              <a:lnSpc>
                <a:spcPts val="2520"/>
              </a:lnSpc>
            </a:pPr>
            <a:r>
              <a:rPr lang="en-US" sz="2100" spc="18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about altruism and do a collaborative </a:t>
            </a:r>
          </a:p>
          <a:p>
            <a:pPr algn="l">
              <a:lnSpc>
                <a:spcPts val="2520"/>
              </a:lnSpc>
            </a:pPr>
            <a:r>
              <a:rPr lang="en-US" sz="2100" spc="18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project such as picking up litter.</a:t>
            </a:r>
          </a:p>
          <a:p>
            <a:pPr algn="l">
              <a:lnSpc>
                <a:spcPts val="2520"/>
              </a:lnSpc>
            </a:pPr>
            <a:endParaRPr lang="en-US" sz="2100" spc="18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60098" y="1468068"/>
            <a:ext cx="7770828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Brainstorm:</a:t>
            </a:r>
          </a:p>
          <a:p>
            <a:pPr algn="ctr">
              <a:lnSpc>
                <a:spcPts val="2879"/>
              </a:lnSpc>
            </a:pPr>
            <a:r>
              <a:rPr lang="en-US" sz="2400" spc="22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can we act with altruism towards the person/people we chose?</a:t>
            </a:r>
          </a:p>
        </p:txBody>
      </p:sp>
      <p:sp>
        <p:nvSpPr>
          <p:cNvPr id="5" name="Freeform 5"/>
          <p:cNvSpPr/>
          <p:nvPr/>
        </p:nvSpPr>
        <p:spPr>
          <a:xfrm>
            <a:off x="121587" y="1044937"/>
            <a:ext cx="10239186" cy="148983"/>
          </a:xfrm>
          <a:custGeom>
            <a:avLst/>
            <a:gdLst/>
            <a:ahLst/>
            <a:cxnLst/>
            <a:rect l="l" t="t" r="r" b="b"/>
            <a:pathLst>
              <a:path w="10239186" h="148983">
                <a:moveTo>
                  <a:pt x="0" y="0"/>
                </a:moveTo>
                <a:lnTo>
                  <a:pt x="10239186" y="0"/>
                </a:lnTo>
                <a:lnTo>
                  <a:pt x="10239186" y="148983"/>
                </a:lnTo>
                <a:lnTo>
                  <a:pt x="0" y="148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44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Class Action Plan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40083" y="1403298"/>
            <a:ext cx="8010858" cy="8552763"/>
            <a:chOff x="0" y="0"/>
            <a:chExt cx="10681144" cy="11403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81081" cy="11403711"/>
            </a:xfrm>
            <a:custGeom>
              <a:avLst/>
              <a:gdLst/>
              <a:ahLst/>
              <a:cxnLst/>
              <a:rect l="l" t="t" r="r" b="b"/>
              <a:pathLst>
                <a:path w="10681081" h="11403711">
                  <a:moveTo>
                    <a:pt x="38100" y="0"/>
                  </a:moveTo>
                  <a:lnTo>
                    <a:pt x="10642981" y="0"/>
                  </a:lnTo>
                  <a:cubicBezTo>
                    <a:pt x="10664063" y="0"/>
                    <a:pt x="10681081" y="17018"/>
                    <a:pt x="10681081" y="38100"/>
                  </a:cubicBezTo>
                  <a:lnTo>
                    <a:pt x="10681081" y="11365611"/>
                  </a:lnTo>
                  <a:cubicBezTo>
                    <a:pt x="10681081" y="11386693"/>
                    <a:pt x="10664063" y="11403711"/>
                    <a:pt x="10642981" y="11403711"/>
                  </a:cubicBezTo>
                  <a:lnTo>
                    <a:pt x="38100" y="11403711"/>
                  </a:lnTo>
                  <a:cubicBezTo>
                    <a:pt x="17018" y="11403711"/>
                    <a:pt x="0" y="11386693"/>
                    <a:pt x="0" y="11365611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11365611"/>
                  </a:lnTo>
                  <a:lnTo>
                    <a:pt x="38100" y="11365611"/>
                  </a:lnTo>
                  <a:lnTo>
                    <a:pt x="38100" y="11327511"/>
                  </a:lnTo>
                  <a:lnTo>
                    <a:pt x="10642981" y="11327511"/>
                  </a:lnTo>
                  <a:lnTo>
                    <a:pt x="10642981" y="11365611"/>
                  </a:lnTo>
                  <a:lnTo>
                    <a:pt x="10604881" y="11365611"/>
                  </a:lnTo>
                  <a:lnTo>
                    <a:pt x="10604881" y="38100"/>
                  </a:lnTo>
                  <a:lnTo>
                    <a:pt x="10642981" y="38100"/>
                  </a:lnTo>
                  <a:lnTo>
                    <a:pt x="10642981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8FD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 descr="Merger with solid fill"/>
          <p:cNvSpPr/>
          <p:nvPr/>
        </p:nvSpPr>
        <p:spPr>
          <a:xfrm>
            <a:off x="8322366" y="3744021"/>
            <a:ext cx="2798956" cy="2798956"/>
          </a:xfrm>
          <a:custGeom>
            <a:avLst/>
            <a:gdLst/>
            <a:ahLst/>
            <a:cxnLst/>
            <a:rect l="l" t="t" r="r" b="b"/>
            <a:pathLst>
              <a:path w="2798956" h="2798956">
                <a:moveTo>
                  <a:pt x="0" y="0"/>
                </a:moveTo>
                <a:lnTo>
                  <a:pt x="2798956" y="0"/>
                </a:lnTo>
                <a:lnTo>
                  <a:pt x="2798956" y="2798956"/>
                </a:lnTo>
                <a:lnTo>
                  <a:pt x="0" y="2798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1107035" y="3363278"/>
            <a:ext cx="5884308" cy="3594735"/>
            <a:chOff x="0" y="0"/>
            <a:chExt cx="7845744" cy="47929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45806" cy="4792980"/>
            </a:xfrm>
            <a:custGeom>
              <a:avLst/>
              <a:gdLst/>
              <a:ahLst/>
              <a:cxnLst/>
              <a:rect l="l" t="t" r="r" b="b"/>
              <a:pathLst>
                <a:path w="7845806" h="4792980">
                  <a:moveTo>
                    <a:pt x="0" y="2396490"/>
                  </a:moveTo>
                  <a:cubicBezTo>
                    <a:pt x="0" y="1065530"/>
                    <a:pt x="1765808" y="0"/>
                    <a:pt x="3922903" y="0"/>
                  </a:cubicBezTo>
                  <a:lnTo>
                    <a:pt x="3922903" y="19050"/>
                  </a:lnTo>
                  <a:lnTo>
                    <a:pt x="3922903" y="38100"/>
                  </a:lnTo>
                  <a:lnTo>
                    <a:pt x="3922903" y="19050"/>
                  </a:lnTo>
                  <a:lnTo>
                    <a:pt x="3922903" y="0"/>
                  </a:lnTo>
                  <a:cubicBezTo>
                    <a:pt x="6079871" y="0"/>
                    <a:pt x="7845806" y="1065530"/>
                    <a:pt x="7845806" y="2396490"/>
                  </a:cubicBezTo>
                  <a:lnTo>
                    <a:pt x="7826756" y="2396490"/>
                  </a:lnTo>
                  <a:lnTo>
                    <a:pt x="7845806" y="2396490"/>
                  </a:lnTo>
                  <a:cubicBezTo>
                    <a:pt x="7845806" y="3727450"/>
                    <a:pt x="6079999" y="4792980"/>
                    <a:pt x="3922903" y="4792980"/>
                  </a:cubicBezTo>
                  <a:lnTo>
                    <a:pt x="3922903" y="4773930"/>
                  </a:lnTo>
                  <a:lnTo>
                    <a:pt x="3922903" y="4792980"/>
                  </a:lnTo>
                  <a:cubicBezTo>
                    <a:pt x="1765808" y="4792980"/>
                    <a:pt x="0" y="3727450"/>
                    <a:pt x="0" y="2396490"/>
                  </a:cubicBezTo>
                  <a:lnTo>
                    <a:pt x="19050" y="2396490"/>
                  </a:lnTo>
                  <a:lnTo>
                    <a:pt x="38100" y="2396490"/>
                  </a:lnTo>
                  <a:lnTo>
                    <a:pt x="19050" y="2396490"/>
                  </a:lnTo>
                  <a:lnTo>
                    <a:pt x="0" y="2396490"/>
                  </a:lnTo>
                  <a:moveTo>
                    <a:pt x="38100" y="2396490"/>
                  </a:moveTo>
                  <a:cubicBezTo>
                    <a:pt x="38100" y="2407031"/>
                    <a:pt x="29591" y="2415540"/>
                    <a:pt x="19050" y="2415540"/>
                  </a:cubicBezTo>
                  <a:cubicBezTo>
                    <a:pt x="8509" y="2415540"/>
                    <a:pt x="0" y="2407031"/>
                    <a:pt x="0" y="2396490"/>
                  </a:cubicBezTo>
                  <a:cubicBezTo>
                    <a:pt x="0" y="2385949"/>
                    <a:pt x="8509" y="2377440"/>
                    <a:pt x="19050" y="2377440"/>
                  </a:cubicBezTo>
                  <a:cubicBezTo>
                    <a:pt x="29591" y="2377440"/>
                    <a:pt x="38100" y="2385949"/>
                    <a:pt x="38100" y="2396490"/>
                  </a:cubicBezTo>
                  <a:cubicBezTo>
                    <a:pt x="38100" y="3691509"/>
                    <a:pt x="1767840" y="4754880"/>
                    <a:pt x="3922903" y="4754880"/>
                  </a:cubicBezTo>
                  <a:cubicBezTo>
                    <a:pt x="6077967" y="4754880"/>
                    <a:pt x="7807706" y="3691509"/>
                    <a:pt x="7807706" y="2396490"/>
                  </a:cubicBezTo>
                  <a:cubicBezTo>
                    <a:pt x="7807706" y="1101471"/>
                    <a:pt x="6077839" y="38100"/>
                    <a:pt x="3922903" y="38100"/>
                  </a:cubicBezTo>
                  <a:cubicBezTo>
                    <a:pt x="3912362" y="38100"/>
                    <a:pt x="3903853" y="29591"/>
                    <a:pt x="3903853" y="19050"/>
                  </a:cubicBezTo>
                  <a:cubicBezTo>
                    <a:pt x="3903853" y="8509"/>
                    <a:pt x="3912362" y="0"/>
                    <a:pt x="3922903" y="0"/>
                  </a:cubicBezTo>
                  <a:cubicBezTo>
                    <a:pt x="3933444" y="0"/>
                    <a:pt x="3941953" y="8509"/>
                    <a:pt x="3941953" y="19050"/>
                  </a:cubicBezTo>
                  <a:cubicBezTo>
                    <a:pt x="3941953" y="29591"/>
                    <a:pt x="3933444" y="38100"/>
                    <a:pt x="3922903" y="38100"/>
                  </a:cubicBezTo>
                  <a:cubicBezTo>
                    <a:pt x="1767840" y="38100"/>
                    <a:pt x="38100" y="1101471"/>
                    <a:pt x="38100" y="239649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181850" y="3625909"/>
            <a:ext cx="777082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Class Choice: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12298" y="4087574"/>
            <a:ext cx="407233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1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do we want to show altruism?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7004764" y="70560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03070" y="1641248"/>
            <a:ext cx="10681854" cy="155424"/>
          </a:xfrm>
          <a:custGeom>
            <a:avLst/>
            <a:gdLst/>
            <a:ahLst/>
            <a:cxnLst/>
            <a:rect l="l" t="t" r="r" b="b"/>
            <a:pathLst>
              <a:path w="10681854" h="155424">
                <a:moveTo>
                  <a:pt x="0" y="0"/>
                </a:moveTo>
                <a:lnTo>
                  <a:pt x="10681854" y="0"/>
                </a:lnTo>
                <a:lnTo>
                  <a:pt x="10681854" y="155423"/>
                </a:lnTo>
                <a:lnTo>
                  <a:pt x="0" y="155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853542" y="8152770"/>
            <a:ext cx="6580910" cy="108524"/>
          </a:xfrm>
          <a:custGeom>
            <a:avLst/>
            <a:gdLst/>
            <a:ahLst/>
            <a:cxnLst/>
            <a:rect l="l" t="t" r="r" b="b"/>
            <a:pathLst>
              <a:path w="6580910" h="108524">
                <a:moveTo>
                  <a:pt x="0" y="0"/>
                </a:moveTo>
                <a:lnTo>
                  <a:pt x="6580909" y="0"/>
                </a:lnTo>
                <a:lnTo>
                  <a:pt x="6580909" y="108524"/>
                </a:lnTo>
                <a:lnTo>
                  <a:pt x="0" y="1085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806389" y="8517351"/>
            <a:ext cx="12434451" cy="1336809"/>
          </a:xfrm>
          <a:custGeom>
            <a:avLst/>
            <a:gdLst/>
            <a:ahLst/>
            <a:cxnLst/>
            <a:rect l="l" t="t" r="r" b="b"/>
            <a:pathLst>
              <a:path w="12434451" h="1336809">
                <a:moveTo>
                  <a:pt x="0" y="0"/>
                </a:moveTo>
                <a:lnTo>
                  <a:pt x="12434451" y="0"/>
                </a:lnTo>
                <a:lnTo>
                  <a:pt x="12434451" y="1336809"/>
                </a:lnTo>
                <a:lnTo>
                  <a:pt x="0" y="1336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855300" y="1905194"/>
            <a:ext cx="8251458" cy="6166648"/>
          </a:xfrm>
          <a:custGeom>
            <a:avLst/>
            <a:gdLst/>
            <a:ahLst/>
            <a:cxnLst/>
            <a:rect l="l" t="t" r="r" b="b"/>
            <a:pathLst>
              <a:path w="8251458" h="6166648">
                <a:moveTo>
                  <a:pt x="0" y="0"/>
                </a:moveTo>
                <a:lnTo>
                  <a:pt x="8251459" y="0"/>
                </a:lnTo>
                <a:lnTo>
                  <a:pt x="8251459" y="6166648"/>
                </a:lnTo>
                <a:lnTo>
                  <a:pt x="0" y="61666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531909" y="540210"/>
            <a:ext cx="5224173" cy="992516"/>
          </a:xfrm>
          <a:custGeom>
            <a:avLst/>
            <a:gdLst/>
            <a:ahLst/>
            <a:cxnLst/>
            <a:rect l="l" t="t" r="r" b="b"/>
            <a:pathLst>
              <a:path w="5224173" h="992516">
                <a:moveTo>
                  <a:pt x="0" y="0"/>
                </a:moveTo>
                <a:lnTo>
                  <a:pt x="5224173" y="0"/>
                </a:lnTo>
                <a:lnTo>
                  <a:pt x="5224173" y="992516"/>
                </a:lnTo>
                <a:lnTo>
                  <a:pt x="0" y="9925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10134" y="4388288"/>
            <a:ext cx="2781133" cy="6088424"/>
          </a:xfrm>
          <a:custGeom>
            <a:avLst/>
            <a:gdLst/>
            <a:ahLst/>
            <a:cxnLst/>
            <a:rect l="l" t="t" r="r" b="b"/>
            <a:pathLst>
              <a:path w="2781133" h="6088424">
                <a:moveTo>
                  <a:pt x="0" y="0"/>
                </a:moveTo>
                <a:lnTo>
                  <a:pt x="2781132" y="0"/>
                </a:lnTo>
                <a:lnTo>
                  <a:pt x="2781132" y="6088425"/>
                </a:lnTo>
                <a:lnTo>
                  <a:pt x="0" y="608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94239" y="3704853"/>
            <a:ext cx="12990548" cy="122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1"/>
              </a:lnSpc>
            </a:pPr>
            <a:r>
              <a:rPr lang="en-US" sz="7136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Mindfulness practise of Choice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2535" y="5310450"/>
            <a:ext cx="16219916" cy="4479117"/>
            <a:chOff x="0" y="0"/>
            <a:chExt cx="21626554" cy="5972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26576" cy="5972175"/>
            </a:xfrm>
            <a:custGeom>
              <a:avLst/>
              <a:gdLst/>
              <a:ahLst/>
              <a:cxnLst/>
              <a:rect l="l" t="t" r="r" b="b"/>
              <a:pathLst>
                <a:path w="21626576" h="5972175">
                  <a:moveTo>
                    <a:pt x="0" y="0"/>
                  </a:moveTo>
                  <a:lnTo>
                    <a:pt x="21626576" y="0"/>
                  </a:lnTo>
                  <a:lnTo>
                    <a:pt x="21626576" y="5972175"/>
                  </a:lnTo>
                  <a:lnTo>
                    <a:pt x="0" y="5972175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316556" y="5535591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Think-Pair-Share</a:t>
            </a:r>
          </a:p>
        </p:txBody>
      </p:sp>
      <p:sp>
        <p:nvSpPr>
          <p:cNvPr id="7" name="Freeform 7" descr="Shape  Description automatically generated with low confidence"/>
          <p:cNvSpPr/>
          <p:nvPr/>
        </p:nvSpPr>
        <p:spPr>
          <a:xfrm rot="-388229">
            <a:off x="5083654" y="5547730"/>
            <a:ext cx="795678" cy="795678"/>
          </a:xfrm>
          <a:custGeom>
            <a:avLst/>
            <a:gdLst/>
            <a:ahLst/>
            <a:cxnLst/>
            <a:rect l="l" t="t" r="r" b="b"/>
            <a:pathLst>
              <a:path w="795678" h="795678">
                <a:moveTo>
                  <a:pt x="0" y="0"/>
                </a:moveTo>
                <a:lnTo>
                  <a:pt x="795678" y="0"/>
                </a:lnTo>
                <a:lnTo>
                  <a:pt x="795678" y="795678"/>
                </a:lnTo>
                <a:lnTo>
                  <a:pt x="0" y="7956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hat bubble with solid fill"/>
          <p:cNvSpPr/>
          <p:nvPr/>
        </p:nvSpPr>
        <p:spPr>
          <a:xfrm rot="945262">
            <a:off x="12626014" y="5626654"/>
            <a:ext cx="802662" cy="802662"/>
          </a:xfrm>
          <a:custGeom>
            <a:avLst/>
            <a:gdLst/>
            <a:ahLst/>
            <a:cxnLst/>
            <a:rect l="l" t="t" r="r" b="b"/>
            <a:pathLst>
              <a:path w="802662" h="802662">
                <a:moveTo>
                  <a:pt x="0" y="0"/>
                </a:moveTo>
                <a:lnTo>
                  <a:pt x="802663" y="0"/>
                </a:lnTo>
                <a:lnTo>
                  <a:pt x="802663" y="802663"/>
                </a:lnTo>
                <a:lnTo>
                  <a:pt x="0" y="8026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rot="33107">
            <a:off x="9036480" y="6511431"/>
            <a:ext cx="4450682" cy="0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92135" y="167675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Altruism Review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0524" y="7198439"/>
            <a:ext cx="16419195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does altruism mean to you in your own words?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Why are we practicing altruism?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7661" y="3551919"/>
            <a:ext cx="17552058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noun</a:t>
            </a:r>
          </a:p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Definition: </a:t>
            </a:r>
            <a:r>
              <a:rPr lang="en-US" sz="3600" spc="33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when we care about others and do kind acts that help them even though we don’t get anything in return by doing those acts.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96221" y="1170855"/>
            <a:ext cx="7259260" cy="1693827"/>
          </a:xfrm>
          <a:custGeom>
            <a:avLst/>
            <a:gdLst/>
            <a:ahLst/>
            <a:cxnLst/>
            <a:rect l="l" t="t" r="r" b="b"/>
            <a:pathLst>
              <a:path w="7259260" h="1693827">
                <a:moveTo>
                  <a:pt x="0" y="0"/>
                </a:moveTo>
                <a:lnTo>
                  <a:pt x="7259261" y="0"/>
                </a:lnTo>
                <a:lnTo>
                  <a:pt x="7259261" y="1693827"/>
                </a:lnTo>
                <a:lnTo>
                  <a:pt x="0" y="16938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00324" y="2743552"/>
            <a:ext cx="4594356" cy="946617"/>
          </a:xfrm>
          <a:custGeom>
            <a:avLst/>
            <a:gdLst/>
            <a:ahLst/>
            <a:cxnLst/>
            <a:rect l="l" t="t" r="r" b="b"/>
            <a:pathLst>
              <a:path w="4594356" h="946617">
                <a:moveTo>
                  <a:pt x="0" y="0"/>
                </a:moveTo>
                <a:lnTo>
                  <a:pt x="4594356" y="0"/>
                </a:lnTo>
                <a:lnTo>
                  <a:pt x="4594356" y="946618"/>
                </a:lnTo>
                <a:lnTo>
                  <a:pt x="0" y="9466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097655" y="2571750"/>
            <a:ext cx="8915398" cy="4903470"/>
            <a:chOff x="0" y="0"/>
            <a:chExt cx="11887198" cy="65379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887200" cy="6537960"/>
            </a:xfrm>
            <a:custGeom>
              <a:avLst/>
              <a:gdLst/>
              <a:ahLst/>
              <a:cxnLst/>
              <a:rect l="l" t="t" r="r" b="b"/>
              <a:pathLst>
                <a:path w="11887200" h="6537960">
                  <a:moveTo>
                    <a:pt x="0" y="3268980"/>
                  </a:moveTo>
                  <a:cubicBezTo>
                    <a:pt x="0" y="1463548"/>
                    <a:pt x="2661031" y="0"/>
                    <a:pt x="5943600" y="0"/>
                  </a:cubicBezTo>
                  <a:cubicBezTo>
                    <a:pt x="9226169" y="0"/>
                    <a:pt x="11887200" y="1463548"/>
                    <a:pt x="11887200" y="3268980"/>
                  </a:cubicBezTo>
                  <a:cubicBezTo>
                    <a:pt x="11887200" y="5074412"/>
                    <a:pt x="9226169" y="6537960"/>
                    <a:pt x="5943600" y="6537960"/>
                  </a:cubicBezTo>
                  <a:cubicBezTo>
                    <a:pt x="2661031" y="6537960"/>
                    <a:pt x="0" y="5074412"/>
                    <a:pt x="0" y="3268980"/>
                  </a:cubicBezTo>
                  <a:close/>
                </a:path>
              </a:pathLst>
            </a:custGeom>
            <a:solidFill>
              <a:srgbClr val="97FFD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289097" y="4786179"/>
            <a:ext cx="6224686" cy="6224686"/>
          </a:xfrm>
          <a:custGeom>
            <a:avLst/>
            <a:gdLst/>
            <a:ahLst/>
            <a:cxnLst/>
            <a:rect l="l" t="t" r="r" b="b"/>
            <a:pathLst>
              <a:path w="6224686" h="6224686">
                <a:moveTo>
                  <a:pt x="0" y="0"/>
                </a:moveTo>
                <a:lnTo>
                  <a:pt x="6224686" y="0"/>
                </a:lnTo>
                <a:lnTo>
                  <a:pt x="6224686" y="6224686"/>
                </a:lnTo>
                <a:lnTo>
                  <a:pt x="0" y="62246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Take Action!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10336" y="4052754"/>
            <a:ext cx="6599306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Let's put our altruism plan into action!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7004764" y="70560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03069" y="1446565"/>
            <a:ext cx="10681854" cy="155424"/>
          </a:xfrm>
          <a:custGeom>
            <a:avLst/>
            <a:gdLst/>
            <a:ahLst/>
            <a:cxnLst/>
            <a:rect l="l" t="t" r="r" b="b"/>
            <a:pathLst>
              <a:path w="10681854" h="155424">
                <a:moveTo>
                  <a:pt x="0" y="0"/>
                </a:moveTo>
                <a:lnTo>
                  <a:pt x="10681854" y="0"/>
                </a:lnTo>
                <a:lnTo>
                  <a:pt x="10681854" y="155424"/>
                </a:lnTo>
                <a:lnTo>
                  <a:pt x="0" y="1554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853542" y="8152770"/>
            <a:ext cx="6580910" cy="108524"/>
          </a:xfrm>
          <a:custGeom>
            <a:avLst/>
            <a:gdLst/>
            <a:ahLst/>
            <a:cxnLst/>
            <a:rect l="l" t="t" r="r" b="b"/>
            <a:pathLst>
              <a:path w="6580910" h="108524">
                <a:moveTo>
                  <a:pt x="0" y="0"/>
                </a:moveTo>
                <a:lnTo>
                  <a:pt x="6580909" y="0"/>
                </a:lnTo>
                <a:lnTo>
                  <a:pt x="6580909" y="108524"/>
                </a:lnTo>
                <a:lnTo>
                  <a:pt x="0" y="1085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697364" y="8292961"/>
            <a:ext cx="8341029" cy="1923376"/>
          </a:xfrm>
          <a:custGeom>
            <a:avLst/>
            <a:gdLst/>
            <a:ahLst/>
            <a:cxnLst/>
            <a:rect l="l" t="t" r="r" b="b"/>
            <a:pathLst>
              <a:path w="8341029" h="1923376">
                <a:moveTo>
                  <a:pt x="0" y="0"/>
                </a:moveTo>
                <a:lnTo>
                  <a:pt x="8341029" y="0"/>
                </a:lnTo>
                <a:lnTo>
                  <a:pt x="8341029" y="1923377"/>
                </a:lnTo>
                <a:lnTo>
                  <a:pt x="0" y="19233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A colorful stars on a black background  Description automatically generated"/>
          <p:cNvSpPr/>
          <p:nvPr/>
        </p:nvSpPr>
        <p:spPr>
          <a:xfrm>
            <a:off x="5375728" y="1446565"/>
            <a:ext cx="7058723" cy="7058723"/>
          </a:xfrm>
          <a:custGeom>
            <a:avLst/>
            <a:gdLst/>
            <a:ahLst/>
            <a:cxnLst/>
            <a:rect l="l" t="t" r="r" b="b"/>
            <a:pathLst>
              <a:path w="7058723" h="7058723">
                <a:moveTo>
                  <a:pt x="0" y="0"/>
                </a:moveTo>
                <a:lnTo>
                  <a:pt x="7058723" y="0"/>
                </a:lnTo>
                <a:lnTo>
                  <a:pt x="7058723" y="7058723"/>
                </a:lnTo>
                <a:lnTo>
                  <a:pt x="0" y="7058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425536" y="253020"/>
            <a:ext cx="5436917" cy="981219"/>
          </a:xfrm>
          <a:custGeom>
            <a:avLst/>
            <a:gdLst/>
            <a:ahLst/>
            <a:cxnLst/>
            <a:rect l="l" t="t" r="r" b="b"/>
            <a:pathLst>
              <a:path w="5436917" h="981219">
                <a:moveTo>
                  <a:pt x="0" y="0"/>
                </a:moveTo>
                <a:lnTo>
                  <a:pt x="5436917" y="0"/>
                </a:lnTo>
                <a:lnTo>
                  <a:pt x="5436917" y="981219"/>
                </a:lnTo>
                <a:lnTo>
                  <a:pt x="0" y="9812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10134" y="4388288"/>
            <a:ext cx="2781133" cy="6088424"/>
          </a:xfrm>
          <a:custGeom>
            <a:avLst/>
            <a:gdLst/>
            <a:ahLst/>
            <a:cxnLst/>
            <a:rect l="l" t="t" r="r" b="b"/>
            <a:pathLst>
              <a:path w="2781133" h="6088424">
                <a:moveTo>
                  <a:pt x="0" y="0"/>
                </a:moveTo>
                <a:lnTo>
                  <a:pt x="2781132" y="0"/>
                </a:lnTo>
                <a:lnTo>
                  <a:pt x="2781132" y="6088425"/>
                </a:lnTo>
                <a:lnTo>
                  <a:pt x="0" y="608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94239" y="3704853"/>
            <a:ext cx="12990548" cy="122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1"/>
              </a:lnSpc>
            </a:pPr>
            <a:r>
              <a:rPr lang="en-US" sz="7136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Mindfulness practise of Choice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1930" y="1744791"/>
            <a:ext cx="16219916" cy="7757602"/>
            <a:chOff x="0" y="0"/>
            <a:chExt cx="21626554" cy="10343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26576" cy="10343515"/>
            </a:xfrm>
            <a:custGeom>
              <a:avLst/>
              <a:gdLst/>
              <a:ahLst/>
              <a:cxnLst/>
              <a:rect l="l" t="t" r="r" b="b"/>
              <a:pathLst>
                <a:path w="21626576" h="10343515">
                  <a:moveTo>
                    <a:pt x="0" y="0"/>
                  </a:moveTo>
                  <a:lnTo>
                    <a:pt x="21626576" y="0"/>
                  </a:lnTo>
                  <a:lnTo>
                    <a:pt x="21626576" y="10343515"/>
                  </a:lnTo>
                  <a:lnTo>
                    <a:pt x="0" y="10343515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2831" y="134339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Journaling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53328" y="3322221"/>
            <a:ext cx="14837120" cy="511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Reflect on an experience from your past that now, having had this experience, you would do differently to act MORE altruistically. 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760095" lvl="1" indent="-380048" algn="l">
              <a:lnSpc>
                <a:spcPts val="504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was the circumstance? </a:t>
            </a:r>
          </a:p>
          <a:p>
            <a:pPr marL="760095" lvl="1" indent="-380048" algn="l">
              <a:lnSpc>
                <a:spcPts val="504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did you do? </a:t>
            </a:r>
          </a:p>
          <a:p>
            <a:pPr marL="760095" lvl="1" indent="-380048" algn="l">
              <a:lnSpc>
                <a:spcPts val="504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would you have done differently? 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Freeform 8" descr="Pencil outline"/>
          <p:cNvSpPr/>
          <p:nvPr/>
        </p:nvSpPr>
        <p:spPr>
          <a:xfrm>
            <a:off x="13837959" y="2021241"/>
            <a:ext cx="1262880" cy="1262880"/>
          </a:xfrm>
          <a:custGeom>
            <a:avLst/>
            <a:gdLst/>
            <a:ahLst/>
            <a:cxnLst/>
            <a:rect l="l" t="t" r="r" b="b"/>
            <a:pathLst>
              <a:path w="1262880" h="1262880">
                <a:moveTo>
                  <a:pt x="0" y="0"/>
                </a:moveTo>
                <a:lnTo>
                  <a:pt x="1262880" y="0"/>
                </a:lnTo>
                <a:lnTo>
                  <a:pt x="1262880" y="1262880"/>
                </a:lnTo>
                <a:lnTo>
                  <a:pt x="0" y="1262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Lightbulb and pencil outline"/>
          <p:cNvSpPr/>
          <p:nvPr/>
        </p:nvSpPr>
        <p:spPr>
          <a:xfrm rot="-1187412">
            <a:off x="4071864" y="1498296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563048" y="1960193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Independent Writing</a:t>
            </a:r>
          </a:p>
        </p:txBody>
      </p:sp>
      <p:sp>
        <p:nvSpPr>
          <p:cNvPr id="11" name="AutoShape 11"/>
          <p:cNvSpPr/>
          <p:nvPr/>
        </p:nvSpPr>
        <p:spPr>
          <a:xfrm flipH="1">
            <a:off x="9368717" y="3121292"/>
            <a:ext cx="4612147" cy="50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7004764" y="70560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562305" y="8645752"/>
            <a:ext cx="10922619" cy="897498"/>
          </a:xfrm>
          <a:custGeom>
            <a:avLst/>
            <a:gdLst/>
            <a:ahLst/>
            <a:cxnLst/>
            <a:rect l="l" t="t" r="r" b="b"/>
            <a:pathLst>
              <a:path w="10922619" h="897498">
                <a:moveTo>
                  <a:pt x="0" y="0"/>
                </a:moveTo>
                <a:lnTo>
                  <a:pt x="10922619" y="0"/>
                </a:lnTo>
                <a:lnTo>
                  <a:pt x="10922619" y="897498"/>
                </a:lnTo>
                <a:lnTo>
                  <a:pt x="0" y="89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41316" y="2289654"/>
            <a:ext cx="5964597" cy="5917377"/>
          </a:xfrm>
          <a:custGeom>
            <a:avLst/>
            <a:gdLst/>
            <a:ahLst/>
            <a:cxnLst/>
            <a:rect l="l" t="t" r="r" b="b"/>
            <a:pathLst>
              <a:path w="5964597" h="5917377">
                <a:moveTo>
                  <a:pt x="0" y="0"/>
                </a:moveTo>
                <a:lnTo>
                  <a:pt x="5964597" y="0"/>
                </a:lnTo>
                <a:lnTo>
                  <a:pt x="5964597" y="5917377"/>
                </a:lnTo>
                <a:lnTo>
                  <a:pt x="0" y="59173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56332" y="432840"/>
            <a:ext cx="6134565" cy="1073549"/>
          </a:xfrm>
          <a:custGeom>
            <a:avLst/>
            <a:gdLst/>
            <a:ahLst/>
            <a:cxnLst/>
            <a:rect l="l" t="t" r="r" b="b"/>
            <a:pathLst>
              <a:path w="6134565" h="1073549">
                <a:moveTo>
                  <a:pt x="0" y="0"/>
                </a:moveTo>
                <a:lnTo>
                  <a:pt x="6134565" y="0"/>
                </a:lnTo>
                <a:lnTo>
                  <a:pt x="6134565" y="1073549"/>
                </a:lnTo>
                <a:lnTo>
                  <a:pt x="0" y="10735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3559485" y="1667827"/>
            <a:ext cx="10767579" cy="209"/>
          </a:xfrm>
          <a:prstGeom prst="line">
            <a:avLst/>
          </a:prstGeom>
          <a:ln w="47625" cap="rnd">
            <a:solidFill>
              <a:srgbClr val="F2C2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5811877" y="8192441"/>
            <a:ext cx="6664246" cy="303"/>
          </a:xfrm>
          <a:prstGeom prst="line">
            <a:avLst/>
          </a:prstGeom>
          <a:ln w="28575" cap="rnd">
            <a:solidFill>
              <a:srgbClr val="71FFE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60" y="1971675"/>
            <a:ext cx="18027662" cy="8092440"/>
            <a:chOff x="0" y="0"/>
            <a:chExt cx="24036882" cy="10789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36910" cy="10789920"/>
            </a:xfrm>
            <a:custGeom>
              <a:avLst/>
              <a:gdLst/>
              <a:ahLst/>
              <a:cxnLst/>
              <a:rect l="l" t="t" r="r" b="b"/>
              <a:pathLst>
                <a:path w="24036910" h="10789920">
                  <a:moveTo>
                    <a:pt x="0" y="0"/>
                  </a:moveTo>
                  <a:lnTo>
                    <a:pt x="24036910" y="0"/>
                  </a:lnTo>
                  <a:lnTo>
                    <a:pt x="24036910" y="10789920"/>
                  </a:lnTo>
                  <a:lnTo>
                    <a:pt x="0" y="10789920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1860" y="1014177"/>
            <a:ext cx="10239186" cy="205988"/>
          </a:xfrm>
          <a:custGeom>
            <a:avLst/>
            <a:gdLst/>
            <a:ahLst/>
            <a:cxnLst/>
            <a:rect l="l" t="t" r="r" b="b"/>
            <a:pathLst>
              <a:path w="10239186" h="205988">
                <a:moveTo>
                  <a:pt x="0" y="0"/>
                </a:moveTo>
                <a:lnTo>
                  <a:pt x="10239186" y="0"/>
                </a:lnTo>
                <a:lnTo>
                  <a:pt x="10239186" y="205987"/>
                </a:lnTo>
                <a:lnTo>
                  <a:pt x="0" y="205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4511" b="-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Shape  Description automatically generated with low confidence"/>
          <p:cNvSpPr/>
          <p:nvPr/>
        </p:nvSpPr>
        <p:spPr>
          <a:xfrm rot="-388229">
            <a:off x="4818340" y="2340364"/>
            <a:ext cx="1169418" cy="1169418"/>
          </a:xfrm>
          <a:custGeom>
            <a:avLst/>
            <a:gdLst/>
            <a:ahLst/>
            <a:cxnLst/>
            <a:rect l="l" t="t" r="r" b="b"/>
            <a:pathLst>
              <a:path w="1169418" h="1169418">
                <a:moveTo>
                  <a:pt x="0" y="0"/>
                </a:moveTo>
                <a:lnTo>
                  <a:pt x="1169418" y="0"/>
                </a:lnTo>
                <a:lnTo>
                  <a:pt x="1169418" y="1169419"/>
                </a:lnTo>
                <a:lnTo>
                  <a:pt x="0" y="11694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Chat bubble with solid fill"/>
          <p:cNvSpPr/>
          <p:nvPr/>
        </p:nvSpPr>
        <p:spPr>
          <a:xfrm rot="945262">
            <a:off x="13050783" y="2294823"/>
            <a:ext cx="1092713" cy="1092713"/>
          </a:xfrm>
          <a:custGeom>
            <a:avLst/>
            <a:gdLst/>
            <a:ahLst/>
            <a:cxnLst/>
            <a:rect l="l" t="t" r="r" b="b"/>
            <a:pathLst>
              <a:path w="1092713" h="1092713">
                <a:moveTo>
                  <a:pt x="0" y="0"/>
                </a:moveTo>
                <a:lnTo>
                  <a:pt x="1092713" y="0"/>
                </a:lnTo>
                <a:lnTo>
                  <a:pt x="1092713" y="1092713"/>
                </a:lnTo>
                <a:lnTo>
                  <a:pt x="0" y="1092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652990" y="2736650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Think-Pair-Share</a:t>
            </a:r>
          </a:p>
        </p:txBody>
      </p:sp>
      <p:sp>
        <p:nvSpPr>
          <p:cNvPr id="9" name="AutoShape 9"/>
          <p:cNvSpPr/>
          <p:nvPr/>
        </p:nvSpPr>
        <p:spPr>
          <a:xfrm rot="44001">
            <a:off x="8486592" y="3721719"/>
            <a:ext cx="4465129" cy="0"/>
          </a:xfrm>
          <a:prstGeom prst="line">
            <a:avLst/>
          </a:prstGeom>
          <a:ln w="28575" cap="rnd">
            <a:solidFill>
              <a:srgbClr val="FFE705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353717" y="3255762"/>
            <a:ext cx="7710963" cy="7710963"/>
          </a:xfrm>
          <a:custGeom>
            <a:avLst/>
            <a:gdLst/>
            <a:ahLst/>
            <a:cxnLst/>
            <a:rect l="l" t="t" r="r" b="b"/>
            <a:pathLst>
              <a:path w="7710963" h="7710963">
                <a:moveTo>
                  <a:pt x="0" y="0"/>
                </a:moveTo>
                <a:lnTo>
                  <a:pt x="7710963" y="0"/>
                </a:lnTo>
                <a:lnTo>
                  <a:pt x="7710963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28623" y="4914999"/>
            <a:ext cx="14571344" cy="383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Who did we choose to show altruism to and why?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was your favourite memory from our altruistic action?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can you keep showing altruism each day?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A Walk Down Memory Lane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1930" y="1744791"/>
            <a:ext cx="16219916" cy="7757602"/>
            <a:chOff x="0" y="0"/>
            <a:chExt cx="21626554" cy="10343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26576" cy="10343515"/>
            </a:xfrm>
            <a:custGeom>
              <a:avLst/>
              <a:gdLst/>
              <a:ahLst/>
              <a:cxnLst/>
              <a:rect l="l" t="t" r="r" b="b"/>
              <a:pathLst>
                <a:path w="21626576" h="10343515">
                  <a:moveTo>
                    <a:pt x="0" y="0"/>
                  </a:moveTo>
                  <a:lnTo>
                    <a:pt x="21626576" y="0"/>
                  </a:lnTo>
                  <a:lnTo>
                    <a:pt x="21626576" y="10343515"/>
                  </a:lnTo>
                  <a:lnTo>
                    <a:pt x="0" y="10343515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2831" y="134339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Journal Reflection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43604" y="3816710"/>
            <a:ext cx="14837120" cy="447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Write or draw about your experience with our altruism action.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760095" lvl="1" indent="-380048" algn="l">
              <a:lnSpc>
                <a:spcPts val="504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did it feel to work together as a class?</a:t>
            </a:r>
          </a:p>
          <a:p>
            <a:pPr marL="760095" lvl="1" indent="-380048" algn="l">
              <a:lnSpc>
                <a:spcPts val="504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are you feeling now after our work together?</a:t>
            </a:r>
          </a:p>
          <a:p>
            <a:pPr marL="760095" lvl="1" indent="-380048" algn="l">
              <a:lnSpc>
                <a:spcPts val="504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could acting with altruism impact your own well-being?</a:t>
            </a:r>
          </a:p>
        </p:txBody>
      </p:sp>
      <p:sp>
        <p:nvSpPr>
          <p:cNvPr id="8" name="Freeform 8" descr="Pencil outline"/>
          <p:cNvSpPr/>
          <p:nvPr/>
        </p:nvSpPr>
        <p:spPr>
          <a:xfrm>
            <a:off x="13837959" y="2021241"/>
            <a:ext cx="1262880" cy="1262880"/>
          </a:xfrm>
          <a:custGeom>
            <a:avLst/>
            <a:gdLst/>
            <a:ahLst/>
            <a:cxnLst/>
            <a:rect l="l" t="t" r="r" b="b"/>
            <a:pathLst>
              <a:path w="1262880" h="1262880">
                <a:moveTo>
                  <a:pt x="0" y="0"/>
                </a:moveTo>
                <a:lnTo>
                  <a:pt x="1262880" y="0"/>
                </a:lnTo>
                <a:lnTo>
                  <a:pt x="1262880" y="1262880"/>
                </a:lnTo>
                <a:lnTo>
                  <a:pt x="0" y="1262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Lightbulb and pencil outline"/>
          <p:cNvSpPr/>
          <p:nvPr/>
        </p:nvSpPr>
        <p:spPr>
          <a:xfrm rot="-1187412">
            <a:off x="4071864" y="1498296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563048" y="1960193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Independent Writing</a:t>
            </a:r>
          </a:p>
        </p:txBody>
      </p:sp>
      <p:sp>
        <p:nvSpPr>
          <p:cNvPr id="11" name="AutoShape 11"/>
          <p:cNvSpPr/>
          <p:nvPr/>
        </p:nvSpPr>
        <p:spPr>
          <a:xfrm flipH="1">
            <a:off x="9368717" y="3121292"/>
            <a:ext cx="4612147" cy="50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5789" y="958366"/>
            <a:ext cx="5681901" cy="114914"/>
          </a:xfrm>
          <a:custGeom>
            <a:avLst/>
            <a:gdLst/>
            <a:ahLst/>
            <a:cxnLst/>
            <a:rect l="l" t="t" r="r" b="b"/>
            <a:pathLst>
              <a:path w="5681901" h="114914">
                <a:moveTo>
                  <a:pt x="0" y="0"/>
                </a:moveTo>
                <a:lnTo>
                  <a:pt x="5681902" y="0"/>
                </a:lnTo>
                <a:lnTo>
                  <a:pt x="5681902" y="114914"/>
                </a:lnTo>
                <a:lnTo>
                  <a:pt x="0" y="114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28981" r="-76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84245" y="196117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Class Reflection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1434" y="2290293"/>
            <a:ext cx="17259300" cy="507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l">
              <a:lnSpc>
                <a:spcPts val="575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did you notice about your experience with altruism?  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036320" lvl="1" indent="-518160" algn="l">
              <a:lnSpc>
                <a:spcPts val="575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did acting with altruism impact your own well-being? Was there a connection?  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036320" lvl="1" indent="-518160" algn="l">
              <a:lnSpc>
                <a:spcPts val="575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do you think the recipient of our altruism felt?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49834" y="240537"/>
            <a:ext cx="12564638" cy="10050230"/>
          </a:xfrm>
          <a:custGeom>
            <a:avLst/>
            <a:gdLst/>
            <a:ahLst/>
            <a:cxnLst/>
            <a:rect l="l" t="t" r="r" b="b"/>
            <a:pathLst>
              <a:path w="12564638" h="10050230">
                <a:moveTo>
                  <a:pt x="0" y="0"/>
                </a:moveTo>
                <a:lnTo>
                  <a:pt x="12564637" y="0"/>
                </a:lnTo>
                <a:lnTo>
                  <a:pt x="12564637" y="10050230"/>
                </a:lnTo>
                <a:lnTo>
                  <a:pt x="0" y="10050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2" b="-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Daily Action</a:t>
            </a:r>
          </a:p>
        </p:txBody>
      </p:sp>
      <p:sp>
        <p:nvSpPr>
          <p:cNvPr id="5" name="Freeform 5" descr="A yellow hands making a heart shape  Description automatically generated"/>
          <p:cNvSpPr/>
          <p:nvPr/>
        </p:nvSpPr>
        <p:spPr>
          <a:xfrm>
            <a:off x="-875078" y="5764172"/>
            <a:ext cx="5554226" cy="4522828"/>
          </a:xfrm>
          <a:custGeom>
            <a:avLst/>
            <a:gdLst/>
            <a:ahLst/>
            <a:cxnLst/>
            <a:rect l="l" t="t" r="r" b="b"/>
            <a:pathLst>
              <a:path w="5554226" h="4522828">
                <a:moveTo>
                  <a:pt x="0" y="0"/>
                </a:moveTo>
                <a:lnTo>
                  <a:pt x="5554226" y="0"/>
                </a:lnTo>
                <a:lnTo>
                  <a:pt x="5554226" y="4522828"/>
                </a:lnTo>
                <a:lnTo>
                  <a:pt x="0" y="45228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280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2956" y="846512"/>
            <a:ext cx="3988071" cy="182807"/>
          </a:xfrm>
          <a:custGeom>
            <a:avLst/>
            <a:gdLst/>
            <a:ahLst/>
            <a:cxnLst/>
            <a:rect l="l" t="t" r="r" b="b"/>
            <a:pathLst>
              <a:path w="3988071" h="182807">
                <a:moveTo>
                  <a:pt x="0" y="0"/>
                </a:moveTo>
                <a:lnTo>
                  <a:pt x="3988070" y="0"/>
                </a:lnTo>
                <a:lnTo>
                  <a:pt x="3988070" y="182806"/>
                </a:lnTo>
                <a:lnTo>
                  <a:pt x="0" y="1828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28981" r="-14387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8288000" cy="10358214"/>
          </a:xfrm>
          <a:custGeom>
            <a:avLst/>
            <a:gdLst/>
            <a:ahLst/>
            <a:cxnLst/>
            <a:rect l="l" t="t" r="r" b="b"/>
            <a:pathLst>
              <a:path w="18288000" h="10358214">
                <a:moveTo>
                  <a:pt x="0" y="0"/>
                </a:moveTo>
                <a:lnTo>
                  <a:pt x="18288000" y="0"/>
                </a:lnTo>
                <a:lnTo>
                  <a:pt x="18288000" y="10358215"/>
                </a:lnTo>
                <a:lnTo>
                  <a:pt x="0" y="10358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86" b="-3285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130166A-753A-E6B8-73B5-AF4513943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7124700"/>
            <a:ext cx="3810008" cy="3810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390" y="2927170"/>
            <a:ext cx="18027662" cy="6621062"/>
            <a:chOff x="0" y="0"/>
            <a:chExt cx="24036882" cy="88280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36910" cy="8828024"/>
            </a:xfrm>
            <a:custGeom>
              <a:avLst/>
              <a:gdLst/>
              <a:ahLst/>
              <a:cxnLst/>
              <a:rect l="l" t="t" r="r" b="b"/>
              <a:pathLst>
                <a:path w="24036910" h="8828024">
                  <a:moveTo>
                    <a:pt x="0" y="0"/>
                  </a:moveTo>
                  <a:lnTo>
                    <a:pt x="24036910" y="0"/>
                  </a:lnTo>
                  <a:lnTo>
                    <a:pt x="24036910" y="8828024"/>
                  </a:lnTo>
                  <a:lnTo>
                    <a:pt x="0" y="8828024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Shape  Description automatically generated with low confidence"/>
          <p:cNvSpPr/>
          <p:nvPr/>
        </p:nvSpPr>
        <p:spPr>
          <a:xfrm rot="-388229">
            <a:off x="5193915" y="1265603"/>
            <a:ext cx="1169418" cy="1169418"/>
          </a:xfrm>
          <a:custGeom>
            <a:avLst/>
            <a:gdLst/>
            <a:ahLst/>
            <a:cxnLst/>
            <a:rect l="l" t="t" r="r" b="b"/>
            <a:pathLst>
              <a:path w="1169418" h="1169418">
                <a:moveTo>
                  <a:pt x="0" y="0"/>
                </a:moveTo>
                <a:lnTo>
                  <a:pt x="1169418" y="0"/>
                </a:lnTo>
                <a:lnTo>
                  <a:pt x="1169418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Chat bubble with solid fill"/>
          <p:cNvSpPr/>
          <p:nvPr/>
        </p:nvSpPr>
        <p:spPr>
          <a:xfrm rot="945262">
            <a:off x="12883373" y="1205028"/>
            <a:ext cx="1092713" cy="1092713"/>
          </a:xfrm>
          <a:custGeom>
            <a:avLst/>
            <a:gdLst/>
            <a:ahLst/>
            <a:cxnLst/>
            <a:rect l="l" t="t" r="r" b="b"/>
            <a:pathLst>
              <a:path w="1092713" h="1092713">
                <a:moveTo>
                  <a:pt x="0" y="0"/>
                </a:moveTo>
                <a:lnTo>
                  <a:pt x="1092712" y="0"/>
                </a:lnTo>
                <a:lnTo>
                  <a:pt x="1092712" y="1092712"/>
                </a:lnTo>
                <a:lnTo>
                  <a:pt x="0" y="1092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670573" y="1479251"/>
            <a:ext cx="8137904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Think-Pair-Share</a:t>
            </a:r>
          </a:p>
        </p:txBody>
      </p:sp>
      <p:sp>
        <p:nvSpPr>
          <p:cNvPr id="8" name="AutoShape 8"/>
          <p:cNvSpPr/>
          <p:nvPr/>
        </p:nvSpPr>
        <p:spPr>
          <a:xfrm>
            <a:off x="8568453" y="2473376"/>
            <a:ext cx="4464764" cy="267"/>
          </a:xfrm>
          <a:prstGeom prst="line">
            <a:avLst/>
          </a:prstGeom>
          <a:ln w="28575" cap="rnd">
            <a:solidFill>
              <a:srgbClr val="F2C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92973" y="3106816"/>
            <a:ext cx="15721547" cy="580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is well-being?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is mindfulness?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is empathy?</a:t>
            </a:r>
          </a:p>
          <a:p>
            <a:pPr algn="l">
              <a:lnSpc>
                <a:spcPts val="5759"/>
              </a:lnSpc>
            </a:pPr>
            <a:endParaRPr lang="en-US" sz="4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is compassion? What is the difference between empathy and compassion?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" y="97743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Review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10134" y="4388288"/>
            <a:ext cx="2781133" cy="6088424"/>
          </a:xfrm>
          <a:custGeom>
            <a:avLst/>
            <a:gdLst/>
            <a:ahLst/>
            <a:cxnLst/>
            <a:rect l="l" t="t" r="r" b="b"/>
            <a:pathLst>
              <a:path w="2781133" h="6088424">
                <a:moveTo>
                  <a:pt x="0" y="0"/>
                </a:moveTo>
                <a:lnTo>
                  <a:pt x="2781132" y="0"/>
                </a:lnTo>
                <a:lnTo>
                  <a:pt x="2781132" y="6088425"/>
                </a:lnTo>
                <a:lnTo>
                  <a:pt x="0" y="608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94239" y="3704853"/>
            <a:ext cx="12990548" cy="122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1"/>
              </a:lnSpc>
            </a:pPr>
            <a:r>
              <a:rPr lang="en-US" sz="7136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Mindfulness practise of Choice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2931" y="1329593"/>
            <a:ext cx="17346709" cy="8296521"/>
            <a:chOff x="0" y="0"/>
            <a:chExt cx="21626554" cy="10343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26576" cy="10343515"/>
            </a:xfrm>
            <a:custGeom>
              <a:avLst/>
              <a:gdLst/>
              <a:ahLst/>
              <a:cxnLst/>
              <a:rect l="l" t="t" r="r" b="b"/>
              <a:pathLst>
                <a:path w="21626576" h="10343515">
                  <a:moveTo>
                    <a:pt x="0" y="0"/>
                  </a:moveTo>
                  <a:lnTo>
                    <a:pt x="21626576" y="0"/>
                  </a:lnTo>
                  <a:lnTo>
                    <a:pt x="21626576" y="10343515"/>
                  </a:lnTo>
                  <a:lnTo>
                    <a:pt x="0" y="10343515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Pencil outline"/>
          <p:cNvSpPr/>
          <p:nvPr/>
        </p:nvSpPr>
        <p:spPr>
          <a:xfrm>
            <a:off x="13938344" y="1103908"/>
            <a:ext cx="1350612" cy="1350612"/>
          </a:xfrm>
          <a:custGeom>
            <a:avLst/>
            <a:gdLst/>
            <a:ahLst/>
            <a:cxnLst/>
            <a:rect l="l" t="t" r="r" b="b"/>
            <a:pathLst>
              <a:path w="1350612" h="1350612">
                <a:moveTo>
                  <a:pt x="0" y="0"/>
                </a:moveTo>
                <a:lnTo>
                  <a:pt x="1350612" y="0"/>
                </a:lnTo>
                <a:lnTo>
                  <a:pt x="1350612" y="1350612"/>
                </a:lnTo>
                <a:lnTo>
                  <a:pt x="0" y="1350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Lightbulb and pencil outline"/>
          <p:cNvSpPr/>
          <p:nvPr/>
        </p:nvSpPr>
        <p:spPr>
          <a:xfrm rot="-1187412">
            <a:off x="3796164" y="849572"/>
            <a:ext cx="1466885" cy="1466885"/>
          </a:xfrm>
          <a:custGeom>
            <a:avLst/>
            <a:gdLst/>
            <a:ahLst/>
            <a:cxnLst/>
            <a:rect l="l" t="t" r="r" b="b"/>
            <a:pathLst>
              <a:path w="1466885" h="1466885">
                <a:moveTo>
                  <a:pt x="0" y="0"/>
                </a:moveTo>
                <a:lnTo>
                  <a:pt x="1466885" y="0"/>
                </a:lnTo>
                <a:lnTo>
                  <a:pt x="1466885" y="1466885"/>
                </a:lnTo>
                <a:lnTo>
                  <a:pt x="0" y="1466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H="1">
            <a:off x="9146175" y="2730164"/>
            <a:ext cx="4932552" cy="45840"/>
          </a:xfrm>
          <a:prstGeom prst="line">
            <a:avLst/>
          </a:prstGeom>
          <a:ln w="19050" cap="rnd">
            <a:solidFill>
              <a:srgbClr val="C5FFF4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066054" y="8065054"/>
            <a:ext cx="2221946" cy="2221946"/>
          </a:xfrm>
          <a:custGeom>
            <a:avLst/>
            <a:gdLst/>
            <a:ahLst/>
            <a:cxnLst/>
            <a:rect l="l" t="t" r="r" b="b"/>
            <a:pathLst>
              <a:path w="2221946" h="2221946">
                <a:moveTo>
                  <a:pt x="0" y="0"/>
                </a:moveTo>
                <a:lnTo>
                  <a:pt x="2221946" y="0"/>
                </a:lnTo>
                <a:lnTo>
                  <a:pt x="2221946" y="2221946"/>
                </a:lnTo>
                <a:lnTo>
                  <a:pt x="0" y="22219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92831" y="134339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A Kindness Memory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2931" y="2291865"/>
            <a:ext cx="17346709" cy="794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Maybe someone...</a:t>
            </a:r>
          </a:p>
          <a:p>
            <a:pPr marL="863604" lvl="1" indent="-431802" algn="l">
              <a:lnSpc>
                <a:spcPts val="48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helped you solve a problem.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863604" lvl="1" indent="-431802" algn="l">
              <a:lnSpc>
                <a:spcPts val="48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cheered you up when you were feeling down. 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863604" lvl="1" indent="-431802" algn="l">
              <a:lnSpc>
                <a:spcPts val="48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Maybe it was just a simple gesture, like holding a door open. 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863604" lvl="1" indent="-431802" algn="l">
              <a:lnSpc>
                <a:spcPts val="48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Take your time finding your memory... Once you’re settled on a memory, you can write or draw about it in your journal. 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863604" lvl="1" indent="-431802" algn="l">
              <a:lnSpc>
                <a:spcPts val="48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Recall how you felt when that person acted with kindness </a:t>
            </a: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       toward you. 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74117" y="1375392"/>
            <a:ext cx="10539533" cy="10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0"/>
              </a:lnSpc>
            </a:pPr>
            <a:r>
              <a:rPr lang="en-US" sz="7058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Independent Writing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9384" y="2212311"/>
            <a:ext cx="16219916" cy="6728207"/>
            <a:chOff x="0" y="0"/>
            <a:chExt cx="21626554" cy="89709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26576" cy="8970928"/>
            </a:xfrm>
            <a:custGeom>
              <a:avLst/>
              <a:gdLst/>
              <a:ahLst/>
              <a:cxnLst/>
              <a:rect l="l" t="t" r="r" b="b"/>
              <a:pathLst>
                <a:path w="21626576" h="8970928">
                  <a:moveTo>
                    <a:pt x="0" y="0"/>
                  </a:moveTo>
                  <a:lnTo>
                    <a:pt x="21626576" y="0"/>
                  </a:lnTo>
                  <a:lnTo>
                    <a:pt x="21626576" y="8970928"/>
                  </a:lnTo>
                  <a:lnTo>
                    <a:pt x="0" y="8970928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-1420690" y="115458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What is “Altruism”?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9954" y="3423765"/>
            <a:ext cx="15838776" cy="428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If you’re comfortable, share your kindness memory.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Did the person in your memory expect anything in return for their kindness?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If not, they were showing altruism. Have you heard the word altruism before? What do you think it means?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2535" y="5310450"/>
            <a:ext cx="16219916" cy="4897287"/>
            <a:chOff x="0" y="0"/>
            <a:chExt cx="21626554" cy="65297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26576" cy="6529705"/>
            </a:xfrm>
            <a:custGeom>
              <a:avLst/>
              <a:gdLst/>
              <a:ahLst/>
              <a:cxnLst/>
              <a:rect l="l" t="t" r="r" b="b"/>
              <a:pathLst>
                <a:path w="21626576" h="6529705">
                  <a:moveTo>
                    <a:pt x="0" y="0"/>
                  </a:moveTo>
                  <a:lnTo>
                    <a:pt x="21626576" y="0"/>
                  </a:lnTo>
                  <a:lnTo>
                    <a:pt x="21626576" y="6529705"/>
                  </a:lnTo>
                  <a:lnTo>
                    <a:pt x="0" y="6529705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76545" y="5438018"/>
            <a:ext cx="9854915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Think-Pair-Share</a:t>
            </a:r>
          </a:p>
        </p:txBody>
      </p:sp>
      <p:sp>
        <p:nvSpPr>
          <p:cNvPr id="7" name="Freeform 7" descr="Shape  Description automatically generated with low confidence"/>
          <p:cNvSpPr/>
          <p:nvPr/>
        </p:nvSpPr>
        <p:spPr>
          <a:xfrm rot="-388229">
            <a:off x="5292740" y="5366523"/>
            <a:ext cx="795678" cy="795678"/>
          </a:xfrm>
          <a:custGeom>
            <a:avLst/>
            <a:gdLst/>
            <a:ahLst/>
            <a:cxnLst/>
            <a:rect l="l" t="t" r="r" b="b"/>
            <a:pathLst>
              <a:path w="795678" h="795678">
                <a:moveTo>
                  <a:pt x="0" y="0"/>
                </a:moveTo>
                <a:lnTo>
                  <a:pt x="795678" y="0"/>
                </a:lnTo>
                <a:lnTo>
                  <a:pt x="795678" y="795678"/>
                </a:lnTo>
                <a:lnTo>
                  <a:pt x="0" y="7956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hat bubble with solid fill"/>
          <p:cNvSpPr/>
          <p:nvPr/>
        </p:nvSpPr>
        <p:spPr>
          <a:xfrm rot="945262">
            <a:off x="13322966" y="5431508"/>
            <a:ext cx="802662" cy="802662"/>
          </a:xfrm>
          <a:custGeom>
            <a:avLst/>
            <a:gdLst/>
            <a:ahLst/>
            <a:cxnLst/>
            <a:rect l="l" t="t" r="r" b="b"/>
            <a:pathLst>
              <a:path w="802662" h="802662">
                <a:moveTo>
                  <a:pt x="0" y="0"/>
                </a:moveTo>
                <a:lnTo>
                  <a:pt x="802662" y="0"/>
                </a:lnTo>
                <a:lnTo>
                  <a:pt x="802662" y="802662"/>
                </a:lnTo>
                <a:lnTo>
                  <a:pt x="0" y="8026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8869315" y="6415891"/>
            <a:ext cx="4450476" cy="149"/>
          </a:xfrm>
          <a:prstGeom prst="line">
            <a:avLst/>
          </a:prstGeom>
          <a:ln w="19050" cap="rnd">
            <a:solidFill>
              <a:srgbClr val="F2C23B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-1420690" y="115458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What is “Altruism”?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0524" y="6771518"/>
            <a:ext cx="16419195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is an act of kindness someone might do expecting something in return?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7661" y="3551919"/>
            <a:ext cx="17552058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noun</a:t>
            </a:r>
          </a:p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Definition: </a:t>
            </a:r>
            <a:r>
              <a:rPr lang="en-US" sz="3600" spc="33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when we care about others and do kind acts that help them even though we don’t get anything in return by doing those acts.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96221" y="1170855"/>
            <a:ext cx="7259260" cy="1693827"/>
          </a:xfrm>
          <a:custGeom>
            <a:avLst/>
            <a:gdLst/>
            <a:ahLst/>
            <a:cxnLst/>
            <a:rect l="l" t="t" r="r" b="b"/>
            <a:pathLst>
              <a:path w="7259260" h="1693827">
                <a:moveTo>
                  <a:pt x="0" y="0"/>
                </a:moveTo>
                <a:lnTo>
                  <a:pt x="7259261" y="0"/>
                </a:lnTo>
                <a:lnTo>
                  <a:pt x="7259261" y="1693827"/>
                </a:lnTo>
                <a:lnTo>
                  <a:pt x="0" y="16938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00324" y="2743552"/>
            <a:ext cx="4594356" cy="946617"/>
          </a:xfrm>
          <a:custGeom>
            <a:avLst/>
            <a:gdLst/>
            <a:ahLst/>
            <a:cxnLst/>
            <a:rect l="l" t="t" r="r" b="b"/>
            <a:pathLst>
              <a:path w="4594356" h="946617">
                <a:moveTo>
                  <a:pt x="0" y="0"/>
                </a:moveTo>
                <a:lnTo>
                  <a:pt x="4594356" y="0"/>
                </a:lnTo>
                <a:lnTo>
                  <a:pt x="4594356" y="946618"/>
                </a:lnTo>
                <a:lnTo>
                  <a:pt x="0" y="9466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1927" y="1234474"/>
            <a:ext cx="16219916" cy="8658402"/>
            <a:chOff x="0" y="0"/>
            <a:chExt cx="21626554" cy="11544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26576" cy="11544554"/>
            </a:xfrm>
            <a:custGeom>
              <a:avLst/>
              <a:gdLst/>
              <a:ahLst/>
              <a:cxnLst/>
              <a:rect l="l" t="t" r="r" b="b"/>
              <a:pathLst>
                <a:path w="21626576" h="11544554">
                  <a:moveTo>
                    <a:pt x="0" y="0"/>
                  </a:moveTo>
                  <a:lnTo>
                    <a:pt x="21626576" y="0"/>
                  </a:lnTo>
                  <a:lnTo>
                    <a:pt x="21626576" y="11544554"/>
                  </a:lnTo>
                  <a:lnTo>
                    <a:pt x="0" y="11544554"/>
                  </a:lnTo>
                  <a:close/>
                </a:path>
              </a:pathLst>
            </a:custGeom>
            <a:solidFill>
              <a:srgbClr val="C5FFF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black text on a white background  Description automatically generated"/>
          <p:cNvSpPr/>
          <p:nvPr/>
        </p:nvSpPr>
        <p:spPr>
          <a:xfrm>
            <a:off x="16977056" y="-93723"/>
            <a:ext cx="1163679" cy="1163679"/>
          </a:xfrm>
          <a:custGeom>
            <a:avLst/>
            <a:gdLst/>
            <a:ahLst/>
            <a:cxnLst/>
            <a:rect l="l" t="t" r="r" b="b"/>
            <a:pathLst>
              <a:path w="1163679" h="1163679">
                <a:moveTo>
                  <a:pt x="0" y="0"/>
                </a:moveTo>
                <a:lnTo>
                  <a:pt x="1163678" y="0"/>
                </a:lnTo>
                <a:lnTo>
                  <a:pt x="1163678" y="1163679"/>
                </a:lnTo>
                <a:lnTo>
                  <a:pt x="0" y="1163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978399"/>
            <a:ext cx="10239186" cy="192455"/>
          </a:xfrm>
          <a:custGeom>
            <a:avLst/>
            <a:gdLst/>
            <a:ahLst/>
            <a:cxnLst/>
            <a:rect l="l" t="t" r="r" b="b"/>
            <a:pathLst>
              <a:path w="10239186" h="192455">
                <a:moveTo>
                  <a:pt x="0" y="0"/>
                </a:moveTo>
                <a:lnTo>
                  <a:pt x="10239186" y="0"/>
                </a:lnTo>
                <a:lnTo>
                  <a:pt x="10239186" y="192455"/>
                </a:lnTo>
                <a:lnTo>
                  <a:pt x="0" y="192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289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2831" y="134339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Partner Chat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3121" y="1999529"/>
            <a:ext cx="15637528" cy="755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4388" lvl="1" indent="-407194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 does altruism look like to you?</a:t>
            </a:r>
          </a:p>
          <a:p>
            <a:pPr marL="814388" lvl="1" indent="-407194" algn="l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814388" lvl="1" indent="-407194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is altruism different from kindness? How are they the same?</a:t>
            </a:r>
          </a:p>
          <a:p>
            <a:pPr marL="814388" lvl="1" indent="-407194" algn="l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814388" lvl="1" indent="-407194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do you think altruism is related to well-being?</a:t>
            </a:r>
          </a:p>
          <a:p>
            <a:pPr marL="814388" lvl="1" indent="-407194" algn="l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814388" lvl="1" indent="-407194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might empathy and compassion be related to altruism?</a:t>
            </a:r>
          </a:p>
          <a:p>
            <a:pPr algn="l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71550" lvl="1" indent="-485775" algn="l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How does altruism help build a caring community?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44540" y="1275629"/>
            <a:ext cx="98549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Pick a Question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1125</Words>
  <Application>Microsoft Office PowerPoint</Application>
  <PresentationFormat>Custom</PresentationFormat>
  <Paragraphs>223</Paragraphs>
  <Slides>34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SoleilXb</vt:lpstr>
      <vt:lpstr>Soleil</vt:lpstr>
      <vt:lpstr>Rubik Bold</vt:lpstr>
      <vt:lpstr>Arial</vt:lpstr>
      <vt:lpstr>Calibri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7-8 Altruism lessons 10-13.pptx</dc:title>
  <cp:lastModifiedBy>Brendan Christie</cp:lastModifiedBy>
  <cp:revision>2</cp:revision>
  <dcterms:created xsi:type="dcterms:W3CDTF">2006-08-16T00:00:00Z</dcterms:created>
  <dcterms:modified xsi:type="dcterms:W3CDTF">2024-10-28T14:08:14Z</dcterms:modified>
  <dc:identifier>DAGMDWgdhHs</dc:identifier>
</cp:coreProperties>
</file>