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69" r:id="rId27"/>
    <p:sldId id="284" r:id="rId28"/>
    <p:sldId id="285" r:id="rId29"/>
    <p:sldId id="286" r:id="rId30"/>
    <p:sldId id="287" r:id="rId31"/>
    <p:sldId id="288" r:id="rId32"/>
    <p:sldId id="289" r:id="rId33"/>
  </p:sldIdLst>
  <p:sldSz cx="18288000" cy="10287000"/>
  <p:notesSz cx="6858000" cy="9144000"/>
  <p:embeddedFontLst>
    <p:embeddedFont>
      <p:font typeface="Rubik" pitchFamily="2" charset="-79"/>
      <p:regular r:id="rId35"/>
      <p:bold r:id="rId36"/>
      <p:italic r:id="rId37"/>
      <p:boldItalic r:id="rId38"/>
    </p:embeddedFont>
    <p:embeddedFont>
      <p:font typeface="Rubik Bold" pitchFamily="2" charset="-79"/>
      <p:regular r:id="rId39"/>
      <p:bold r:id="rId40"/>
    </p:embeddedFont>
    <p:embeddedFont>
      <p:font typeface="Soleil" panose="02000503030000020004" pitchFamily="50" charset="0"/>
      <p:regular r:id="rId41"/>
    </p:embeddedFont>
    <p:embeddedFont>
      <p:font typeface="Soleil-Bold" panose="02000803000000020004" pitchFamily="50" charset="0"/>
      <p:regular r:id="rId42"/>
    </p:embeddedFont>
    <p:embeddedFont>
      <p:font typeface="SoleilXb" panose="02000503030000020004" pitchFamily="50"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 note: At each station you can have:</a:t>
            </a:r>
          </a:p>
          <a:p>
            <a:r>
              <a:rPr lang="en-US"/>
              <a:t>- a large piece of chart paper for students to add to the same paper (may want to use sticky notes to reuse the chart paper)</a:t>
            </a:r>
          </a:p>
          <a:p>
            <a:r>
              <a:rPr lang="en-US"/>
              <a:t>- provide paper for each student so they can do their own work</a:t>
            </a:r>
          </a:p>
          <a:p>
            <a:r>
              <a:rPr lang="en-US"/>
              <a:t>- get creative! For example, for station 1 they can paint a picture, station 2 they can act out helping others, for station 3 they can retell a time where they had a problem and needed help</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watch?v=vyYDz_A6HO8" TargetMode="External"/><Relationship Id="rId5" Type="http://schemas.openxmlformats.org/officeDocument/2006/relationships/image" Target="../media/image14.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watch?v=s-y6yUT8c7s" TargetMode="External"/><Relationship Id="rId6" Type="http://schemas.openxmlformats.org/officeDocument/2006/relationships/image" Target="../media/image14.jpeg"/><Relationship Id="rId5" Type="http://schemas.openxmlformats.org/officeDocument/2006/relationships/image" Target="../media/image1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watch?v=pgG21oUndcI&amp;t=49s" TargetMode="External"/><Relationship Id="rId5" Type="http://schemas.openxmlformats.org/officeDocument/2006/relationships/image" Target="../media/image14.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21636" y="183705"/>
            <a:ext cx="1163679" cy="1163679"/>
          </a:xfrm>
          <a:custGeom>
            <a:avLst/>
            <a:gdLst/>
            <a:ahLst/>
            <a:cxnLst/>
            <a:rect l="l" t="t" r="r" b="b"/>
            <a:pathLst>
              <a:path w="1163679" h="1163679">
                <a:moveTo>
                  <a:pt x="0" y="0"/>
                </a:moveTo>
                <a:lnTo>
                  <a:pt x="1163680" y="0"/>
                </a:lnTo>
                <a:lnTo>
                  <a:pt x="1163680"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7961199" y="6212961"/>
            <a:ext cx="2365600" cy="2798130"/>
          </a:xfrm>
          <a:custGeom>
            <a:avLst/>
            <a:gdLst/>
            <a:ahLst/>
            <a:cxnLst/>
            <a:rect l="l" t="t" r="r" b="b"/>
            <a:pathLst>
              <a:path w="2365600" h="2798130">
                <a:moveTo>
                  <a:pt x="0" y="0"/>
                </a:moveTo>
                <a:lnTo>
                  <a:pt x="2365601" y="0"/>
                </a:lnTo>
                <a:lnTo>
                  <a:pt x="2365601" y="2798130"/>
                </a:lnTo>
                <a:lnTo>
                  <a:pt x="0" y="2798130"/>
                </a:lnTo>
                <a:lnTo>
                  <a:pt x="0" y="0"/>
                </a:lnTo>
                <a:close/>
              </a:path>
            </a:pathLst>
          </a:custGeom>
          <a:blipFill>
            <a:blip r:embed="rId3"/>
            <a:stretch>
              <a:fillRect/>
            </a:stretch>
          </a:blipFill>
        </p:spPr>
        <p:txBody>
          <a:bodyPr/>
          <a:lstStyle/>
          <a:p>
            <a:endParaRPr lang="en-US"/>
          </a:p>
        </p:txBody>
      </p:sp>
      <p:sp>
        <p:nvSpPr>
          <p:cNvPr id="4" name="Freeform 4"/>
          <p:cNvSpPr/>
          <p:nvPr/>
        </p:nvSpPr>
        <p:spPr>
          <a:xfrm>
            <a:off x="2624736" y="1445660"/>
            <a:ext cx="13038526" cy="3314020"/>
          </a:xfrm>
          <a:custGeom>
            <a:avLst/>
            <a:gdLst/>
            <a:ahLst/>
            <a:cxnLst/>
            <a:rect l="l" t="t" r="r" b="b"/>
            <a:pathLst>
              <a:path w="13038526" h="3314020">
                <a:moveTo>
                  <a:pt x="0" y="0"/>
                </a:moveTo>
                <a:lnTo>
                  <a:pt x="13038526" y="0"/>
                </a:lnTo>
                <a:lnTo>
                  <a:pt x="13038526" y="3314020"/>
                </a:lnTo>
                <a:lnTo>
                  <a:pt x="0" y="3314020"/>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0" y="255180"/>
            <a:ext cx="18288000" cy="1020729"/>
            <a:chOff x="0" y="0"/>
            <a:chExt cx="24384000" cy="1360972"/>
          </a:xfrm>
        </p:grpSpPr>
        <p:sp>
          <p:nvSpPr>
            <p:cNvPr id="6" name="Freeform 6"/>
            <p:cNvSpPr/>
            <p:nvPr/>
          </p:nvSpPr>
          <p:spPr>
            <a:xfrm>
              <a:off x="0" y="0"/>
              <a:ext cx="24384000" cy="1360932"/>
            </a:xfrm>
            <a:custGeom>
              <a:avLst/>
              <a:gdLst/>
              <a:ahLst/>
              <a:cxnLst/>
              <a:rect l="l" t="t" r="r" b="b"/>
              <a:pathLst>
                <a:path w="24384000" h="1360932">
                  <a:moveTo>
                    <a:pt x="0" y="0"/>
                  </a:moveTo>
                  <a:lnTo>
                    <a:pt x="24384000" y="0"/>
                  </a:lnTo>
                  <a:lnTo>
                    <a:pt x="24384000" y="1360932"/>
                  </a:lnTo>
                  <a:lnTo>
                    <a:pt x="0" y="1360932"/>
                  </a:lnTo>
                  <a:close/>
                </a:path>
              </a:pathLst>
            </a:custGeom>
            <a:solidFill>
              <a:srgbClr val="71FFE4"/>
            </a:solidFill>
          </p:spPr>
          <p:txBody>
            <a:bodyPr/>
            <a:lstStyle/>
            <a:p>
              <a:endParaRPr lang="en-US"/>
            </a:p>
          </p:txBody>
        </p:sp>
      </p:grpSp>
      <p:grpSp>
        <p:nvGrpSpPr>
          <p:cNvPr id="7" name="Group 7"/>
          <p:cNvGrpSpPr/>
          <p:nvPr/>
        </p:nvGrpSpPr>
        <p:grpSpPr>
          <a:xfrm>
            <a:off x="0" y="9542206"/>
            <a:ext cx="18288000" cy="489612"/>
            <a:chOff x="0" y="0"/>
            <a:chExt cx="24384000" cy="652816"/>
          </a:xfrm>
        </p:grpSpPr>
        <p:sp>
          <p:nvSpPr>
            <p:cNvPr id="8" name="Freeform 8"/>
            <p:cNvSpPr/>
            <p:nvPr/>
          </p:nvSpPr>
          <p:spPr>
            <a:xfrm>
              <a:off x="0" y="0"/>
              <a:ext cx="24384000" cy="652780"/>
            </a:xfrm>
            <a:custGeom>
              <a:avLst/>
              <a:gdLst/>
              <a:ahLst/>
              <a:cxnLst/>
              <a:rect l="l" t="t" r="r" b="b"/>
              <a:pathLst>
                <a:path w="24384000" h="652780">
                  <a:moveTo>
                    <a:pt x="0" y="0"/>
                  </a:moveTo>
                  <a:lnTo>
                    <a:pt x="24384000" y="0"/>
                  </a:lnTo>
                  <a:lnTo>
                    <a:pt x="24384000" y="652780"/>
                  </a:lnTo>
                  <a:lnTo>
                    <a:pt x="0" y="652780"/>
                  </a:lnTo>
                  <a:close/>
                </a:path>
              </a:pathLst>
            </a:custGeom>
            <a:solidFill>
              <a:srgbClr val="71FFE4"/>
            </a:solidFill>
          </p:spPr>
          <p:txBody>
            <a:bodyPr/>
            <a:lstStyle/>
            <a:p>
              <a:endParaRPr lang="en-US"/>
            </a:p>
          </p:txBody>
        </p:sp>
      </p:grpSp>
      <p:sp>
        <p:nvSpPr>
          <p:cNvPr id="9" name="TextBox 9"/>
          <p:cNvSpPr txBox="1"/>
          <p:nvPr/>
        </p:nvSpPr>
        <p:spPr>
          <a:xfrm>
            <a:off x="7028127" y="4778730"/>
            <a:ext cx="5433611" cy="1050473"/>
          </a:xfrm>
          <a:prstGeom prst="rect">
            <a:avLst/>
          </a:prstGeom>
        </p:spPr>
        <p:txBody>
          <a:bodyPr lIns="0" tIns="0" rIns="0" bIns="0" rtlCol="0" anchor="t">
            <a:spAutoFit/>
          </a:bodyPr>
          <a:lstStyle/>
          <a:p>
            <a:pPr algn="l">
              <a:lnSpc>
                <a:spcPts val="6803"/>
              </a:lnSpc>
            </a:pPr>
            <a:r>
              <a:rPr lang="en-US" sz="4859" spc="145">
                <a:solidFill>
                  <a:srgbClr val="000000"/>
                </a:solidFill>
                <a:latin typeface="Soleil-Bold"/>
                <a:ea typeface="Soleil-Bold"/>
                <a:cs typeface="Soleil-Bold"/>
                <a:sym typeface="Soleil-Bold"/>
              </a:rPr>
              <a:t>Lessons 14 - 16</a:t>
            </a:r>
          </a:p>
        </p:txBody>
      </p:sp>
      <p:sp>
        <p:nvSpPr>
          <p:cNvPr id="10" name="TextBox 10"/>
          <p:cNvSpPr txBox="1"/>
          <p:nvPr/>
        </p:nvSpPr>
        <p:spPr>
          <a:xfrm>
            <a:off x="6413653" y="241857"/>
            <a:ext cx="5460694" cy="1034052"/>
          </a:xfrm>
          <a:prstGeom prst="rect">
            <a:avLst/>
          </a:prstGeom>
        </p:spPr>
        <p:txBody>
          <a:bodyPr lIns="0" tIns="0" rIns="0" bIns="0" rtlCol="0" anchor="t">
            <a:spAutoFit/>
          </a:bodyPr>
          <a:lstStyle/>
          <a:p>
            <a:pPr algn="l">
              <a:lnSpc>
                <a:spcPts val="6812"/>
              </a:lnSpc>
            </a:pPr>
            <a:r>
              <a:rPr lang="en-US" sz="4866" spc="194">
                <a:solidFill>
                  <a:srgbClr val="000000"/>
                </a:solidFill>
                <a:latin typeface="SoleilXb"/>
                <a:ea typeface="SoleilXb"/>
                <a:cs typeface="SoleilXb"/>
                <a:sym typeface="SoleilXb"/>
              </a:rPr>
              <a:t>GRADES 7 and 8</a:t>
            </a:r>
          </a:p>
        </p:txBody>
      </p:sp>
      <p:sp>
        <p:nvSpPr>
          <p:cNvPr id="11" name="TextBox 11"/>
          <p:cNvSpPr txBox="1"/>
          <p:nvPr/>
        </p:nvSpPr>
        <p:spPr>
          <a:xfrm>
            <a:off x="5308069" y="9551409"/>
            <a:ext cx="8873727" cy="366432"/>
          </a:xfrm>
          <a:prstGeom prst="rect">
            <a:avLst/>
          </a:prstGeom>
        </p:spPr>
        <p:txBody>
          <a:bodyPr lIns="0" tIns="0" rIns="0" bIns="0" rtlCol="0" anchor="t">
            <a:spAutoFit/>
          </a:bodyPr>
          <a:lstStyle/>
          <a:p>
            <a:pPr algn="l">
              <a:lnSpc>
                <a:spcPts val="2508"/>
              </a:lnSpc>
            </a:pPr>
            <a:r>
              <a:rPr lang="en-US" sz="1791" spc="102">
                <a:solidFill>
                  <a:srgbClr val="000000"/>
                </a:solidFill>
                <a:latin typeface="Soleil"/>
                <a:ea typeface="Soleil"/>
                <a:cs typeface="Soleil"/>
                <a:sym typeface="Soleil"/>
              </a:rPr>
              <a:t>THE ROAD TO POSITIVE WELL-BEING IN EVERY CLASSROOM STARTS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930" y="1744791"/>
            <a:ext cx="16219916" cy="7757602"/>
            <a:chOff x="0" y="0"/>
            <a:chExt cx="21626554" cy="10343470"/>
          </a:xfrm>
        </p:grpSpPr>
        <p:sp>
          <p:nvSpPr>
            <p:cNvPr id="3" name="Freeform 3"/>
            <p:cNvSpPr/>
            <p:nvPr/>
          </p:nvSpPr>
          <p:spPr>
            <a:xfrm>
              <a:off x="0" y="0"/>
              <a:ext cx="21626576" cy="10343515"/>
            </a:xfrm>
            <a:custGeom>
              <a:avLst/>
              <a:gdLst/>
              <a:ahLst/>
              <a:cxnLst/>
              <a:rect l="l" t="t" r="r" b="b"/>
              <a:pathLst>
                <a:path w="21626576" h="10343515">
                  <a:moveTo>
                    <a:pt x="0" y="0"/>
                  </a:moveTo>
                  <a:lnTo>
                    <a:pt x="21626576" y="0"/>
                  </a:lnTo>
                  <a:lnTo>
                    <a:pt x="21626576" y="10343515"/>
                  </a:lnTo>
                  <a:lnTo>
                    <a:pt x="0" y="10343515"/>
                  </a:lnTo>
                  <a:close/>
                </a:path>
              </a:pathLst>
            </a:custGeom>
            <a:solidFill>
              <a:srgbClr val="C5FFF4"/>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5" name="Freeform 5"/>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3"/>
            <a:stretch>
              <a:fillRect t="-728981"/>
            </a:stretch>
          </a:blipFill>
        </p:spPr>
        <p:txBody>
          <a:bodyPr/>
          <a:lstStyle/>
          <a:p>
            <a:endParaRPr lang="en-US"/>
          </a:p>
        </p:txBody>
      </p:sp>
      <p:sp>
        <p:nvSpPr>
          <p:cNvPr id="6" name="Freeform 6" descr="Popcorn black and white popcorn pieces clipart black and white ..."/>
          <p:cNvSpPr/>
          <p:nvPr/>
        </p:nvSpPr>
        <p:spPr>
          <a:xfrm>
            <a:off x="5019723" y="2110714"/>
            <a:ext cx="500062" cy="428627"/>
          </a:xfrm>
          <a:custGeom>
            <a:avLst/>
            <a:gdLst/>
            <a:ahLst/>
            <a:cxnLst/>
            <a:rect l="l" t="t" r="r" b="b"/>
            <a:pathLst>
              <a:path w="500062" h="428627">
                <a:moveTo>
                  <a:pt x="0" y="0"/>
                </a:moveTo>
                <a:lnTo>
                  <a:pt x="500063" y="0"/>
                </a:lnTo>
                <a:lnTo>
                  <a:pt x="500063" y="428627"/>
                </a:lnTo>
                <a:lnTo>
                  <a:pt x="0" y="428627"/>
                </a:lnTo>
                <a:lnTo>
                  <a:pt x="0" y="0"/>
                </a:lnTo>
                <a:close/>
              </a:path>
            </a:pathLst>
          </a:custGeom>
          <a:blipFill>
            <a:blip r:embed="rId4"/>
            <a:stretch>
              <a:fillRect/>
            </a:stretch>
          </a:blipFill>
        </p:spPr>
        <p:txBody>
          <a:bodyPr/>
          <a:lstStyle/>
          <a:p>
            <a:endParaRPr lang="en-US"/>
          </a:p>
        </p:txBody>
      </p:sp>
      <p:sp>
        <p:nvSpPr>
          <p:cNvPr id="7" name="Freeform 7" descr="Popcorn black and white popcorn pieces clipart black and white ..."/>
          <p:cNvSpPr/>
          <p:nvPr/>
        </p:nvSpPr>
        <p:spPr>
          <a:xfrm>
            <a:off x="11902198" y="2010236"/>
            <a:ext cx="585788" cy="700089"/>
          </a:xfrm>
          <a:custGeom>
            <a:avLst/>
            <a:gdLst/>
            <a:ahLst/>
            <a:cxnLst/>
            <a:rect l="l" t="t" r="r" b="b"/>
            <a:pathLst>
              <a:path w="585788" h="700089">
                <a:moveTo>
                  <a:pt x="0" y="0"/>
                </a:moveTo>
                <a:lnTo>
                  <a:pt x="585788" y="0"/>
                </a:lnTo>
                <a:lnTo>
                  <a:pt x="585788" y="700088"/>
                </a:lnTo>
                <a:lnTo>
                  <a:pt x="0" y="700088"/>
                </a:lnTo>
                <a:lnTo>
                  <a:pt x="0" y="0"/>
                </a:lnTo>
                <a:close/>
              </a:path>
            </a:pathLst>
          </a:custGeom>
          <a:blipFill>
            <a:blip r:embed="rId5"/>
            <a:stretch>
              <a:fillRect/>
            </a:stretch>
          </a:blipFill>
        </p:spPr>
        <p:txBody>
          <a:bodyPr/>
          <a:lstStyle/>
          <a:p>
            <a:endParaRPr lang="en-US"/>
          </a:p>
        </p:txBody>
      </p:sp>
      <p:sp>
        <p:nvSpPr>
          <p:cNvPr id="8" name="Freeform 8" descr="Popcorn black and white popcorn pieces clipart black and white ..."/>
          <p:cNvSpPr/>
          <p:nvPr/>
        </p:nvSpPr>
        <p:spPr>
          <a:xfrm>
            <a:off x="12388932" y="2168576"/>
            <a:ext cx="471488" cy="400052"/>
          </a:xfrm>
          <a:custGeom>
            <a:avLst/>
            <a:gdLst/>
            <a:ahLst/>
            <a:cxnLst/>
            <a:rect l="l" t="t" r="r" b="b"/>
            <a:pathLst>
              <a:path w="471488" h="400052">
                <a:moveTo>
                  <a:pt x="0" y="0"/>
                </a:moveTo>
                <a:lnTo>
                  <a:pt x="471488" y="0"/>
                </a:lnTo>
                <a:lnTo>
                  <a:pt x="471488" y="400051"/>
                </a:lnTo>
                <a:lnTo>
                  <a:pt x="0" y="400051"/>
                </a:lnTo>
                <a:lnTo>
                  <a:pt x="0" y="0"/>
                </a:lnTo>
                <a:close/>
              </a:path>
            </a:pathLst>
          </a:custGeom>
          <a:blipFill>
            <a:blip r:embed="rId6"/>
            <a:stretch>
              <a:fillRect/>
            </a:stretch>
          </a:blipFill>
        </p:spPr>
        <p:txBody>
          <a:bodyPr/>
          <a:lstStyle/>
          <a:p>
            <a:endParaRPr lang="en-US"/>
          </a:p>
        </p:txBody>
      </p:sp>
      <p:sp>
        <p:nvSpPr>
          <p:cNvPr id="9" name="Freeform 9" descr="Popcorn black and white popcorn pieces clipart black and white ..."/>
          <p:cNvSpPr/>
          <p:nvPr/>
        </p:nvSpPr>
        <p:spPr>
          <a:xfrm>
            <a:off x="12860420" y="2282164"/>
            <a:ext cx="428625" cy="514352"/>
          </a:xfrm>
          <a:custGeom>
            <a:avLst/>
            <a:gdLst/>
            <a:ahLst/>
            <a:cxnLst/>
            <a:rect l="l" t="t" r="r" b="b"/>
            <a:pathLst>
              <a:path w="428625" h="514352">
                <a:moveTo>
                  <a:pt x="0" y="0"/>
                </a:moveTo>
                <a:lnTo>
                  <a:pt x="428624" y="0"/>
                </a:lnTo>
                <a:lnTo>
                  <a:pt x="428624" y="514352"/>
                </a:lnTo>
                <a:lnTo>
                  <a:pt x="0" y="514352"/>
                </a:lnTo>
                <a:lnTo>
                  <a:pt x="0" y="0"/>
                </a:lnTo>
                <a:close/>
              </a:path>
            </a:pathLst>
          </a:custGeom>
          <a:blipFill>
            <a:blip r:embed="rId7"/>
            <a:stretch>
              <a:fillRect/>
            </a:stretch>
          </a:blipFill>
        </p:spPr>
        <p:txBody>
          <a:bodyPr/>
          <a:lstStyle/>
          <a:p>
            <a:endParaRPr lang="en-US"/>
          </a:p>
        </p:txBody>
      </p:sp>
      <p:sp>
        <p:nvSpPr>
          <p:cNvPr id="10" name="TextBox 10"/>
          <p:cNvSpPr txBox="1"/>
          <p:nvPr/>
        </p:nvSpPr>
        <p:spPr>
          <a:xfrm>
            <a:off x="6245002" y="2247138"/>
            <a:ext cx="6152656"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ea typeface="Rubik Bold"/>
                <a:cs typeface="Rubik Bold"/>
                <a:sym typeface="Rubik Bold"/>
              </a:rPr>
              <a:t>Popcorn Thoughts</a:t>
            </a:r>
          </a:p>
        </p:txBody>
      </p:sp>
      <p:sp>
        <p:nvSpPr>
          <p:cNvPr id="11" name="Freeform 11" descr="Popcorn outline"/>
          <p:cNvSpPr/>
          <p:nvPr/>
        </p:nvSpPr>
        <p:spPr>
          <a:xfrm rot="-999858">
            <a:off x="5386923" y="2028531"/>
            <a:ext cx="1080194" cy="1080194"/>
          </a:xfrm>
          <a:custGeom>
            <a:avLst/>
            <a:gdLst/>
            <a:ahLst/>
            <a:cxnLst/>
            <a:rect l="l" t="t" r="r" b="b"/>
            <a:pathLst>
              <a:path w="1080194" h="1080194">
                <a:moveTo>
                  <a:pt x="0" y="0"/>
                </a:moveTo>
                <a:lnTo>
                  <a:pt x="1080193" y="0"/>
                </a:lnTo>
                <a:lnTo>
                  <a:pt x="1080193" y="1080194"/>
                </a:lnTo>
                <a:lnTo>
                  <a:pt x="0" y="10801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14765345" y="6911611"/>
            <a:ext cx="3375389" cy="3375389"/>
          </a:xfrm>
          <a:custGeom>
            <a:avLst/>
            <a:gdLst/>
            <a:ahLst/>
            <a:cxnLst/>
            <a:rect l="l" t="t" r="r" b="b"/>
            <a:pathLst>
              <a:path w="3375389" h="3375389">
                <a:moveTo>
                  <a:pt x="0" y="0"/>
                </a:moveTo>
                <a:lnTo>
                  <a:pt x="3375389" y="0"/>
                </a:lnTo>
                <a:lnTo>
                  <a:pt x="3375389" y="3375389"/>
                </a:lnTo>
                <a:lnTo>
                  <a:pt x="0" y="3375389"/>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292831" y="134339"/>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Share Out!</a:t>
            </a:r>
          </a:p>
        </p:txBody>
      </p:sp>
      <p:sp>
        <p:nvSpPr>
          <p:cNvPr id="14" name="TextBox 14"/>
          <p:cNvSpPr txBox="1"/>
          <p:nvPr/>
        </p:nvSpPr>
        <p:spPr>
          <a:xfrm>
            <a:off x="1725440" y="3458727"/>
            <a:ext cx="14837120" cy="5076825"/>
          </a:xfrm>
          <a:prstGeom prst="rect">
            <a:avLst/>
          </a:prstGeom>
        </p:spPr>
        <p:txBody>
          <a:bodyPr lIns="0" tIns="0" rIns="0" bIns="0" rtlCol="0" anchor="t">
            <a:spAutoFit/>
          </a:bodyPr>
          <a:lstStyle/>
          <a:p>
            <a:pPr marL="868680" lvl="1" indent="-434340" algn="l">
              <a:lnSpc>
                <a:spcPts val="5759"/>
              </a:lnSpc>
              <a:buFont typeface="Arial"/>
              <a:buChar char="•"/>
            </a:pPr>
            <a:r>
              <a:rPr lang="en-US" sz="4800">
                <a:solidFill>
                  <a:srgbClr val="000000"/>
                </a:solidFill>
                <a:latin typeface="Rubik"/>
                <a:ea typeface="Rubik"/>
                <a:cs typeface="Rubik"/>
                <a:sym typeface="Rubik"/>
              </a:rPr>
              <a:t>What do you think “adversity” is? Can you think of any examples?</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How does the definition of resilience relate to the video we watched?</a:t>
            </a:r>
          </a:p>
          <a:p>
            <a:pPr algn="l">
              <a:lnSpc>
                <a:spcPts val="5759"/>
              </a:lnSpc>
            </a:pPr>
            <a:endParaRPr lang="en-US" sz="4800">
              <a:solidFill>
                <a:srgbClr val="000000"/>
              </a:solidFill>
              <a:latin typeface="Rubik"/>
              <a:ea typeface="Rubik"/>
              <a:cs typeface="Rubik"/>
              <a:sym typeface="Rubik"/>
            </a:endParaRPr>
          </a:p>
          <a:p>
            <a:pPr marL="1036320" lvl="1" indent="-518160" algn="l">
              <a:lnSpc>
                <a:spcPts val="5759"/>
              </a:lnSpc>
              <a:buFont typeface="Arial"/>
              <a:buChar char="•"/>
            </a:pPr>
            <a:r>
              <a:rPr lang="en-US" sz="4800">
                <a:solidFill>
                  <a:srgbClr val="000000"/>
                </a:solidFill>
                <a:latin typeface="Rubik"/>
                <a:ea typeface="Rubik"/>
                <a:cs typeface="Rubik"/>
                <a:sym typeface="Rubik"/>
              </a:rPr>
              <a:t>Why might resilience be helpful in life?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4" name="TextBox 4"/>
          <p:cNvSpPr txBox="1"/>
          <p:nvPr/>
        </p:nvSpPr>
        <p:spPr>
          <a:xfrm>
            <a:off x="292831" y="134339"/>
            <a:ext cx="16037036"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Movie Scenario</a:t>
            </a:r>
          </a:p>
        </p:txBody>
      </p:sp>
      <p:pic>
        <p:nvPicPr>
          <p:cNvPr id="5" name="Picture 5"/>
          <p:cNvPicPr>
            <a:picLocks noChangeAspect="1"/>
          </p:cNvPicPr>
          <p:nvPr>
            <a:videoFile r:link="rId1"/>
          </p:nvPr>
        </p:nvPicPr>
        <p:blipFill>
          <a:blip r:embed="rId5"/>
          <a:stretch>
            <a:fillRect/>
          </a:stretch>
        </p:blipFill>
        <p:spPr>
          <a:xfrm>
            <a:off x="1687139" y="1452708"/>
            <a:ext cx="14913722" cy="83824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Freeform 3"/>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4"/>
            <a:stretch>
              <a:fillRect t="-674511" b="-5"/>
            </a:stretch>
          </a:blipFill>
        </p:spPr>
        <p:txBody>
          <a:bodyPr/>
          <a:lstStyle/>
          <a:p>
            <a:endParaRPr lang="en-US"/>
          </a:p>
        </p:txBody>
      </p:sp>
      <p:sp>
        <p:nvSpPr>
          <p:cNvPr id="4" name="TextBox 4"/>
          <p:cNvSpPr txBox="1"/>
          <p:nvPr/>
        </p:nvSpPr>
        <p:spPr>
          <a:xfrm>
            <a:off x="91440" y="97743"/>
            <a:ext cx="12780413"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Movie Scenario Discussion</a:t>
            </a:r>
          </a:p>
        </p:txBody>
      </p:sp>
      <p:sp>
        <p:nvSpPr>
          <p:cNvPr id="5" name="TextBox 5"/>
          <p:cNvSpPr txBox="1"/>
          <p:nvPr/>
        </p:nvSpPr>
        <p:spPr>
          <a:xfrm>
            <a:off x="211127" y="1831285"/>
            <a:ext cx="17465946" cy="9163050"/>
          </a:xfrm>
          <a:prstGeom prst="rect">
            <a:avLst/>
          </a:prstGeom>
        </p:spPr>
        <p:txBody>
          <a:bodyPr lIns="0" tIns="0" rIns="0" bIns="0" rtlCol="0" anchor="t">
            <a:spAutoFit/>
          </a:bodyPr>
          <a:lstStyle/>
          <a:p>
            <a:pPr marL="863601" lvl="1" indent="-431801" algn="l">
              <a:lnSpc>
                <a:spcPts val="4800"/>
              </a:lnSpc>
              <a:buFont typeface="Arial"/>
              <a:buChar char="•"/>
            </a:pPr>
            <a:r>
              <a:rPr lang="en-US" sz="4000">
                <a:solidFill>
                  <a:srgbClr val="000000"/>
                </a:solidFill>
                <a:latin typeface="Rubik"/>
                <a:ea typeface="Rubik"/>
                <a:cs typeface="Rubik"/>
                <a:sym typeface="Rubik"/>
              </a:rPr>
              <a:t>We often want to “run away” from our problems or challenges. Why is this a natural response to any challenges? </a:t>
            </a:r>
          </a:p>
          <a:p>
            <a:pPr algn="l">
              <a:lnSpc>
                <a:spcPts val="4800"/>
              </a:lnSpc>
            </a:pPr>
            <a:endParaRPr lang="en-US" sz="4000">
              <a:solidFill>
                <a:srgbClr val="000000"/>
              </a:solidFill>
              <a:latin typeface="Rubik"/>
              <a:ea typeface="Rubik"/>
              <a:cs typeface="Rubik"/>
              <a:sym typeface="Rubik"/>
            </a:endParaRPr>
          </a:p>
          <a:p>
            <a:pPr marL="863601" lvl="1" indent="-431801" algn="l">
              <a:lnSpc>
                <a:spcPts val="4800"/>
              </a:lnSpc>
              <a:buFont typeface="Arial"/>
              <a:buChar char="•"/>
            </a:pPr>
            <a:r>
              <a:rPr lang="en-US" sz="4000">
                <a:solidFill>
                  <a:srgbClr val="000000"/>
                </a:solidFill>
                <a:latin typeface="Rubik"/>
                <a:ea typeface="Rubik"/>
                <a:cs typeface="Rubik"/>
                <a:sym typeface="Rubik"/>
              </a:rPr>
              <a:t> Why is “running away” from problems an unhealthy way of coping with challenges? </a:t>
            </a:r>
          </a:p>
          <a:p>
            <a:pPr algn="l">
              <a:lnSpc>
                <a:spcPts val="4800"/>
              </a:lnSpc>
            </a:pPr>
            <a:endParaRPr lang="en-US" sz="4000">
              <a:solidFill>
                <a:srgbClr val="000000"/>
              </a:solidFill>
              <a:latin typeface="Rubik"/>
              <a:ea typeface="Rubik"/>
              <a:cs typeface="Rubik"/>
              <a:sym typeface="Rubik"/>
            </a:endParaRPr>
          </a:p>
          <a:p>
            <a:pPr marL="863601" lvl="1" indent="-431801" algn="l">
              <a:lnSpc>
                <a:spcPts val="4800"/>
              </a:lnSpc>
              <a:buFont typeface="Arial"/>
              <a:buChar char="•"/>
            </a:pPr>
            <a:r>
              <a:rPr lang="en-US" sz="4000">
                <a:solidFill>
                  <a:srgbClr val="000000"/>
                </a:solidFill>
                <a:latin typeface="Rubik"/>
                <a:ea typeface="Rubik"/>
                <a:cs typeface="Rubik"/>
                <a:sym typeface="Rubik"/>
              </a:rPr>
              <a:t> After Rocky’s speech, his son begins to reflect on who he is and what he stands for. How is Robert’s experience similar to practising mindfulness? </a:t>
            </a:r>
          </a:p>
          <a:p>
            <a:pPr algn="l">
              <a:lnSpc>
                <a:spcPts val="4800"/>
              </a:lnSpc>
            </a:pPr>
            <a:endParaRPr lang="en-US" sz="4000">
              <a:solidFill>
                <a:srgbClr val="000000"/>
              </a:solidFill>
              <a:latin typeface="Rubik"/>
              <a:ea typeface="Rubik"/>
              <a:cs typeface="Rubik"/>
              <a:sym typeface="Rubik"/>
            </a:endParaRPr>
          </a:p>
          <a:p>
            <a:pPr marL="863601" lvl="1" indent="-431801" algn="l">
              <a:lnSpc>
                <a:spcPts val="4800"/>
              </a:lnSpc>
              <a:buFont typeface="Arial"/>
              <a:buChar char="•"/>
            </a:pPr>
            <a:r>
              <a:rPr lang="en-US" sz="4000">
                <a:solidFill>
                  <a:srgbClr val="000000"/>
                </a:solidFill>
                <a:latin typeface="Rubik"/>
                <a:ea typeface="Rubik"/>
                <a:cs typeface="Rubik"/>
                <a:sym typeface="Rubik"/>
              </a:rPr>
              <a:t>Resiliency means to change yourself by stepping outside of your comfort zone and growing from that experience. How will Robert embrace his uncomfortable emotions and feelings? What values will he reflect on? </a:t>
            </a:r>
          </a:p>
          <a:p>
            <a:pPr algn="l">
              <a:lnSpc>
                <a:spcPts val="4800"/>
              </a:lnSpc>
            </a:pPr>
            <a:endParaRPr lang="en-US" sz="4000">
              <a:solidFill>
                <a:srgbClr val="000000"/>
              </a:solidFill>
              <a:latin typeface="Rubik"/>
              <a:ea typeface="Rubik"/>
              <a:cs typeface="Rubik"/>
              <a:sym typeface="Rubi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Freeform 3"/>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4"/>
            <a:stretch>
              <a:fillRect t="-674511" b="-5"/>
            </a:stretch>
          </a:blipFill>
        </p:spPr>
        <p:txBody>
          <a:bodyPr/>
          <a:lstStyle/>
          <a:p>
            <a:endParaRPr lang="en-US"/>
          </a:p>
        </p:txBody>
      </p:sp>
      <p:sp>
        <p:nvSpPr>
          <p:cNvPr id="4" name="TextBox 4"/>
          <p:cNvSpPr txBox="1"/>
          <p:nvPr/>
        </p:nvSpPr>
        <p:spPr>
          <a:xfrm>
            <a:off x="242201" y="321923"/>
            <a:ext cx="12780413"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What do you think?</a:t>
            </a:r>
          </a:p>
        </p:txBody>
      </p:sp>
      <p:grpSp>
        <p:nvGrpSpPr>
          <p:cNvPr id="5" name="Group 5"/>
          <p:cNvGrpSpPr/>
          <p:nvPr/>
        </p:nvGrpSpPr>
        <p:grpSpPr>
          <a:xfrm>
            <a:off x="1168320" y="2452369"/>
            <a:ext cx="15951360" cy="3294380"/>
            <a:chOff x="0" y="0"/>
            <a:chExt cx="21268480" cy="4392506"/>
          </a:xfrm>
        </p:grpSpPr>
        <p:sp>
          <p:nvSpPr>
            <p:cNvPr id="6" name="Freeform 6"/>
            <p:cNvSpPr/>
            <p:nvPr/>
          </p:nvSpPr>
          <p:spPr>
            <a:xfrm>
              <a:off x="0" y="0"/>
              <a:ext cx="21268437" cy="4392549"/>
            </a:xfrm>
            <a:custGeom>
              <a:avLst/>
              <a:gdLst/>
              <a:ahLst/>
              <a:cxnLst/>
              <a:rect l="l" t="t" r="r" b="b"/>
              <a:pathLst>
                <a:path w="21268437" h="4392549">
                  <a:moveTo>
                    <a:pt x="0" y="0"/>
                  </a:moveTo>
                  <a:lnTo>
                    <a:pt x="21268437" y="0"/>
                  </a:lnTo>
                  <a:lnTo>
                    <a:pt x="21268437" y="4392549"/>
                  </a:lnTo>
                  <a:lnTo>
                    <a:pt x="0" y="4392549"/>
                  </a:lnTo>
                  <a:close/>
                </a:path>
              </a:pathLst>
            </a:custGeom>
            <a:solidFill>
              <a:srgbClr val="C5FFF4"/>
            </a:solidFill>
          </p:spPr>
          <p:txBody>
            <a:bodyPr/>
            <a:lstStyle/>
            <a:p>
              <a:endParaRPr lang="en-US"/>
            </a:p>
          </p:txBody>
        </p:sp>
      </p:grpSp>
      <p:sp>
        <p:nvSpPr>
          <p:cNvPr id="7" name="TextBox 7"/>
          <p:cNvSpPr txBox="1"/>
          <p:nvPr/>
        </p:nvSpPr>
        <p:spPr>
          <a:xfrm>
            <a:off x="2300632" y="3969565"/>
            <a:ext cx="14676423" cy="1285875"/>
          </a:xfrm>
          <a:prstGeom prst="rect">
            <a:avLst/>
          </a:prstGeom>
        </p:spPr>
        <p:txBody>
          <a:bodyPr lIns="0" tIns="0" rIns="0" bIns="0" rtlCol="0" anchor="t">
            <a:spAutoFit/>
          </a:bodyPr>
          <a:lstStyle/>
          <a:p>
            <a:pPr algn="ctr">
              <a:lnSpc>
                <a:spcPts val="5040"/>
              </a:lnSpc>
            </a:pPr>
            <a:r>
              <a:rPr lang="en-US" sz="4200">
                <a:solidFill>
                  <a:srgbClr val="000000"/>
                </a:solidFill>
                <a:latin typeface="Rubik"/>
                <a:ea typeface="Rubik"/>
                <a:cs typeface="Rubik"/>
                <a:sym typeface="Rubik"/>
              </a:rPr>
              <a:t> Do you think that you can build resilience or become </a:t>
            </a:r>
          </a:p>
          <a:p>
            <a:pPr algn="ctr">
              <a:lnSpc>
                <a:spcPts val="5040"/>
              </a:lnSpc>
            </a:pPr>
            <a:r>
              <a:rPr lang="en-US" sz="4200">
                <a:solidFill>
                  <a:srgbClr val="000000"/>
                </a:solidFill>
                <a:latin typeface="Rubik"/>
                <a:ea typeface="Rubik"/>
                <a:cs typeface="Rubik"/>
                <a:sym typeface="Rubik"/>
              </a:rPr>
              <a:t>more resilient? Why or why not?</a:t>
            </a:r>
          </a:p>
        </p:txBody>
      </p:sp>
      <p:sp>
        <p:nvSpPr>
          <p:cNvPr id="8" name="TextBox 8"/>
          <p:cNvSpPr txBox="1"/>
          <p:nvPr/>
        </p:nvSpPr>
        <p:spPr>
          <a:xfrm>
            <a:off x="4387496" y="2618032"/>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9" name="Freeform 9" descr="Shape  Description automatically generated with low confidence"/>
          <p:cNvSpPr/>
          <p:nvPr/>
        </p:nvSpPr>
        <p:spPr>
          <a:xfrm rot="-388229">
            <a:off x="4818840" y="2494669"/>
            <a:ext cx="795678" cy="795678"/>
          </a:xfrm>
          <a:custGeom>
            <a:avLst/>
            <a:gdLst/>
            <a:ahLst/>
            <a:cxnLst/>
            <a:rect l="l" t="t" r="r" b="b"/>
            <a:pathLst>
              <a:path w="795678" h="795678">
                <a:moveTo>
                  <a:pt x="0" y="0"/>
                </a:moveTo>
                <a:lnTo>
                  <a:pt x="795678" y="0"/>
                </a:lnTo>
                <a:lnTo>
                  <a:pt x="795678" y="795678"/>
                </a:lnTo>
                <a:lnTo>
                  <a:pt x="0" y="795678"/>
                </a:lnTo>
                <a:lnTo>
                  <a:pt x="0" y="0"/>
                </a:lnTo>
                <a:close/>
              </a:path>
            </a:pathLst>
          </a:custGeom>
          <a:blipFill>
            <a:blip r:embed="rId5"/>
            <a:stretch>
              <a:fillRect/>
            </a:stretch>
          </a:blipFill>
        </p:spPr>
        <p:txBody>
          <a:bodyPr/>
          <a:lstStyle/>
          <a:p>
            <a:endParaRPr lang="en-US"/>
          </a:p>
        </p:txBody>
      </p:sp>
      <p:sp>
        <p:nvSpPr>
          <p:cNvPr id="10" name="Freeform 10" descr="Chat bubble with solid fill"/>
          <p:cNvSpPr/>
          <p:nvPr/>
        </p:nvSpPr>
        <p:spPr>
          <a:xfrm rot="945262">
            <a:off x="12880848" y="2552691"/>
            <a:ext cx="802662" cy="802662"/>
          </a:xfrm>
          <a:custGeom>
            <a:avLst/>
            <a:gdLst/>
            <a:ahLst/>
            <a:cxnLst/>
            <a:rect l="l" t="t" r="r" b="b"/>
            <a:pathLst>
              <a:path w="802662" h="802662">
                <a:moveTo>
                  <a:pt x="0" y="0"/>
                </a:moveTo>
                <a:lnTo>
                  <a:pt x="802662" y="0"/>
                </a:lnTo>
                <a:lnTo>
                  <a:pt x="802662" y="802662"/>
                </a:lnTo>
                <a:lnTo>
                  <a:pt x="0" y="8026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AutoShape 11"/>
          <p:cNvSpPr/>
          <p:nvPr/>
        </p:nvSpPr>
        <p:spPr>
          <a:xfrm>
            <a:off x="8572138" y="3712014"/>
            <a:ext cx="4450476" cy="376"/>
          </a:xfrm>
          <a:prstGeom prst="line">
            <a:avLst/>
          </a:prstGeom>
          <a:ln w="19050" cap="rnd">
            <a:solidFill>
              <a:srgbClr val="F2C23B"/>
            </a:solidFill>
            <a:prstDash val="solid"/>
            <a:headEnd type="none" w="sm" len="sm"/>
            <a:tailEnd type="triangle" w="lg" len="med"/>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7004764" y="7056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7006875" y="2177553"/>
            <a:ext cx="4274244" cy="5532916"/>
          </a:xfrm>
          <a:custGeom>
            <a:avLst/>
            <a:gdLst/>
            <a:ahLst/>
            <a:cxnLst/>
            <a:rect l="l" t="t" r="r" b="b"/>
            <a:pathLst>
              <a:path w="4274244" h="5532916">
                <a:moveTo>
                  <a:pt x="0" y="0"/>
                </a:moveTo>
                <a:lnTo>
                  <a:pt x="4274244" y="0"/>
                </a:lnTo>
                <a:lnTo>
                  <a:pt x="4274244" y="5532917"/>
                </a:lnTo>
                <a:lnTo>
                  <a:pt x="0" y="5532917"/>
                </a:lnTo>
                <a:lnTo>
                  <a:pt x="0" y="0"/>
                </a:lnTo>
                <a:close/>
              </a:path>
            </a:pathLst>
          </a:custGeom>
          <a:blipFill>
            <a:blip r:embed="rId3"/>
            <a:stretch>
              <a:fillRect/>
            </a:stretch>
          </a:blipFill>
        </p:spPr>
        <p:txBody>
          <a:bodyPr/>
          <a:lstStyle/>
          <a:p>
            <a:endParaRPr lang="en-US"/>
          </a:p>
        </p:txBody>
      </p:sp>
      <p:sp>
        <p:nvSpPr>
          <p:cNvPr id="4" name="Freeform 4"/>
          <p:cNvSpPr/>
          <p:nvPr/>
        </p:nvSpPr>
        <p:spPr>
          <a:xfrm>
            <a:off x="6500810" y="473296"/>
            <a:ext cx="5286375" cy="977510"/>
          </a:xfrm>
          <a:custGeom>
            <a:avLst/>
            <a:gdLst/>
            <a:ahLst/>
            <a:cxnLst/>
            <a:rect l="l" t="t" r="r" b="b"/>
            <a:pathLst>
              <a:path w="5286375" h="977510">
                <a:moveTo>
                  <a:pt x="0" y="0"/>
                </a:moveTo>
                <a:lnTo>
                  <a:pt x="5286374" y="0"/>
                </a:lnTo>
                <a:lnTo>
                  <a:pt x="5286374" y="977510"/>
                </a:lnTo>
                <a:lnTo>
                  <a:pt x="0" y="977510"/>
                </a:lnTo>
                <a:lnTo>
                  <a:pt x="0" y="0"/>
                </a:lnTo>
                <a:close/>
              </a:path>
            </a:pathLst>
          </a:custGeom>
          <a:blipFill>
            <a:blip r:embed="rId4"/>
            <a:stretch>
              <a:fillRect/>
            </a:stretch>
          </a:blipFill>
        </p:spPr>
        <p:txBody>
          <a:bodyPr/>
          <a:lstStyle/>
          <a:p>
            <a:endParaRPr lang="en-US"/>
          </a:p>
        </p:txBody>
      </p:sp>
      <p:sp>
        <p:nvSpPr>
          <p:cNvPr id="5" name="AutoShape 5"/>
          <p:cNvSpPr/>
          <p:nvPr/>
        </p:nvSpPr>
        <p:spPr>
          <a:xfrm flipV="1">
            <a:off x="3559485" y="1667827"/>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6" name="AutoShape 6"/>
          <p:cNvSpPr/>
          <p:nvPr/>
        </p:nvSpPr>
        <p:spPr>
          <a:xfrm>
            <a:off x="5811876" y="7653204"/>
            <a:ext cx="6664246" cy="134"/>
          </a:xfrm>
          <a:prstGeom prst="line">
            <a:avLst/>
          </a:prstGeom>
          <a:ln w="28575" cap="rnd">
            <a:solidFill>
              <a:srgbClr val="71FFE4"/>
            </a:solidFill>
            <a:prstDash val="solid"/>
            <a:headEnd type="none" w="sm" len="sm"/>
            <a:tailEnd type="none" w="sm" len="sm"/>
          </a:ln>
        </p:spPr>
        <p:txBody>
          <a:bodyPr/>
          <a:lstStyle/>
          <a:p>
            <a:endParaRPr lang="en-US"/>
          </a:p>
        </p:txBody>
      </p:sp>
      <p:sp>
        <p:nvSpPr>
          <p:cNvPr id="7" name="TextBox 7"/>
          <p:cNvSpPr txBox="1"/>
          <p:nvPr/>
        </p:nvSpPr>
        <p:spPr>
          <a:xfrm>
            <a:off x="5464520" y="7896091"/>
            <a:ext cx="7358961" cy="2118556"/>
          </a:xfrm>
          <a:prstGeom prst="rect">
            <a:avLst/>
          </a:prstGeom>
        </p:spPr>
        <p:txBody>
          <a:bodyPr lIns="0" tIns="0" rIns="0" bIns="0" rtlCol="0" anchor="t">
            <a:spAutoFit/>
          </a:bodyPr>
          <a:lstStyle/>
          <a:p>
            <a:pPr algn="ctr">
              <a:lnSpc>
                <a:spcPts val="7278"/>
              </a:lnSpc>
            </a:pPr>
            <a:r>
              <a:rPr lang="en-US" sz="6522">
                <a:solidFill>
                  <a:srgbClr val="000000"/>
                </a:solidFill>
                <a:latin typeface="SoleilXb"/>
                <a:ea typeface="SoleilXb"/>
                <a:cs typeface="SoleilXb"/>
                <a:sym typeface="SoleilXb"/>
              </a:rPr>
              <a:t>Acting With Resilience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510134" y="4388288"/>
            <a:ext cx="2781133" cy="6088424"/>
          </a:xfrm>
          <a:custGeom>
            <a:avLst/>
            <a:gdLst/>
            <a:ahLst/>
            <a:cxnLst/>
            <a:rect l="l" t="t" r="r" b="b"/>
            <a:pathLst>
              <a:path w="2781133" h="6088424">
                <a:moveTo>
                  <a:pt x="0" y="0"/>
                </a:moveTo>
                <a:lnTo>
                  <a:pt x="2781132" y="0"/>
                </a:lnTo>
                <a:lnTo>
                  <a:pt x="2781132" y="6088425"/>
                </a:lnTo>
                <a:lnTo>
                  <a:pt x="0" y="608842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073376" y="3704853"/>
            <a:ext cx="13032274" cy="1223996"/>
          </a:xfrm>
          <a:prstGeom prst="rect">
            <a:avLst/>
          </a:prstGeom>
        </p:spPr>
        <p:txBody>
          <a:bodyPr lIns="0" tIns="0" rIns="0" bIns="0" rtlCol="0" anchor="t">
            <a:spAutoFit/>
          </a:bodyPr>
          <a:lstStyle/>
          <a:p>
            <a:pPr algn="ctr">
              <a:lnSpc>
                <a:spcPts val="9991"/>
              </a:lnSpc>
            </a:pPr>
            <a:r>
              <a:rPr lang="en-US" sz="7136">
                <a:solidFill>
                  <a:srgbClr val="000000"/>
                </a:solidFill>
                <a:latin typeface="Rubik"/>
                <a:ea typeface="Rubik"/>
                <a:cs typeface="Rubik"/>
                <a:sym typeface="Rubik"/>
              </a:rPr>
              <a:t>Mindfulness Practise of Choice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314336" y="4196749"/>
            <a:ext cx="17607701" cy="5298904"/>
            <a:chOff x="0" y="0"/>
            <a:chExt cx="23476934" cy="7065205"/>
          </a:xfrm>
        </p:grpSpPr>
        <p:sp>
          <p:nvSpPr>
            <p:cNvPr id="4" name="Freeform 4"/>
            <p:cNvSpPr/>
            <p:nvPr/>
          </p:nvSpPr>
          <p:spPr>
            <a:xfrm>
              <a:off x="0" y="0"/>
              <a:ext cx="23476902" cy="7065235"/>
            </a:xfrm>
            <a:custGeom>
              <a:avLst/>
              <a:gdLst/>
              <a:ahLst/>
              <a:cxnLst/>
              <a:rect l="l" t="t" r="r" b="b"/>
              <a:pathLst>
                <a:path w="23476902" h="7065235">
                  <a:moveTo>
                    <a:pt x="0" y="0"/>
                  </a:moveTo>
                  <a:lnTo>
                    <a:pt x="23476902" y="0"/>
                  </a:lnTo>
                  <a:lnTo>
                    <a:pt x="23476902" y="7065235"/>
                  </a:lnTo>
                  <a:lnTo>
                    <a:pt x="0" y="7065235"/>
                  </a:lnTo>
                  <a:close/>
                </a:path>
              </a:pathLst>
            </a:custGeom>
            <a:solidFill>
              <a:srgbClr val="C5FFF4"/>
            </a:solidFill>
          </p:spPr>
          <p:txBody>
            <a:bodyPr/>
            <a:lstStyle/>
            <a:p>
              <a:endParaRPr lang="en-US"/>
            </a:p>
          </p:txBody>
        </p:sp>
        <p:sp>
          <p:nvSpPr>
            <p:cNvPr id="5" name="TextBox 5"/>
            <p:cNvSpPr txBox="1"/>
            <p:nvPr/>
          </p:nvSpPr>
          <p:spPr>
            <a:xfrm>
              <a:off x="0" y="-9525"/>
              <a:ext cx="23476934" cy="7074730"/>
            </a:xfrm>
            <a:prstGeom prst="rect">
              <a:avLst/>
            </a:prstGeom>
          </p:spPr>
          <p:txBody>
            <a:bodyPr lIns="50800" tIns="50800" rIns="50800" bIns="50800" rtlCol="0" anchor="t"/>
            <a:lstStyle/>
            <a:p>
              <a:pPr algn="ctr">
                <a:lnSpc>
                  <a:spcPts val="4920"/>
                </a:lnSpc>
              </a:pPr>
              <a:endParaRPr/>
            </a:p>
            <a:p>
              <a:pPr algn="ctr">
                <a:lnSpc>
                  <a:spcPts val="4920"/>
                </a:lnSpc>
              </a:pPr>
              <a:endParaRPr/>
            </a:p>
          </p:txBody>
        </p:sp>
      </p:gr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Journaling</a:t>
            </a:r>
          </a:p>
        </p:txBody>
      </p:sp>
      <p:sp>
        <p:nvSpPr>
          <p:cNvPr id="8" name="Freeform 8" descr="Pencil outline"/>
          <p:cNvSpPr/>
          <p:nvPr/>
        </p:nvSpPr>
        <p:spPr>
          <a:xfrm>
            <a:off x="13478499" y="2886244"/>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descr="Lightbulb and pencil outline"/>
          <p:cNvSpPr/>
          <p:nvPr/>
        </p:nvSpPr>
        <p:spPr>
          <a:xfrm rot="-1187412">
            <a:off x="3712404" y="2363299"/>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4203588" y="2825195"/>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Independent Writing</a:t>
            </a:r>
          </a:p>
        </p:txBody>
      </p:sp>
      <p:sp>
        <p:nvSpPr>
          <p:cNvPr id="11" name="AutoShape 11"/>
          <p:cNvSpPr/>
          <p:nvPr/>
        </p:nvSpPr>
        <p:spPr>
          <a:xfrm flipH="1" flipV="1">
            <a:off x="9009257" y="3986239"/>
            <a:ext cx="4612147" cy="56"/>
          </a:xfrm>
          <a:prstGeom prst="line">
            <a:avLst/>
          </a:prstGeom>
          <a:ln w="19050" cap="rnd">
            <a:solidFill>
              <a:srgbClr val="71FFE4"/>
            </a:solidFill>
            <a:prstDash val="solid"/>
            <a:headEnd type="none" w="sm" len="sm"/>
            <a:tailEnd type="triangle" w="lg" len="med"/>
          </a:ln>
        </p:spPr>
        <p:txBody>
          <a:bodyPr/>
          <a:lstStyle/>
          <a:p>
            <a:endParaRPr lang="en-US"/>
          </a:p>
        </p:txBody>
      </p:sp>
      <p:sp>
        <p:nvSpPr>
          <p:cNvPr id="12" name="TextBox 12"/>
          <p:cNvSpPr txBox="1"/>
          <p:nvPr/>
        </p:nvSpPr>
        <p:spPr>
          <a:xfrm>
            <a:off x="431671" y="4311049"/>
            <a:ext cx="17308638" cy="5632450"/>
          </a:xfrm>
          <a:prstGeom prst="rect">
            <a:avLst/>
          </a:prstGeom>
        </p:spPr>
        <p:txBody>
          <a:bodyPr lIns="0" tIns="0" rIns="0" bIns="0" rtlCol="0" anchor="t">
            <a:spAutoFit/>
          </a:bodyPr>
          <a:lstStyle/>
          <a:p>
            <a:pPr marL="863601" lvl="1" indent="-431801" algn="l">
              <a:lnSpc>
                <a:spcPts val="5600"/>
              </a:lnSpc>
              <a:buFont typeface="Arial"/>
              <a:buChar char="•"/>
            </a:pPr>
            <a:r>
              <a:rPr lang="en-US" sz="4000">
                <a:solidFill>
                  <a:srgbClr val="000000"/>
                </a:solidFill>
                <a:latin typeface="Rubik"/>
                <a:ea typeface="Rubik"/>
                <a:cs typeface="Rubik"/>
                <a:sym typeface="Rubik"/>
              </a:rPr>
              <a:t>How could setting an intention have changed how you felt that day?</a:t>
            </a:r>
          </a:p>
          <a:p>
            <a:pPr algn="l">
              <a:lnSpc>
                <a:spcPts val="5600"/>
              </a:lnSpc>
            </a:pPr>
            <a:r>
              <a:rPr lang="en-US" sz="4000">
                <a:solidFill>
                  <a:srgbClr val="000000"/>
                </a:solidFill>
                <a:latin typeface="Rubik"/>
                <a:ea typeface="Rubik"/>
                <a:cs typeface="Rubik"/>
                <a:sym typeface="Rubik"/>
              </a:rPr>
              <a:t> </a:t>
            </a:r>
          </a:p>
          <a:p>
            <a:pPr marL="863601" lvl="1" indent="-431801" algn="l">
              <a:lnSpc>
                <a:spcPts val="5600"/>
              </a:lnSpc>
              <a:buFont typeface="Arial"/>
              <a:buChar char="•"/>
            </a:pPr>
            <a:r>
              <a:rPr lang="en-US" sz="4000">
                <a:solidFill>
                  <a:srgbClr val="000000"/>
                </a:solidFill>
                <a:latin typeface="Rubik"/>
                <a:ea typeface="Rubik"/>
                <a:cs typeface="Rubik"/>
                <a:sym typeface="Rubik"/>
              </a:rPr>
              <a:t>Rewrite the ending of that day if you had set an intention. </a:t>
            </a:r>
          </a:p>
          <a:p>
            <a:pPr algn="l">
              <a:lnSpc>
                <a:spcPts val="5600"/>
              </a:lnSpc>
            </a:pPr>
            <a:endParaRPr lang="en-US" sz="4000">
              <a:solidFill>
                <a:srgbClr val="000000"/>
              </a:solidFill>
              <a:latin typeface="Rubik"/>
              <a:ea typeface="Rubik"/>
              <a:cs typeface="Rubik"/>
              <a:sym typeface="Rubik"/>
            </a:endParaRPr>
          </a:p>
          <a:p>
            <a:pPr marL="863601" lvl="1" indent="-431801" algn="l">
              <a:lnSpc>
                <a:spcPts val="5600"/>
              </a:lnSpc>
              <a:buFont typeface="Arial"/>
              <a:buChar char="•"/>
            </a:pPr>
            <a:r>
              <a:rPr lang="en-US" sz="4000">
                <a:solidFill>
                  <a:srgbClr val="000000"/>
                </a:solidFill>
                <a:latin typeface="Rubik"/>
                <a:ea typeface="Rubik"/>
                <a:cs typeface="Rubik"/>
                <a:sym typeface="Rubik"/>
              </a:rPr>
              <a:t>Were there any factors like being hungry, not having enough sleep, not setting aside enough time that might have influenced whether the day would have gone better?</a:t>
            </a:r>
          </a:p>
          <a:p>
            <a:pPr algn="l">
              <a:lnSpc>
                <a:spcPts val="5600"/>
              </a:lnSpc>
            </a:pPr>
            <a:endParaRPr lang="en-US" sz="4000">
              <a:solidFill>
                <a:srgbClr val="000000"/>
              </a:solidFill>
              <a:latin typeface="Rubik"/>
              <a:ea typeface="Rubik"/>
              <a:cs typeface="Rubik"/>
              <a:sym typeface="Rubik"/>
            </a:endParaRPr>
          </a:p>
        </p:txBody>
      </p:sp>
      <p:sp>
        <p:nvSpPr>
          <p:cNvPr id="13" name="TextBox 13"/>
          <p:cNvSpPr txBox="1"/>
          <p:nvPr/>
        </p:nvSpPr>
        <p:spPr>
          <a:xfrm>
            <a:off x="-228600" y="1297837"/>
            <a:ext cx="18745200" cy="1282402"/>
          </a:xfrm>
          <a:prstGeom prst="rect">
            <a:avLst/>
          </a:prstGeom>
        </p:spPr>
        <p:txBody>
          <a:bodyPr wrap="square" lIns="0" tIns="0" rIns="0" bIns="0" rtlCol="0" anchor="t">
            <a:spAutoFit/>
          </a:bodyPr>
          <a:lstStyle/>
          <a:p>
            <a:pPr algn="ctr">
              <a:lnSpc>
                <a:spcPts val="5040"/>
              </a:lnSpc>
              <a:spcBef>
                <a:spcPct val="0"/>
              </a:spcBef>
            </a:pPr>
            <a:r>
              <a:rPr lang="en-US" sz="4000">
                <a:solidFill>
                  <a:srgbClr val="000000"/>
                </a:solidFill>
                <a:latin typeface="Rubik"/>
                <a:ea typeface="Rubik"/>
                <a:cs typeface="Rubik"/>
                <a:sym typeface="Rubik"/>
              </a:rPr>
              <a:t>Think back to a day that didn’t go well (within your control). Write and draw about what you could have done differently to help that day be better.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340150" y="1622665"/>
            <a:ext cx="17607701" cy="6334748"/>
            <a:chOff x="0" y="0"/>
            <a:chExt cx="23476934" cy="8446331"/>
          </a:xfrm>
        </p:grpSpPr>
        <p:sp>
          <p:nvSpPr>
            <p:cNvPr id="4" name="Freeform 4"/>
            <p:cNvSpPr/>
            <p:nvPr/>
          </p:nvSpPr>
          <p:spPr>
            <a:xfrm>
              <a:off x="0" y="0"/>
              <a:ext cx="23476902" cy="8446362"/>
            </a:xfrm>
            <a:custGeom>
              <a:avLst/>
              <a:gdLst/>
              <a:ahLst/>
              <a:cxnLst/>
              <a:rect l="l" t="t" r="r" b="b"/>
              <a:pathLst>
                <a:path w="23476902" h="8446362">
                  <a:moveTo>
                    <a:pt x="0" y="0"/>
                  </a:moveTo>
                  <a:lnTo>
                    <a:pt x="23476902" y="0"/>
                  </a:lnTo>
                  <a:lnTo>
                    <a:pt x="23476902" y="8446362"/>
                  </a:lnTo>
                  <a:lnTo>
                    <a:pt x="0" y="8446362"/>
                  </a:lnTo>
                  <a:close/>
                </a:path>
              </a:pathLst>
            </a:custGeom>
            <a:solidFill>
              <a:srgbClr val="C5FFF4"/>
            </a:solidFill>
          </p:spPr>
          <p:txBody>
            <a:bodyPr/>
            <a:lstStyle/>
            <a:p>
              <a:endParaRPr lang="en-US"/>
            </a:p>
          </p:txBody>
        </p:sp>
        <p:sp>
          <p:nvSpPr>
            <p:cNvPr id="5" name="TextBox 5"/>
            <p:cNvSpPr txBox="1"/>
            <p:nvPr/>
          </p:nvSpPr>
          <p:spPr>
            <a:xfrm>
              <a:off x="0" y="-9525"/>
              <a:ext cx="23476934" cy="8455856"/>
            </a:xfrm>
            <a:prstGeom prst="rect">
              <a:avLst/>
            </a:prstGeom>
          </p:spPr>
          <p:txBody>
            <a:bodyPr lIns="50800" tIns="50800" rIns="50800" bIns="50800" rtlCol="0" anchor="t"/>
            <a:lstStyle/>
            <a:p>
              <a:pPr algn="ctr">
                <a:lnSpc>
                  <a:spcPts val="4920"/>
                </a:lnSpc>
              </a:pPr>
              <a:endParaRPr/>
            </a:p>
            <a:p>
              <a:pPr algn="ctr">
                <a:lnSpc>
                  <a:spcPts val="4920"/>
                </a:lnSpc>
              </a:pPr>
              <a:endParaRPr/>
            </a:p>
          </p:txBody>
        </p:sp>
      </p:gr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Self-care and Resilience</a:t>
            </a:r>
          </a:p>
        </p:txBody>
      </p:sp>
      <p:sp>
        <p:nvSpPr>
          <p:cNvPr id="8" name="TextBox 8"/>
          <p:cNvSpPr txBox="1"/>
          <p:nvPr/>
        </p:nvSpPr>
        <p:spPr>
          <a:xfrm>
            <a:off x="489681" y="2156605"/>
            <a:ext cx="17308638" cy="5632450"/>
          </a:xfrm>
          <a:prstGeom prst="rect">
            <a:avLst/>
          </a:prstGeom>
        </p:spPr>
        <p:txBody>
          <a:bodyPr lIns="0" tIns="0" rIns="0" bIns="0" rtlCol="0" anchor="t">
            <a:spAutoFit/>
          </a:bodyPr>
          <a:lstStyle/>
          <a:p>
            <a:pPr algn="l">
              <a:lnSpc>
                <a:spcPts val="5600"/>
              </a:lnSpc>
            </a:pPr>
            <a:r>
              <a:rPr lang="en-US" sz="4000">
                <a:solidFill>
                  <a:srgbClr val="000000"/>
                </a:solidFill>
                <a:latin typeface="Rubik"/>
                <a:ea typeface="Rubik"/>
                <a:cs typeface="Rubik"/>
                <a:sym typeface="Rubik"/>
              </a:rPr>
              <a:t>Today, we’re going to think about what areas in our life that have required us to have resilience. A way to build resilience and find peace in your life is to put activities into your life and create routines or schedules. </a:t>
            </a:r>
          </a:p>
          <a:p>
            <a:pPr algn="l">
              <a:lnSpc>
                <a:spcPts val="5600"/>
              </a:lnSpc>
            </a:pPr>
            <a:endParaRPr lang="en-US" sz="4000">
              <a:solidFill>
                <a:srgbClr val="000000"/>
              </a:solidFill>
              <a:latin typeface="Rubik"/>
              <a:ea typeface="Rubik"/>
              <a:cs typeface="Rubik"/>
              <a:sym typeface="Rubik"/>
            </a:endParaRPr>
          </a:p>
          <a:p>
            <a:pPr algn="l">
              <a:lnSpc>
                <a:spcPts val="5600"/>
              </a:lnSpc>
            </a:pPr>
            <a:r>
              <a:rPr lang="en-US" sz="4000">
                <a:solidFill>
                  <a:srgbClr val="000000"/>
                </a:solidFill>
                <a:latin typeface="Rubik"/>
                <a:ea typeface="Rubik"/>
                <a:cs typeface="Rubik"/>
                <a:sym typeface="Rubik"/>
              </a:rPr>
              <a:t>As we watch this next video, think about areas in your life where you need to build resilience and how increasing your self-care could help.</a:t>
            </a:r>
          </a:p>
          <a:p>
            <a:pPr algn="l">
              <a:lnSpc>
                <a:spcPts val="5600"/>
              </a:lnSpc>
            </a:pPr>
            <a:endParaRPr lang="en-US" sz="4000">
              <a:solidFill>
                <a:srgbClr val="000000"/>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a:stretch>
          </a:blipFill>
        </p:spPr>
        <p:txBody>
          <a:bodyPr/>
          <a:lstStyle/>
          <a:p>
            <a:endParaRPr lang="en-US"/>
          </a:p>
        </p:txBody>
      </p:sp>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5"/>
            <a:stretch>
              <a:fillRect t="-728981"/>
            </a:stretch>
          </a:blipFill>
        </p:spPr>
        <p:txBody>
          <a:bodyPr/>
          <a:lstStyle/>
          <a:p>
            <a:endParaRPr lang="en-US"/>
          </a:p>
        </p:txBody>
      </p:sp>
      <p:sp>
        <p:nvSpPr>
          <p:cNvPr id="4" name="TextBox 4"/>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Self-care and Resilience</a:t>
            </a:r>
          </a:p>
        </p:txBody>
      </p:sp>
      <p:pic>
        <p:nvPicPr>
          <p:cNvPr id="5" name="Picture 5"/>
          <p:cNvPicPr>
            <a:picLocks noChangeAspect="1"/>
          </p:cNvPicPr>
          <p:nvPr>
            <a:videoFile r:link="rId1"/>
          </p:nvPr>
        </p:nvPicPr>
        <p:blipFill>
          <a:blip r:embed="rId6"/>
          <a:stretch>
            <a:fillRect/>
          </a:stretch>
        </p:blipFill>
        <p:spPr>
          <a:xfrm>
            <a:off x="1365796" y="1313729"/>
            <a:ext cx="15556407" cy="87436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92884" y="1313728"/>
            <a:ext cx="17947850" cy="8491241"/>
            <a:chOff x="0" y="0"/>
            <a:chExt cx="23930467" cy="11321655"/>
          </a:xfrm>
        </p:grpSpPr>
        <p:sp>
          <p:nvSpPr>
            <p:cNvPr id="4" name="Freeform 4"/>
            <p:cNvSpPr/>
            <p:nvPr/>
          </p:nvSpPr>
          <p:spPr>
            <a:xfrm>
              <a:off x="0" y="0"/>
              <a:ext cx="23930435" cy="11321686"/>
            </a:xfrm>
            <a:custGeom>
              <a:avLst/>
              <a:gdLst/>
              <a:ahLst/>
              <a:cxnLst/>
              <a:rect l="l" t="t" r="r" b="b"/>
              <a:pathLst>
                <a:path w="23930435" h="11321686">
                  <a:moveTo>
                    <a:pt x="0" y="0"/>
                  </a:moveTo>
                  <a:lnTo>
                    <a:pt x="23930435" y="0"/>
                  </a:lnTo>
                  <a:lnTo>
                    <a:pt x="23930435" y="11321686"/>
                  </a:lnTo>
                  <a:lnTo>
                    <a:pt x="0" y="11321686"/>
                  </a:lnTo>
                  <a:close/>
                </a:path>
              </a:pathLst>
            </a:custGeom>
            <a:solidFill>
              <a:srgbClr val="C5FFF4"/>
            </a:solidFill>
          </p:spPr>
          <p:txBody>
            <a:bodyPr/>
            <a:lstStyle/>
            <a:p>
              <a:endParaRPr lang="en-US"/>
            </a:p>
          </p:txBody>
        </p:sp>
        <p:sp>
          <p:nvSpPr>
            <p:cNvPr id="5" name="TextBox 5"/>
            <p:cNvSpPr txBox="1"/>
            <p:nvPr/>
          </p:nvSpPr>
          <p:spPr>
            <a:xfrm>
              <a:off x="0" y="-9525"/>
              <a:ext cx="23930467" cy="11331180"/>
            </a:xfrm>
            <a:prstGeom prst="rect">
              <a:avLst/>
            </a:prstGeom>
          </p:spPr>
          <p:txBody>
            <a:bodyPr lIns="50800" tIns="50800" rIns="50800" bIns="50800" rtlCol="0" anchor="t"/>
            <a:lstStyle/>
            <a:p>
              <a:pPr algn="ctr">
                <a:lnSpc>
                  <a:spcPts val="4920"/>
                </a:lnSpc>
              </a:pPr>
              <a:endParaRPr/>
            </a:p>
            <a:p>
              <a:pPr algn="ctr">
                <a:lnSpc>
                  <a:spcPts val="4920"/>
                </a:lnSpc>
              </a:pPr>
              <a:endParaRPr/>
            </a:p>
          </p:txBody>
        </p:sp>
      </p:gr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Self-care and Resilience</a:t>
            </a:r>
          </a:p>
        </p:txBody>
      </p:sp>
      <p:sp>
        <p:nvSpPr>
          <p:cNvPr id="8" name="TextBox 8"/>
          <p:cNvSpPr txBox="1"/>
          <p:nvPr/>
        </p:nvSpPr>
        <p:spPr>
          <a:xfrm>
            <a:off x="340150" y="1727835"/>
            <a:ext cx="17607701" cy="7530465"/>
          </a:xfrm>
          <a:prstGeom prst="rect">
            <a:avLst/>
          </a:prstGeom>
        </p:spPr>
        <p:txBody>
          <a:bodyPr lIns="0" tIns="0" rIns="0" bIns="0" rtlCol="0" anchor="t">
            <a:spAutoFit/>
          </a:bodyPr>
          <a:lstStyle/>
          <a:p>
            <a:pPr algn="l">
              <a:lnSpc>
                <a:spcPts val="5460"/>
              </a:lnSpc>
            </a:pPr>
            <a:r>
              <a:rPr lang="en-US" sz="3900">
                <a:solidFill>
                  <a:srgbClr val="000000"/>
                </a:solidFill>
                <a:latin typeface="Rubik"/>
                <a:ea typeface="Rubik"/>
                <a:cs typeface="Rubik"/>
                <a:sym typeface="Rubik"/>
              </a:rPr>
              <a:t>Adding some structure to our routines can increase our resilience and well-being. </a:t>
            </a:r>
          </a:p>
          <a:p>
            <a:pPr algn="l">
              <a:lnSpc>
                <a:spcPts val="5460"/>
              </a:lnSpc>
            </a:pPr>
            <a:endParaRPr lang="en-US" sz="3900">
              <a:solidFill>
                <a:srgbClr val="000000"/>
              </a:solidFill>
              <a:latin typeface="Rubik"/>
              <a:ea typeface="Rubik"/>
              <a:cs typeface="Rubik"/>
              <a:sym typeface="Rubik"/>
            </a:endParaRPr>
          </a:p>
          <a:p>
            <a:pPr algn="l">
              <a:lnSpc>
                <a:spcPts val="5460"/>
              </a:lnSpc>
            </a:pPr>
            <a:r>
              <a:rPr lang="en-US" sz="3900">
                <a:solidFill>
                  <a:srgbClr val="000000"/>
                </a:solidFill>
                <a:latin typeface="Rubik"/>
                <a:ea typeface="Rubik"/>
                <a:cs typeface="Rubik"/>
                <a:sym typeface="Rubik"/>
              </a:rPr>
              <a:t>For example, maybe you are having trouble getting to school on time. Packing your backpack the night before can take away some morning stress. Or having a set bedtime to make sure you are getting enough sleep.</a:t>
            </a:r>
          </a:p>
          <a:p>
            <a:pPr algn="l">
              <a:lnSpc>
                <a:spcPts val="5460"/>
              </a:lnSpc>
            </a:pPr>
            <a:endParaRPr lang="en-US" sz="3900">
              <a:solidFill>
                <a:srgbClr val="000000"/>
              </a:solidFill>
              <a:latin typeface="Rubik"/>
              <a:ea typeface="Rubik"/>
              <a:cs typeface="Rubik"/>
              <a:sym typeface="Rubik"/>
            </a:endParaRPr>
          </a:p>
          <a:p>
            <a:pPr algn="l">
              <a:lnSpc>
                <a:spcPts val="5460"/>
              </a:lnSpc>
            </a:pPr>
            <a:r>
              <a:rPr lang="en-US" sz="3900">
                <a:solidFill>
                  <a:srgbClr val="000000"/>
                </a:solidFill>
                <a:latin typeface="Rubik"/>
                <a:ea typeface="Rubik"/>
                <a:cs typeface="Rubik"/>
                <a:sym typeface="Rubik"/>
              </a:rPr>
              <a:t>With a partner, take out your journal and write down areas that might need more structure. Consider areas that cause you stress or create conflict with family or friends. (for example, getting homework done, practicing an instrument, having less screen time, having time with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76887"/>
            <a:ext cx="18288000" cy="1136197"/>
            <a:chOff x="0" y="0"/>
            <a:chExt cx="24384000" cy="1514930"/>
          </a:xfrm>
        </p:grpSpPr>
        <p:sp>
          <p:nvSpPr>
            <p:cNvPr id="3" name="Freeform 3"/>
            <p:cNvSpPr/>
            <p:nvPr/>
          </p:nvSpPr>
          <p:spPr>
            <a:xfrm>
              <a:off x="0" y="0"/>
              <a:ext cx="24384000" cy="1514983"/>
            </a:xfrm>
            <a:custGeom>
              <a:avLst/>
              <a:gdLst/>
              <a:ahLst/>
              <a:cxnLst/>
              <a:rect l="l" t="t" r="r" b="b"/>
              <a:pathLst>
                <a:path w="24384000" h="1514983">
                  <a:moveTo>
                    <a:pt x="0" y="0"/>
                  </a:moveTo>
                  <a:lnTo>
                    <a:pt x="24384000" y="0"/>
                  </a:lnTo>
                  <a:lnTo>
                    <a:pt x="24384000" y="1514983"/>
                  </a:lnTo>
                  <a:lnTo>
                    <a:pt x="0" y="1514983"/>
                  </a:lnTo>
                  <a:close/>
                </a:path>
              </a:pathLst>
            </a:custGeom>
            <a:solidFill>
              <a:srgbClr val="71FFE4"/>
            </a:solidFill>
          </p:spPr>
          <p:txBody>
            <a:bodyPr/>
            <a:lstStyle/>
            <a:p>
              <a:endParaRPr lang="en-US"/>
            </a:p>
          </p:txBody>
        </p:sp>
      </p:grpSp>
      <p:sp>
        <p:nvSpPr>
          <p:cNvPr id="4" name="Freeform 4"/>
          <p:cNvSpPr/>
          <p:nvPr/>
        </p:nvSpPr>
        <p:spPr>
          <a:xfrm>
            <a:off x="7901982" y="2433050"/>
            <a:ext cx="3126578" cy="3957354"/>
          </a:xfrm>
          <a:custGeom>
            <a:avLst/>
            <a:gdLst/>
            <a:ahLst/>
            <a:cxnLst/>
            <a:rect l="l" t="t" r="r" b="b"/>
            <a:pathLst>
              <a:path w="3126578" h="3957354">
                <a:moveTo>
                  <a:pt x="0" y="0"/>
                </a:moveTo>
                <a:lnTo>
                  <a:pt x="3126578" y="0"/>
                </a:lnTo>
                <a:lnTo>
                  <a:pt x="3126578" y="3957353"/>
                </a:lnTo>
                <a:lnTo>
                  <a:pt x="0" y="3957353"/>
                </a:lnTo>
                <a:lnTo>
                  <a:pt x="0" y="0"/>
                </a:lnTo>
                <a:close/>
              </a:path>
            </a:pathLst>
          </a:custGeom>
          <a:blipFill>
            <a:blip r:embed="rId2"/>
            <a:stretch>
              <a:fillRect/>
            </a:stretch>
          </a:blipFill>
        </p:spPr>
        <p:txBody>
          <a:bodyPr/>
          <a:lstStyle/>
          <a:p>
            <a:endParaRPr lang="en-US"/>
          </a:p>
        </p:txBody>
      </p:sp>
      <p:sp>
        <p:nvSpPr>
          <p:cNvPr id="5" name="AutoShape 5"/>
          <p:cNvSpPr/>
          <p:nvPr/>
        </p:nvSpPr>
        <p:spPr>
          <a:xfrm flipV="1">
            <a:off x="1219127" y="3527108"/>
            <a:ext cx="4623240" cy="256"/>
          </a:xfrm>
          <a:prstGeom prst="line">
            <a:avLst/>
          </a:prstGeom>
          <a:ln w="19050" cap="rnd">
            <a:solidFill>
              <a:srgbClr val="F2C23B"/>
            </a:solidFill>
            <a:prstDash val="solid"/>
            <a:headEnd type="none" w="sm" len="sm"/>
            <a:tailEnd type="none" w="sm" len="sm"/>
          </a:ln>
        </p:spPr>
        <p:txBody>
          <a:bodyPr/>
          <a:lstStyle/>
          <a:p>
            <a:endParaRPr lang="en-US"/>
          </a:p>
        </p:txBody>
      </p:sp>
      <p:sp>
        <p:nvSpPr>
          <p:cNvPr id="6" name="Freeform 6"/>
          <p:cNvSpPr/>
          <p:nvPr/>
        </p:nvSpPr>
        <p:spPr>
          <a:xfrm>
            <a:off x="16985225" y="674925"/>
            <a:ext cx="1138159" cy="1138159"/>
          </a:xfrm>
          <a:custGeom>
            <a:avLst/>
            <a:gdLst/>
            <a:ahLst/>
            <a:cxnLst/>
            <a:rect l="l" t="t" r="r" b="b"/>
            <a:pathLst>
              <a:path w="1138159" h="1138159">
                <a:moveTo>
                  <a:pt x="0" y="0"/>
                </a:moveTo>
                <a:lnTo>
                  <a:pt x="1138159" y="0"/>
                </a:lnTo>
                <a:lnTo>
                  <a:pt x="1138159" y="1138159"/>
                </a:lnTo>
                <a:lnTo>
                  <a:pt x="0" y="1138159"/>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312878" y="3908133"/>
            <a:ext cx="6446520"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3-13</a:t>
            </a:r>
          </a:p>
          <a:p>
            <a:pPr marL="488632" lvl="1" indent="-244316" algn="ctr">
              <a:lnSpc>
                <a:spcPts val="3240"/>
              </a:lnSpc>
              <a:buFont typeface="Arial"/>
              <a:buChar char="•"/>
            </a:pPr>
            <a:r>
              <a:rPr lang="en-US" sz="2700">
                <a:solidFill>
                  <a:srgbClr val="000000"/>
                </a:solidFill>
                <a:latin typeface="Rubik"/>
                <a:ea typeface="Rubik"/>
                <a:cs typeface="Rubik"/>
                <a:sym typeface="Rubik"/>
              </a:rPr>
              <a:t>What is resilience?</a:t>
            </a:r>
          </a:p>
          <a:p>
            <a:pPr marL="488632" lvl="1" indent="-244316" algn="ctr">
              <a:lnSpc>
                <a:spcPts val="3240"/>
              </a:lnSpc>
              <a:buFont typeface="Arial"/>
              <a:buChar char="•"/>
            </a:pPr>
            <a:r>
              <a:rPr lang="en-US" sz="2700">
                <a:solidFill>
                  <a:srgbClr val="000000"/>
                </a:solidFill>
                <a:latin typeface="Rubik"/>
                <a:ea typeface="Rubik"/>
                <a:cs typeface="Rubik"/>
                <a:sym typeface="Rubik"/>
              </a:rPr>
              <a:t>How is resilience shown?</a:t>
            </a:r>
          </a:p>
          <a:p>
            <a:pPr marL="488632" lvl="1" indent="-244316" algn="ctr">
              <a:lnSpc>
                <a:spcPts val="3240"/>
              </a:lnSpc>
              <a:buFont typeface="Arial"/>
              <a:buChar char="•"/>
            </a:pPr>
            <a:r>
              <a:rPr lang="en-US" sz="2700">
                <a:solidFill>
                  <a:srgbClr val="000000"/>
                </a:solidFill>
                <a:latin typeface="Rubik"/>
                <a:ea typeface="Rubik"/>
                <a:cs typeface="Rubik"/>
                <a:sym typeface="Rubik"/>
              </a:rPr>
              <a:t>Can we build resilience?</a:t>
            </a:r>
          </a:p>
        </p:txBody>
      </p:sp>
      <p:sp>
        <p:nvSpPr>
          <p:cNvPr id="8" name="TextBox 8"/>
          <p:cNvSpPr txBox="1"/>
          <p:nvPr/>
        </p:nvSpPr>
        <p:spPr>
          <a:xfrm>
            <a:off x="341231" y="3040289"/>
            <a:ext cx="6826773" cy="466725"/>
          </a:xfrm>
          <a:prstGeom prst="rect">
            <a:avLst/>
          </a:prstGeom>
        </p:spPr>
        <p:txBody>
          <a:bodyPr lIns="0" tIns="0" rIns="0" bIns="0" rtlCol="0" anchor="t">
            <a:spAutoFit/>
          </a:bodyPr>
          <a:lstStyle/>
          <a:p>
            <a:pPr algn="l">
              <a:lnSpc>
                <a:spcPts val="3600"/>
              </a:lnSpc>
            </a:pPr>
            <a:r>
              <a:rPr lang="en-US" sz="3000">
                <a:solidFill>
                  <a:srgbClr val="000000"/>
                </a:solidFill>
                <a:latin typeface="Rubik Bold"/>
                <a:ea typeface="Rubik Bold"/>
                <a:cs typeface="Rubik Bold"/>
                <a:sym typeface="Rubik Bold"/>
              </a:rPr>
              <a:t>Lesson 14: The Road to Resilience</a:t>
            </a:r>
          </a:p>
        </p:txBody>
      </p:sp>
      <p:sp>
        <p:nvSpPr>
          <p:cNvPr id="9" name="TextBox 9"/>
          <p:cNvSpPr txBox="1"/>
          <p:nvPr/>
        </p:nvSpPr>
        <p:spPr>
          <a:xfrm>
            <a:off x="11528602" y="4023241"/>
            <a:ext cx="6446520"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14-21</a:t>
            </a:r>
          </a:p>
          <a:p>
            <a:pPr marL="488632" lvl="1" indent="-244316" algn="ctr">
              <a:lnSpc>
                <a:spcPts val="3240"/>
              </a:lnSpc>
              <a:buFont typeface="Arial"/>
              <a:buChar char="•"/>
            </a:pPr>
            <a:r>
              <a:rPr lang="en-US" sz="2700">
                <a:solidFill>
                  <a:srgbClr val="000000"/>
                </a:solidFill>
                <a:latin typeface="Rubik"/>
                <a:ea typeface="Rubik"/>
                <a:cs typeface="Rubik"/>
                <a:sym typeface="Rubik"/>
              </a:rPr>
              <a:t>Reflecting on your resilience</a:t>
            </a:r>
          </a:p>
          <a:p>
            <a:pPr marL="488632" lvl="1" indent="-244316" algn="ctr">
              <a:lnSpc>
                <a:spcPts val="3240"/>
              </a:lnSpc>
              <a:buFont typeface="Arial"/>
              <a:buChar char="•"/>
            </a:pPr>
            <a:r>
              <a:rPr lang="en-US" sz="2700">
                <a:solidFill>
                  <a:srgbClr val="000000"/>
                </a:solidFill>
                <a:latin typeface="Rubik"/>
                <a:ea typeface="Rubik"/>
                <a:cs typeface="Rubik"/>
                <a:sym typeface="Rubik"/>
              </a:rPr>
              <a:t>Self-care and resilience</a:t>
            </a:r>
          </a:p>
          <a:p>
            <a:pPr marL="488632" lvl="1" indent="-244316" algn="ctr">
              <a:lnSpc>
                <a:spcPts val="3240"/>
              </a:lnSpc>
              <a:buFont typeface="Arial"/>
              <a:buChar char="•"/>
            </a:pPr>
            <a:r>
              <a:rPr lang="en-US" sz="2700">
                <a:solidFill>
                  <a:srgbClr val="000000"/>
                </a:solidFill>
                <a:latin typeface="Rubik"/>
                <a:ea typeface="Rubik"/>
                <a:cs typeface="Rubik"/>
                <a:sym typeface="Rubik"/>
              </a:rPr>
              <a:t>Making a self-care plan</a:t>
            </a:r>
          </a:p>
        </p:txBody>
      </p:sp>
      <p:sp>
        <p:nvSpPr>
          <p:cNvPr id="10" name="TextBox 10"/>
          <p:cNvSpPr txBox="1"/>
          <p:nvPr/>
        </p:nvSpPr>
        <p:spPr>
          <a:xfrm>
            <a:off x="11528602" y="3040289"/>
            <a:ext cx="6896457" cy="466725"/>
          </a:xfrm>
          <a:prstGeom prst="rect">
            <a:avLst/>
          </a:prstGeom>
        </p:spPr>
        <p:txBody>
          <a:bodyPr lIns="0" tIns="0" rIns="0" bIns="0" rtlCol="0" anchor="t">
            <a:spAutoFit/>
          </a:bodyPr>
          <a:lstStyle/>
          <a:p>
            <a:pPr algn="ctr">
              <a:lnSpc>
                <a:spcPts val="3600"/>
              </a:lnSpc>
            </a:pPr>
            <a:r>
              <a:rPr lang="en-US" sz="3000">
                <a:solidFill>
                  <a:srgbClr val="000000"/>
                </a:solidFill>
                <a:latin typeface="Rubik Bold"/>
                <a:ea typeface="Rubik Bold"/>
                <a:cs typeface="Rubik Bold"/>
                <a:sym typeface="Rubik Bold"/>
              </a:rPr>
              <a:t>Lesson 15: Acting with Resilience</a:t>
            </a:r>
          </a:p>
        </p:txBody>
      </p:sp>
      <p:sp>
        <p:nvSpPr>
          <p:cNvPr id="11" name="TextBox 11"/>
          <p:cNvSpPr txBox="1"/>
          <p:nvPr/>
        </p:nvSpPr>
        <p:spPr>
          <a:xfrm>
            <a:off x="2541263" y="825886"/>
            <a:ext cx="16543948" cy="828675"/>
          </a:xfrm>
          <a:prstGeom prst="rect">
            <a:avLst/>
          </a:prstGeom>
        </p:spPr>
        <p:txBody>
          <a:bodyPr lIns="0" tIns="0" rIns="0" bIns="0" rtlCol="0" anchor="t">
            <a:spAutoFit/>
          </a:bodyPr>
          <a:lstStyle/>
          <a:p>
            <a:pPr algn="l">
              <a:lnSpc>
                <a:spcPts val="6480"/>
              </a:lnSpc>
            </a:pPr>
            <a:r>
              <a:rPr lang="en-US" sz="5400">
                <a:solidFill>
                  <a:srgbClr val="000000"/>
                </a:solidFill>
                <a:latin typeface="Rubik Bold"/>
                <a:ea typeface="Rubik Bold"/>
                <a:cs typeface="Rubik Bold"/>
                <a:sym typeface="Rubik Bold"/>
              </a:rPr>
              <a:t>Lesson PowerPoint Table of Contents</a:t>
            </a:r>
          </a:p>
        </p:txBody>
      </p:sp>
      <p:sp>
        <p:nvSpPr>
          <p:cNvPr id="12" name="AutoShape 12"/>
          <p:cNvSpPr/>
          <p:nvPr/>
        </p:nvSpPr>
        <p:spPr>
          <a:xfrm flipV="1">
            <a:off x="12665211" y="3536888"/>
            <a:ext cx="4623240" cy="256"/>
          </a:xfrm>
          <a:prstGeom prst="line">
            <a:avLst/>
          </a:prstGeom>
          <a:ln w="19050" cap="rnd">
            <a:solidFill>
              <a:srgbClr val="F2C23B"/>
            </a:solidFill>
            <a:prstDash val="solid"/>
            <a:headEnd type="none" w="sm" len="sm"/>
            <a:tailEnd type="none" w="sm" len="sm"/>
          </a:ln>
        </p:spPr>
        <p:txBody>
          <a:bodyPr/>
          <a:lstStyle/>
          <a:p>
            <a:endParaRPr lang="en-US"/>
          </a:p>
        </p:txBody>
      </p:sp>
      <p:sp>
        <p:nvSpPr>
          <p:cNvPr id="13" name="TextBox 9">
            <a:extLst>
              <a:ext uri="{FF2B5EF4-FFF2-40B4-BE49-F238E27FC236}">
                <a16:creationId xmlns:a16="http://schemas.microsoft.com/office/drawing/2014/main" id="{3B89AF2B-2C4F-4C48-BFFF-ECCEB5CAF22A}"/>
              </a:ext>
            </a:extLst>
          </p:cNvPr>
          <p:cNvSpPr txBox="1"/>
          <p:nvPr/>
        </p:nvSpPr>
        <p:spPr>
          <a:xfrm>
            <a:off x="5920740" y="7819945"/>
            <a:ext cx="6446520" cy="1695450"/>
          </a:xfrm>
          <a:prstGeom prst="rect">
            <a:avLst/>
          </a:prstGeom>
        </p:spPr>
        <p:txBody>
          <a:bodyPr lIns="0" tIns="0" rIns="0" bIns="0" rtlCol="0" anchor="t">
            <a:spAutoFit/>
          </a:bodyPr>
          <a:lstStyle/>
          <a:p>
            <a:pPr algn="ctr">
              <a:lnSpc>
                <a:spcPts val="3600"/>
              </a:lnSpc>
            </a:pPr>
            <a:r>
              <a:rPr lang="en-US" sz="3000">
                <a:solidFill>
                  <a:srgbClr val="000000"/>
                </a:solidFill>
                <a:latin typeface="Rubik"/>
                <a:ea typeface="Rubik"/>
                <a:cs typeface="Rubik"/>
                <a:sym typeface="Rubik"/>
              </a:rPr>
              <a:t>Slides 22-31</a:t>
            </a:r>
          </a:p>
          <a:p>
            <a:pPr marL="488632" lvl="1" indent="-244316" algn="ctr">
              <a:lnSpc>
                <a:spcPts val="3240"/>
              </a:lnSpc>
              <a:buFont typeface="Arial"/>
              <a:buChar char="•"/>
            </a:pPr>
            <a:r>
              <a:rPr lang="en-US" sz="2700">
                <a:solidFill>
                  <a:srgbClr val="000000"/>
                </a:solidFill>
                <a:latin typeface="Rubik"/>
                <a:ea typeface="Rubik"/>
                <a:cs typeface="Rubik"/>
                <a:sym typeface="Rubik"/>
              </a:rPr>
              <a:t>Well-Being review</a:t>
            </a:r>
          </a:p>
          <a:p>
            <a:pPr marL="488632" lvl="1" indent="-244316" algn="ctr">
              <a:lnSpc>
                <a:spcPts val="3240"/>
              </a:lnSpc>
              <a:buFont typeface="Arial"/>
              <a:buChar char="•"/>
            </a:pPr>
            <a:r>
              <a:rPr lang="en-US" sz="2700">
                <a:solidFill>
                  <a:srgbClr val="000000"/>
                </a:solidFill>
                <a:latin typeface="Rubik"/>
                <a:ea typeface="Rubik"/>
                <a:cs typeface="Rubik"/>
                <a:sym typeface="Rubik"/>
              </a:rPr>
              <a:t>Well-Being reflection</a:t>
            </a:r>
          </a:p>
          <a:p>
            <a:pPr marL="488632" lvl="1" indent="-244316" algn="ctr">
              <a:lnSpc>
                <a:spcPts val="3240"/>
              </a:lnSpc>
              <a:buFont typeface="Arial"/>
              <a:buChar char="•"/>
            </a:pPr>
            <a:r>
              <a:rPr lang="en-US" sz="2700">
                <a:solidFill>
                  <a:srgbClr val="000000"/>
                </a:solidFill>
                <a:latin typeface="Rubik"/>
                <a:ea typeface="Rubik"/>
                <a:cs typeface="Rubik"/>
                <a:sym typeface="Rubik"/>
              </a:rPr>
              <a:t>Well-Being going forward</a:t>
            </a:r>
          </a:p>
        </p:txBody>
      </p:sp>
      <p:sp>
        <p:nvSpPr>
          <p:cNvPr id="14" name="TextBox 10">
            <a:extLst>
              <a:ext uri="{FF2B5EF4-FFF2-40B4-BE49-F238E27FC236}">
                <a16:creationId xmlns:a16="http://schemas.microsoft.com/office/drawing/2014/main" id="{A46BEC0B-B93E-FAE9-8C03-0E25526F02B8}"/>
              </a:ext>
            </a:extLst>
          </p:cNvPr>
          <p:cNvSpPr txBox="1"/>
          <p:nvPr/>
        </p:nvSpPr>
        <p:spPr>
          <a:xfrm>
            <a:off x="4137660" y="6917831"/>
            <a:ext cx="10363200" cy="461665"/>
          </a:xfrm>
          <a:prstGeom prst="rect">
            <a:avLst/>
          </a:prstGeom>
        </p:spPr>
        <p:txBody>
          <a:bodyPr wrap="square" lIns="0" tIns="0" rIns="0" bIns="0" rtlCol="0" anchor="t">
            <a:spAutoFit/>
          </a:bodyPr>
          <a:lstStyle/>
          <a:p>
            <a:pPr algn="ctr">
              <a:lnSpc>
                <a:spcPts val="3600"/>
              </a:lnSpc>
            </a:pPr>
            <a:r>
              <a:rPr lang="en-US" sz="3000">
                <a:solidFill>
                  <a:srgbClr val="000000"/>
                </a:solidFill>
                <a:latin typeface="Rubik Bold"/>
                <a:ea typeface="Rubik Bold"/>
                <a:cs typeface="Rubik Bold"/>
                <a:sym typeface="Rubik Bold"/>
              </a:rPr>
              <a:t>Lesson 16: Reflecting on and Celebrating Well-being</a:t>
            </a:r>
          </a:p>
        </p:txBody>
      </p:sp>
      <p:sp>
        <p:nvSpPr>
          <p:cNvPr id="15" name="AutoShape 12">
            <a:extLst>
              <a:ext uri="{FF2B5EF4-FFF2-40B4-BE49-F238E27FC236}">
                <a16:creationId xmlns:a16="http://schemas.microsoft.com/office/drawing/2014/main" id="{0D7010F1-6F1B-A611-0FE2-071A2DBC0198}"/>
              </a:ext>
            </a:extLst>
          </p:cNvPr>
          <p:cNvSpPr/>
          <p:nvPr/>
        </p:nvSpPr>
        <p:spPr>
          <a:xfrm flipV="1">
            <a:off x="7232609" y="7370859"/>
            <a:ext cx="4623240" cy="256"/>
          </a:xfrm>
          <a:prstGeom prst="line">
            <a:avLst/>
          </a:prstGeom>
          <a:ln w="19050" cap="rnd">
            <a:solidFill>
              <a:srgbClr val="F2C23B"/>
            </a:solidFill>
            <a:prstDash val="soli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92884" y="1313728"/>
            <a:ext cx="17947850" cy="8491241"/>
            <a:chOff x="0" y="0"/>
            <a:chExt cx="23930467" cy="11321655"/>
          </a:xfrm>
        </p:grpSpPr>
        <p:sp>
          <p:nvSpPr>
            <p:cNvPr id="4" name="Freeform 4"/>
            <p:cNvSpPr/>
            <p:nvPr/>
          </p:nvSpPr>
          <p:spPr>
            <a:xfrm>
              <a:off x="0" y="0"/>
              <a:ext cx="23930435" cy="11321686"/>
            </a:xfrm>
            <a:custGeom>
              <a:avLst/>
              <a:gdLst/>
              <a:ahLst/>
              <a:cxnLst/>
              <a:rect l="l" t="t" r="r" b="b"/>
              <a:pathLst>
                <a:path w="23930435" h="11321686">
                  <a:moveTo>
                    <a:pt x="0" y="0"/>
                  </a:moveTo>
                  <a:lnTo>
                    <a:pt x="23930435" y="0"/>
                  </a:lnTo>
                  <a:lnTo>
                    <a:pt x="23930435" y="11321686"/>
                  </a:lnTo>
                  <a:lnTo>
                    <a:pt x="0" y="11321686"/>
                  </a:lnTo>
                  <a:close/>
                </a:path>
              </a:pathLst>
            </a:custGeom>
            <a:solidFill>
              <a:srgbClr val="C5FFF4"/>
            </a:solidFill>
          </p:spPr>
          <p:txBody>
            <a:bodyPr/>
            <a:lstStyle/>
            <a:p>
              <a:endParaRPr lang="en-US"/>
            </a:p>
          </p:txBody>
        </p:sp>
        <p:sp>
          <p:nvSpPr>
            <p:cNvPr id="5" name="TextBox 5"/>
            <p:cNvSpPr txBox="1"/>
            <p:nvPr/>
          </p:nvSpPr>
          <p:spPr>
            <a:xfrm>
              <a:off x="0" y="-9525"/>
              <a:ext cx="23930467" cy="11331180"/>
            </a:xfrm>
            <a:prstGeom prst="rect">
              <a:avLst/>
            </a:prstGeom>
          </p:spPr>
          <p:txBody>
            <a:bodyPr lIns="50800" tIns="50800" rIns="50800" bIns="50800" rtlCol="0" anchor="t"/>
            <a:lstStyle/>
            <a:p>
              <a:pPr algn="ctr">
                <a:lnSpc>
                  <a:spcPts val="4920"/>
                </a:lnSpc>
              </a:pPr>
              <a:endParaRPr/>
            </a:p>
            <a:p>
              <a:pPr algn="ctr">
                <a:lnSpc>
                  <a:spcPts val="4920"/>
                </a:lnSpc>
              </a:pPr>
              <a:endParaRPr/>
            </a:p>
          </p:txBody>
        </p:sp>
      </p:gr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Implementation</a:t>
            </a:r>
          </a:p>
        </p:txBody>
      </p:sp>
      <p:sp>
        <p:nvSpPr>
          <p:cNvPr id="8" name="TextBox 8"/>
          <p:cNvSpPr txBox="1"/>
          <p:nvPr/>
        </p:nvSpPr>
        <p:spPr>
          <a:xfrm>
            <a:off x="340150" y="1727835"/>
            <a:ext cx="17607701" cy="8902065"/>
          </a:xfrm>
          <a:prstGeom prst="rect">
            <a:avLst/>
          </a:prstGeom>
        </p:spPr>
        <p:txBody>
          <a:bodyPr lIns="0" tIns="0" rIns="0" bIns="0" rtlCol="0" anchor="t">
            <a:spAutoFit/>
          </a:bodyPr>
          <a:lstStyle/>
          <a:p>
            <a:pPr algn="l">
              <a:lnSpc>
                <a:spcPts val="5460"/>
              </a:lnSpc>
            </a:pPr>
            <a:r>
              <a:rPr lang="en-US" sz="3900">
                <a:solidFill>
                  <a:srgbClr val="000000"/>
                </a:solidFill>
                <a:latin typeface="Rubik"/>
                <a:ea typeface="Rubik"/>
                <a:cs typeface="Rubik"/>
                <a:sym typeface="Rubik"/>
              </a:rPr>
              <a:t>Now that you’ve come up with a self-care plan, the next step is to make sure you carry out your plan!</a:t>
            </a:r>
          </a:p>
          <a:p>
            <a:pPr algn="l">
              <a:lnSpc>
                <a:spcPts val="5460"/>
              </a:lnSpc>
            </a:pPr>
            <a:endParaRPr lang="en-US" sz="3900">
              <a:solidFill>
                <a:srgbClr val="000000"/>
              </a:solidFill>
              <a:latin typeface="Rubik"/>
              <a:ea typeface="Rubik"/>
              <a:cs typeface="Rubik"/>
              <a:sym typeface="Rubik"/>
            </a:endParaRPr>
          </a:p>
          <a:p>
            <a:pPr algn="l">
              <a:lnSpc>
                <a:spcPts val="5460"/>
              </a:lnSpc>
            </a:pPr>
            <a:r>
              <a:rPr lang="en-US" sz="3900">
                <a:solidFill>
                  <a:srgbClr val="000000"/>
                </a:solidFill>
                <a:latin typeface="Rubik"/>
                <a:ea typeface="Rubik"/>
                <a:cs typeface="Rubik"/>
                <a:sym typeface="Rubik"/>
              </a:rPr>
              <a:t>Every few days, we are going to reflect in our journals about how our self-care plans are going. It takes a little while for something to become a habit, but just start a little at a time and celebrate those successes!</a:t>
            </a:r>
          </a:p>
          <a:p>
            <a:pPr algn="l">
              <a:lnSpc>
                <a:spcPts val="5460"/>
              </a:lnSpc>
            </a:pPr>
            <a:endParaRPr lang="en-US" sz="3900">
              <a:solidFill>
                <a:srgbClr val="000000"/>
              </a:solidFill>
              <a:latin typeface="Rubik"/>
              <a:ea typeface="Rubik"/>
              <a:cs typeface="Rubik"/>
              <a:sym typeface="Rubik"/>
            </a:endParaRPr>
          </a:p>
          <a:p>
            <a:pPr algn="l">
              <a:lnSpc>
                <a:spcPts val="5460"/>
              </a:lnSpc>
            </a:pPr>
            <a:r>
              <a:rPr lang="en-US" sz="3900">
                <a:solidFill>
                  <a:srgbClr val="000000"/>
                </a:solidFill>
                <a:latin typeface="Rubik"/>
                <a:ea typeface="Rubik"/>
                <a:cs typeface="Rubik"/>
                <a:sym typeface="Rubik"/>
              </a:rPr>
              <a:t>Some things to help you get started are to:</a:t>
            </a:r>
          </a:p>
          <a:p>
            <a:pPr marL="842012" lvl="1" indent="-421006" algn="l">
              <a:lnSpc>
                <a:spcPts val="5460"/>
              </a:lnSpc>
              <a:buFont typeface="Arial"/>
              <a:buChar char="•"/>
            </a:pPr>
            <a:r>
              <a:rPr lang="en-US" sz="3900">
                <a:solidFill>
                  <a:srgbClr val="000000"/>
                </a:solidFill>
                <a:latin typeface="Rubik"/>
                <a:ea typeface="Rubik"/>
                <a:cs typeface="Rubik"/>
                <a:sym typeface="Rubik"/>
              </a:rPr>
              <a:t>set reminders</a:t>
            </a:r>
          </a:p>
          <a:p>
            <a:pPr marL="842012" lvl="1" indent="-421006" algn="l">
              <a:lnSpc>
                <a:spcPts val="5460"/>
              </a:lnSpc>
              <a:buFont typeface="Arial"/>
              <a:buChar char="•"/>
            </a:pPr>
            <a:r>
              <a:rPr lang="en-US" sz="3900">
                <a:solidFill>
                  <a:srgbClr val="000000"/>
                </a:solidFill>
                <a:latin typeface="Rubik"/>
                <a:ea typeface="Rubik"/>
                <a:cs typeface="Rubik"/>
                <a:sym typeface="Rubik"/>
              </a:rPr>
              <a:t>be flexible about materials or time you have</a:t>
            </a:r>
          </a:p>
          <a:p>
            <a:pPr marL="842012" lvl="1" indent="-421006" algn="l">
              <a:lnSpc>
                <a:spcPts val="5460"/>
              </a:lnSpc>
              <a:buFont typeface="Arial"/>
              <a:buChar char="•"/>
            </a:pPr>
            <a:r>
              <a:rPr lang="en-US" sz="3900">
                <a:solidFill>
                  <a:srgbClr val="000000"/>
                </a:solidFill>
                <a:latin typeface="Rubik"/>
                <a:ea typeface="Rubik"/>
                <a:cs typeface="Rubik"/>
                <a:sym typeface="Rubik"/>
              </a:rPr>
              <a:t>remember your increased resilience and well-being is your reward!</a:t>
            </a:r>
          </a:p>
          <a:p>
            <a:pPr algn="l">
              <a:lnSpc>
                <a:spcPts val="5460"/>
              </a:lnSpc>
            </a:pPr>
            <a:endParaRPr lang="en-US" sz="3900">
              <a:solidFill>
                <a:srgbClr val="000000"/>
              </a:solidFill>
              <a:latin typeface="Rubik"/>
              <a:ea typeface="Rubik"/>
              <a:cs typeface="Rubik"/>
              <a:sym typeface="Rubik"/>
            </a:endParaRPr>
          </a:p>
          <a:p>
            <a:pPr algn="l">
              <a:lnSpc>
                <a:spcPts val="5460"/>
              </a:lnSpc>
            </a:pPr>
            <a:endParaRPr lang="en-US" sz="3900">
              <a:solidFill>
                <a:srgbClr val="000000"/>
              </a:solidFill>
              <a:latin typeface="Rubik"/>
              <a:ea typeface="Rubik"/>
              <a:cs typeface="Rubik"/>
              <a:sym typeface="Rubi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92884" y="1313728"/>
            <a:ext cx="17947850" cy="8491241"/>
            <a:chOff x="0" y="0"/>
            <a:chExt cx="23930467" cy="11321655"/>
          </a:xfrm>
        </p:grpSpPr>
        <p:sp>
          <p:nvSpPr>
            <p:cNvPr id="4" name="Freeform 4"/>
            <p:cNvSpPr/>
            <p:nvPr/>
          </p:nvSpPr>
          <p:spPr>
            <a:xfrm>
              <a:off x="0" y="0"/>
              <a:ext cx="23930435" cy="11321686"/>
            </a:xfrm>
            <a:custGeom>
              <a:avLst/>
              <a:gdLst/>
              <a:ahLst/>
              <a:cxnLst/>
              <a:rect l="l" t="t" r="r" b="b"/>
              <a:pathLst>
                <a:path w="23930435" h="11321686">
                  <a:moveTo>
                    <a:pt x="0" y="0"/>
                  </a:moveTo>
                  <a:lnTo>
                    <a:pt x="23930435" y="0"/>
                  </a:lnTo>
                  <a:lnTo>
                    <a:pt x="23930435" y="11321686"/>
                  </a:lnTo>
                  <a:lnTo>
                    <a:pt x="0" y="11321686"/>
                  </a:lnTo>
                  <a:close/>
                </a:path>
              </a:pathLst>
            </a:custGeom>
            <a:solidFill>
              <a:srgbClr val="C5FFF4"/>
            </a:solidFill>
          </p:spPr>
          <p:txBody>
            <a:bodyPr/>
            <a:lstStyle/>
            <a:p>
              <a:endParaRPr lang="en-US"/>
            </a:p>
          </p:txBody>
        </p:sp>
        <p:sp>
          <p:nvSpPr>
            <p:cNvPr id="5" name="TextBox 5"/>
            <p:cNvSpPr txBox="1"/>
            <p:nvPr/>
          </p:nvSpPr>
          <p:spPr>
            <a:xfrm>
              <a:off x="0" y="-9525"/>
              <a:ext cx="23930467" cy="11331180"/>
            </a:xfrm>
            <a:prstGeom prst="rect">
              <a:avLst/>
            </a:prstGeom>
          </p:spPr>
          <p:txBody>
            <a:bodyPr lIns="50800" tIns="50800" rIns="50800" bIns="50800" rtlCol="0" anchor="t"/>
            <a:lstStyle/>
            <a:p>
              <a:pPr algn="ctr">
                <a:lnSpc>
                  <a:spcPts val="4920"/>
                </a:lnSpc>
              </a:pPr>
              <a:endParaRPr/>
            </a:p>
            <a:p>
              <a:pPr algn="ctr">
                <a:lnSpc>
                  <a:spcPts val="4920"/>
                </a:lnSpc>
              </a:pPr>
              <a:endParaRPr/>
            </a:p>
          </p:txBody>
        </p:sp>
      </p:gr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7" name="TextBox 7"/>
          <p:cNvSpPr txBox="1"/>
          <p:nvPr/>
        </p:nvSpPr>
        <p:spPr>
          <a:xfrm>
            <a:off x="192136" y="225924"/>
            <a:ext cx="9854915" cy="752475"/>
          </a:xfrm>
          <a:prstGeom prst="rect">
            <a:avLst/>
          </a:prstGeom>
        </p:spPr>
        <p:txBody>
          <a:bodyPr lIns="0" tIns="0" rIns="0" bIns="0" rtlCol="0" anchor="t">
            <a:spAutoFit/>
          </a:bodyPr>
          <a:lstStyle/>
          <a:p>
            <a:pPr algn="l">
              <a:lnSpc>
                <a:spcPts val="5879"/>
              </a:lnSpc>
            </a:pPr>
            <a:r>
              <a:rPr lang="en-US" sz="4899">
                <a:solidFill>
                  <a:srgbClr val="000000"/>
                </a:solidFill>
                <a:latin typeface="Rubik Bold"/>
                <a:ea typeface="Rubik Bold"/>
                <a:cs typeface="Rubik Bold"/>
                <a:sym typeface="Rubik Bold"/>
              </a:rPr>
              <a:t>Journal Reflection </a:t>
            </a:r>
          </a:p>
        </p:txBody>
      </p:sp>
      <p:sp>
        <p:nvSpPr>
          <p:cNvPr id="8" name="TextBox 8"/>
          <p:cNvSpPr txBox="1"/>
          <p:nvPr/>
        </p:nvSpPr>
        <p:spPr>
          <a:xfrm>
            <a:off x="192136" y="1455244"/>
            <a:ext cx="17607701" cy="9587865"/>
          </a:xfrm>
          <a:prstGeom prst="rect">
            <a:avLst/>
          </a:prstGeom>
        </p:spPr>
        <p:txBody>
          <a:bodyPr lIns="0" tIns="0" rIns="0" bIns="0" rtlCol="0" anchor="t">
            <a:spAutoFit/>
          </a:bodyPr>
          <a:lstStyle/>
          <a:p>
            <a:pPr marL="842012" lvl="1" indent="-421006" algn="l">
              <a:lnSpc>
                <a:spcPts val="5460"/>
              </a:lnSpc>
              <a:buFont typeface="Arial"/>
              <a:buChar char="•"/>
            </a:pPr>
            <a:r>
              <a:rPr lang="en-US" sz="3900">
                <a:solidFill>
                  <a:srgbClr val="000000"/>
                </a:solidFill>
                <a:latin typeface="Rubik"/>
                <a:ea typeface="Rubik"/>
                <a:cs typeface="Rubik"/>
                <a:sym typeface="Rubik"/>
              </a:rPr>
              <a:t>at what point did the action become part of their day without much thought? If you’re not there yet, what do you think you can do or change that may help?</a:t>
            </a:r>
          </a:p>
          <a:p>
            <a:pPr algn="l">
              <a:lnSpc>
                <a:spcPts val="5460"/>
              </a:lnSpc>
            </a:pPr>
            <a:endParaRPr lang="en-US" sz="3900">
              <a:solidFill>
                <a:srgbClr val="000000"/>
              </a:solidFill>
              <a:latin typeface="Rubik"/>
              <a:ea typeface="Rubik"/>
              <a:cs typeface="Rubik"/>
              <a:sym typeface="Rubik"/>
            </a:endParaRPr>
          </a:p>
          <a:p>
            <a:pPr marL="842012" lvl="1" indent="-421006" algn="l">
              <a:lnSpc>
                <a:spcPts val="5460"/>
              </a:lnSpc>
              <a:buFont typeface="Arial"/>
              <a:buChar char="•"/>
            </a:pPr>
            <a:r>
              <a:rPr lang="en-US" sz="3900">
                <a:solidFill>
                  <a:srgbClr val="000000"/>
                </a:solidFill>
                <a:latin typeface="Rubik"/>
                <a:ea typeface="Rubik"/>
                <a:cs typeface="Rubik"/>
                <a:sym typeface="Rubik"/>
              </a:rPr>
              <a:t>did they notice less stress within themselves?</a:t>
            </a:r>
          </a:p>
          <a:p>
            <a:pPr algn="l">
              <a:lnSpc>
                <a:spcPts val="5460"/>
              </a:lnSpc>
            </a:pPr>
            <a:endParaRPr lang="en-US" sz="3900">
              <a:solidFill>
                <a:srgbClr val="000000"/>
              </a:solidFill>
              <a:latin typeface="Rubik"/>
              <a:ea typeface="Rubik"/>
              <a:cs typeface="Rubik"/>
              <a:sym typeface="Rubik"/>
            </a:endParaRPr>
          </a:p>
          <a:p>
            <a:pPr marL="842012" lvl="1" indent="-421006" algn="l">
              <a:lnSpc>
                <a:spcPts val="5460"/>
              </a:lnSpc>
              <a:buFont typeface="Arial"/>
              <a:buChar char="•"/>
            </a:pPr>
            <a:r>
              <a:rPr lang="en-US" sz="3900">
                <a:solidFill>
                  <a:srgbClr val="000000"/>
                </a:solidFill>
                <a:latin typeface="Rubik"/>
                <a:ea typeface="Rubik"/>
                <a:cs typeface="Rubik"/>
                <a:sym typeface="Rubik"/>
              </a:rPr>
              <a:t>did they notice less stress with others?</a:t>
            </a:r>
          </a:p>
          <a:p>
            <a:pPr algn="l">
              <a:lnSpc>
                <a:spcPts val="5460"/>
              </a:lnSpc>
            </a:pPr>
            <a:endParaRPr lang="en-US" sz="3900">
              <a:solidFill>
                <a:srgbClr val="000000"/>
              </a:solidFill>
              <a:latin typeface="Rubik"/>
              <a:ea typeface="Rubik"/>
              <a:cs typeface="Rubik"/>
              <a:sym typeface="Rubik"/>
            </a:endParaRPr>
          </a:p>
          <a:p>
            <a:pPr marL="842012" lvl="1" indent="-421006" algn="l">
              <a:lnSpc>
                <a:spcPts val="5460"/>
              </a:lnSpc>
              <a:buFont typeface="Arial"/>
              <a:buChar char="•"/>
            </a:pPr>
            <a:r>
              <a:rPr lang="en-US" sz="3900">
                <a:solidFill>
                  <a:srgbClr val="000000"/>
                </a:solidFill>
                <a:latin typeface="Rubik"/>
                <a:ea typeface="Rubik"/>
                <a:cs typeface="Rubik"/>
                <a:sym typeface="Rubik"/>
              </a:rPr>
              <a:t>are there other areas where this system might help?</a:t>
            </a:r>
          </a:p>
          <a:p>
            <a:pPr algn="l">
              <a:lnSpc>
                <a:spcPts val="5460"/>
              </a:lnSpc>
            </a:pPr>
            <a:endParaRPr lang="en-US" sz="3900">
              <a:solidFill>
                <a:srgbClr val="000000"/>
              </a:solidFill>
              <a:latin typeface="Rubik"/>
              <a:ea typeface="Rubik"/>
              <a:cs typeface="Rubik"/>
              <a:sym typeface="Rubik"/>
            </a:endParaRPr>
          </a:p>
          <a:p>
            <a:pPr marL="842012" lvl="1" indent="-421006" algn="l">
              <a:lnSpc>
                <a:spcPts val="5460"/>
              </a:lnSpc>
              <a:buFont typeface="Arial"/>
              <a:buChar char="•"/>
            </a:pPr>
            <a:r>
              <a:rPr lang="en-US" sz="3900">
                <a:solidFill>
                  <a:srgbClr val="000000"/>
                </a:solidFill>
                <a:latin typeface="Rubik"/>
                <a:ea typeface="Rubik"/>
                <a:cs typeface="Rubik"/>
                <a:sym typeface="Rubik"/>
              </a:rPr>
              <a:t>are there any changes to the routine or schedule that they need to make to ensure that this will become sustainable? </a:t>
            </a:r>
          </a:p>
          <a:p>
            <a:pPr algn="l">
              <a:lnSpc>
                <a:spcPts val="5460"/>
              </a:lnSpc>
            </a:pPr>
            <a:endParaRPr lang="en-US" sz="3900">
              <a:solidFill>
                <a:srgbClr val="000000"/>
              </a:solidFill>
              <a:latin typeface="Rubik"/>
              <a:ea typeface="Rubik"/>
              <a:cs typeface="Rubik"/>
              <a:sym typeface="Rubik"/>
            </a:endParaRPr>
          </a:p>
          <a:p>
            <a:pPr algn="l">
              <a:lnSpc>
                <a:spcPts val="5460"/>
              </a:lnSpc>
            </a:pPr>
            <a:endParaRPr lang="en-US" sz="3900">
              <a:solidFill>
                <a:srgbClr val="000000"/>
              </a:solidFill>
              <a:latin typeface="Rubik"/>
              <a:ea typeface="Rubik"/>
              <a:cs typeface="Rubik"/>
              <a:sym typeface="Rubik"/>
            </a:endParaRPr>
          </a:p>
        </p:txBody>
      </p:sp>
      <p:sp>
        <p:nvSpPr>
          <p:cNvPr id="9" name="TextBox 9"/>
          <p:cNvSpPr txBox="1"/>
          <p:nvPr/>
        </p:nvSpPr>
        <p:spPr>
          <a:xfrm>
            <a:off x="5895555" y="340224"/>
            <a:ext cx="9854915" cy="523875"/>
          </a:xfrm>
          <a:prstGeom prst="rect">
            <a:avLst/>
          </a:prstGeom>
        </p:spPr>
        <p:txBody>
          <a:bodyPr lIns="0" tIns="0" rIns="0" bIns="0" rtlCol="0" anchor="t">
            <a:spAutoFit/>
          </a:bodyPr>
          <a:lstStyle/>
          <a:p>
            <a:pPr algn="l">
              <a:lnSpc>
                <a:spcPts val="4080"/>
              </a:lnSpc>
            </a:pPr>
            <a:r>
              <a:rPr lang="en-US" sz="3400">
                <a:solidFill>
                  <a:srgbClr val="000000"/>
                </a:solidFill>
                <a:latin typeface="Rubik"/>
                <a:ea typeface="Rubik"/>
                <a:cs typeface="Rubik"/>
                <a:sym typeface="Rubik"/>
              </a:rPr>
              <a:t>(after a month or so)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7004764" y="7056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AutoShape 3"/>
          <p:cNvSpPr/>
          <p:nvPr/>
        </p:nvSpPr>
        <p:spPr>
          <a:xfrm flipV="1">
            <a:off x="3559485" y="1667827"/>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4" name="AutoShape 4"/>
          <p:cNvSpPr/>
          <p:nvPr/>
        </p:nvSpPr>
        <p:spPr>
          <a:xfrm>
            <a:off x="5811876" y="7653204"/>
            <a:ext cx="6664246" cy="134"/>
          </a:xfrm>
          <a:prstGeom prst="line">
            <a:avLst/>
          </a:prstGeom>
          <a:ln w="28575" cap="rnd">
            <a:solidFill>
              <a:srgbClr val="71FFE4"/>
            </a:solidFill>
            <a:prstDash val="solid"/>
            <a:headEnd type="none" w="sm" len="sm"/>
            <a:tailEnd type="none" w="sm" len="sm"/>
          </a:ln>
        </p:spPr>
        <p:txBody>
          <a:bodyPr/>
          <a:lstStyle/>
          <a:p>
            <a:endParaRPr lang="en-US"/>
          </a:p>
        </p:txBody>
      </p:sp>
      <p:sp>
        <p:nvSpPr>
          <p:cNvPr id="5" name="Freeform 5"/>
          <p:cNvSpPr/>
          <p:nvPr/>
        </p:nvSpPr>
        <p:spPr>
          <a:xfrm>
            <a:off x="5288519" y="1175348"/>
            <a:ext cx="7188014" cy="7188014"/>
          </a:xfrm>
          <a:custGeom>
            <a:avLst/>
            <a:gdLst/>
            <a:ahLst/>
            <a:cxnLst/>
            <a:rect l="l" t="t" r="r" b="b"/>
            <a:pathLst>
              <a:path w="7188014" h="7188014">
                <a:moveTo>
                  <a:pt x="0" y="0"/>
                </a:moveTo>
                <a:lnTo>
                  <a:pt x="7188014" y="0"/>
                </a:lnTo>
                <a:lnTo>
                  <a:pt x="7188014" y="7188014"/>
                </a:lnTo>
                <a:lnTo>
                  <a:pt x="0" y="7188014"/>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6541088" y="263560"/>
            <a:ext cx="6573156" cy="1404476"/>
          </a:xfrm>
          <a:prstGeom prst="rect">
            <a:avLst/>
          </a:prstGeom>
        </p:spPr>
        <p:txBody>
          <a:bodyPr lIns="0" tIns="0" rIns="0" bIns="0" rtlCol="0" anchor="t">
            <a:spAutoFit/>
          </a:bodyPr>
          <a:lstStyle/>
          <a:p>
            <a:pPr algn="l">
              <a:lnSpc>
                <a:spcPts val="9106"/>
              </a:lnSpc>
            </a:pPr>
            <a:r>
              <a:rPr lang="en-US" sz="6504" spc="774">
                <a:solidFill>
                  <a:srgbClr val="000000"/>
                </a:solidFill>
                <a:latin typeface="SoleilXb"/>
                <a:ea typeface="SoleilXb"/>
                <a:cs typeface="SoleilXb"/>
                <a:sym typeface="SoleilXb"/>
              </a:rPr>
              <a:t>LESSON 16:</a:t>
            </a:r>
          </a:p>
        </p:txBody>
      </p:sp>
      <p:sp>
        <p:nvSpPr>
          <p:cNvPr id="7" name="TextBox 7"/>
          <p:cNvSpPr txBox="1"/>
          <p:nvPr/>
        </p:nvSpPr>
        <p:spPr>
          <a:xfrm>
            <a:off x="5491804" y="7567810"/>
            <a:ext cx="6781443" cy="2600585"/>
          </a:xfrm>
          <a:prstGeom prst="rect">
            <a:avLst/>
          </a:prstGeom>
        </p:spPr>
        <p:txBody>
          <a:bodyPr lIns="0" tIns="0" rIns="0" bIns="0" rtlCol="0" anchor="t">
            <a:spAutoFit/>
          </a:bodyPr>
          <a:lstStyle/>
          <a:p>
            <a:pPr algn="ctr">
              <a:lnSpc>
                <a:spcPts val="6240"/>
              </a:lnSpc>
            </a:pPr>
            <a:r>
              <a:rPr lang="en-US" sz="5591">
                <a:solidFill>
                  <a:srgbClr val="000000"/>
                </a:solidFill>
                <a:latin typeface="SoleilXb"/>
                <a:ea typeface="SoleilXb"/>
                <a:cs typeface="SoleilXb"/>
                <a:sym typeface="SoleilXb"/>
              </a:rPr>
              <a:t>Reflecting On and Celebrating Well-being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510134" y="4388288"/>
            <a:ext cx="2781133" cy="6088424"/>
          </a:xfrm>
          <a:custGeom>
            <a:avLst/>
            <a:gdLst/>
            <a:ahLst/>
            <a:cxnLst/>
            <a:rect l="l" t="t" r="r" b="b"/>
            <a:pathLst>
              <a:path w="2781133" h="6088424">
                <a:moveTo>
                  <a:pt x="0" y="0"/>
                </a:moveTo>
                <a:lnTo>
                  <a:pt x="2781132" y="0"/>
                </a:lnTo>
                <a:lnTo>
                  <a:pt x="2781132" y="6088425"/>
                </a:lnTo>
                <a:lnTo>
                  <a:pt x="0" y="608842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073376" y="3704853"/>
            <a:ext cx="13032274" cy="1223996"/>
          </a:xfrm>
          <a:prstGeom prst="rect">
            <a:avLst/>
          </a:prstGeom>
        </p:spPr>
        <p:txBody>
          <a:bodyPr lIns="0" tIns="0" rIns="0" bIns="0" rtlCol="0" anchor="t">
            <a:spAutoFit/>
          </a:bodyPr>
          <a:lstStyle/>
          <a:p>
            <a:pPr algn="ctr">
              <a:lnSpc>
                <a:spcPts val="9991"/>
              </a:lnSpc>
            </a:pPr>
            <a:r>
              <a:rPr lang="en-US" sz="7136">
                <a:solidFill>
                  <a:srgbClr val="000000"/>
                </a:solidFill>
                <a:latin typeface="Rubik"/>
                <a:ea typeface="Rubik"/>
                <a:cs typeface="Rubik"/>
                <a:sym typeface="Rubik"/>
              </a:rPr>
              <a:t>Mindfulness Practise of Choice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860" y="2133012"/>
            <a:ext cx="18027662" cy="8092440"/>
            <a:chOff x="0" y="0"/>
            <a:chExt cx="24036882" cy="10789920"/>
          </a:xfrm>
        </p:grpSpPr>
        <p:sp>
          <p:nvSpPr>
            <p:cNvPr id="3" name="Freeform 3"/>
            <p:cNvSpPr/>
            <p:nvPr/>
          </p:nvSpPr>
          <p:spPr>
            <a:xfrm>
              <a:off x="0" y="0"/>
              <a:ext cx="24036910" cy="10789920"/>
            </a:xfrm>
            <a:custGeom>
              <a:avLst/>
              <a:gdLst/>
              <a:ahLst/>
              <a:cxnLst/>
              <a:rect l="l" t="t" r="r" b="b"/>
              <a:pathLst>
                <a:path w="24036910" h="10789920">
                  <a:moveTo>
                    <a:pt x="0" y="0"/>
                  </a:moveTo>
                  <a:lnTo>
                    <a:pt x="24036910" y="0"/>
                  </a:lnTo>
                  <a:lnTo>
                    <a:pt x="24036910" y="10789920"/>
                  </a:lnTo>
                  <a:lnTo>
                    <a:pt x="0" y="10789920"/>
                  </a:lnTo>
                  <a:close/>
                </a:path>
              </a:pathLst>
            </a:custGeom>
            <a:solidFill>
              <a:srgbClr val="F2C23B"/>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5" name="Freeform 5" descr="Shape  Description automatically generated with low confidence"/>
          <p:cNvSpPr/>
          <p:nvPr/>
        </p:nvSpPr>
        <p:spPr>
          <a:xfrm rot="-388229">
            <a:off x="4818340" y="2340364"/>
            <a:ext cx="1169418" cy="1169418"/>
          </a:xfrm>
          <a:custGeom>
            <a:avLst/>
            <a:gdLst/>
            <a:ahLst/>
            <a:cxnLst/>
            <a:rect l="l" t="t" r="r" b="b"/>
            <a:pathLst>
              <a:path w="1169418" h="1169418">
                <a:moveTo>
                  <a:pt x="0" y="0"/>
                </a:moveTo>
                <a:lnTo>
                  <a:pt x="1169418" y="0"/>
                </a:lnTo>
                <a:lnTo>
                  <a:pt x="1169418" y="1169419"/>
                </a:lnTo>
                <a:lnTo>
                  <a:pt x="0" y="1169419"/>
                </a:lnTo>
                <a:lnTo>
                  <a:pt x="0" y="0"/>
                </a:lnTo>
                <a:close/>
              </a:path>
            </a:pathLst>
          </a:custGeom>
          <a:blipFill>
            <a:blip r:embed="rId4"/>
            <a:stretch>
              <a:fillRect/>
            </a:stretch>
          </a:blipFill>
        </p:spPr>
        <p:txBody>
          <a:bodyPr/>
          <a:lstStyle/>
          <a:p>
            <a:endParaRPr lang="en-US"/>
          </a:p>
        </p:txBody>
      </p:sp>
      <p:sp>
        <p:nvSpPr>
          <p:cNvPr id="6" name="Freeform 6" descr="Chat bubble with solid fill"/>
          <p:cNvSpPr/>
          <p:nvPr/>
        </p:nvSpPr>
        <p:spPr>
          <a:xfrm rot="945262">
            <a:off x="13050783" y="2294823"/>
            <a:ext cx="1092713" cy="1092713"/>
          </a:xfrm>
          <a:custGeom>
            <a:avLst/>
            <a:gdLst/>
            <a:ahLst/>
            <a:cxnLst/>
            <a:rect l="l" t="t" r="r" b="b"/>
            <a:pathLst>
              <a:path w="1092713" h="1092713">
                <a:moveTo>
                  <a:pt x="0" y="0"/>
                </a:moveTo>
                <a:lnTo>
                  <a:pt x="1092713" y="0"/>
                </a:lnTo>
                <a:lnTo>
                  <a:pt x="1092713" y="1092713"/>
                </a:lnTo>
                <a:lnTo>
                  <a:pt x="0" y="10927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4652990" y="273665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8" name="AutoShape 8"/>
          <p:cNvSpPr/>
          <p:nvPr/>
        </p:nvSpPr>
        <p:spPr>
          <a:xfrm flipV="1">
            <a:off x="8486775" y="3707130"/>
            <a:ext cx="4464764" cy="302"/>
          </a:xfrm>
          <a:prstGeom prst="line">
            <a:avLst/>
          </a:prstGeom>
          <a:ln w="28575" cap="rnd">
            <a:solidFill>
              <a:srgbClr val="C5FFF4"/>
            </a:solidFill>
            <a:prstDash val="solid"/>
            <a:headEnd type="none" w="sm" len="sm"/>
            <a:tailEnd type="triangle" w="lg" len="med"/>
          </a:ln>
        </p:spPr>
        <p:txBody>
          <a:bodyPr/>
          <a:lstStyle/>
          <a:p>
            <a:endParaRPr lang="en-US"/>
          </a:p>
        </p:txBody>
      </p:sp>
      <p:sp>
        <p:nvSpPr>
          <p:cNvPr id="9" name="TextBox 9"/>
          <p:cNvSpPr txBox="1"/>
          <p:nvPr/>
        </p:nvSpPr>
        <p:spPr>
          <a:xfrm>
            <a:off x="715305" y="4487447"/>
            <a:ext cx="14571344" cy="5324475"/>
          </a:xfrm>
          <a:prstGeom prst="rect">
            <a:avLst/>
          </a:prstGeom>
        </p:spPr>
        <p:txBody>
          <a:bodyPr lIns="0" tIns="0" rIns="0" bIns="0" rtlCol="0" anchor="t">
            <a:spAutoFit/>
          </a:bodyPr>
          <a:lstStyle/>
          <a:p>
            <a:pPr algn="l">
              <a:lnSpc>
                <a:spcPts val="4680"/>
              </a:lnSpc>
            </a:pPr>
            <a:r>
              <a:rPr lang="en-US" sz="3900">
                <a:solidFill>
                  <a:srgbClr val="000000"/>
                </a:solidFill>
                <a:latin typeface="Rubik"/>
                <a:ea typeface="Rubik"/>
                <a:cs typeface="Rubik"/>
                <a:sym typeface="Rubik"/>
              </a:rPr>
              <a:t>What do you know about well-being?</a:t>
            </a:r>
          </a:p>
          <a:p>
            <a:pPr algn="l">
              <a:lnSpc>
                <a:spcPts val="4680"/>
              </a:lnSpc>
            </a:pPr>
            <a:r>
              <a:rPr lang="en-US" sz="3900">
                <a:solidFill>
                  <a:srgbClr val="000000"/>
                </a:solidFill>
                <a:latin typeface="Rubik"/>
                <a:ea typeface="Rubik"/>
                <a:cs typeface="Rubik"/>
                <a:sym typeface="Rubik"/>
              </a:rPr>
              <a:t>	</a:t>
            </a:r>
          </a:p>
          <a:p>
            <a:pPr algn="l">
              <a:lnSpc>
                <a:spcPts val="4680"/>
              </a:lnSpc>
            </a:pPr>
            <a:r>
              <a:rPr lang="en-US" sz="3900">
                <a:solidFill>
                  <a:srgbClr val="000000"/>
                </a:solidFill>
                <a:latin typeface="Rubik"/>
                <a:ea typeface="Rubik"/>
                <a:cs typeface="Rubik"/>
                <a:sym typeface="Rubik"/>
              </a:rPr>
              <a:t>Remember, we learned about:</a:t>
            </a:r>
          </a:p>
          <a:p>
            <a:pPr marL="2763202" lvl="4" indent="-552640" algn="l">
              <a:lnSpc>
                <a:spcPts val="4680"/>
              </a:lnSpc>
              <a:buFont typeface="Arial"/>
              <a:buChar char="•"/>
            </a:pPr>
            <a:r>
              <a:rPr lang="en-US" sz="3900">
                <a:solidFill>
                  <a:srgbClr val="000000"/>
                </a:solidFill>
                <a:latin typeface="Rubik"/>
                <a:ea typeface="Rubik"/>
                <a:cs typeface="Rubik"/>
                <a:sym typeface="Rubik"/>
              </a:rPr>
              <a:t>Mindfulness</a:t>
            </a:r>
          </a:p>
          <a:p>
            <a:pPr marL="2763202" lvl="4" indent="-552640" algn="l">
              <a:lnSpc>
                <a:spcPts val="4680"/>
              </a:lnSpc>
              <a:buFont typeface="Arial"/>
              <a:buChar char="•"/>
            </a:pPr>
            <a:r>
              <a:rPr lang="en-US" sz="3900">
                <a:solidFill>
                  <a:srgbClr val="000000"/>
                </a:solidFill>
                <a:latin typeface="Rubik"/>
                <a:ea typeface="Rubik"/>
                <a:cs typeface="Rubik"/>
                <a:sym typeface="Rubik"/>
              </a:rPr>
              <a:t>Gratitude</a:t>
            </a:r>
          </a:p>
          <a:p>
            <a:pPr marL="2763202" lvl="4" indent="-552640" algn="l">
              <a:lnSpc>
                <a:spcPts val="4680"/>
              </a:lnSpc>
              <a:buFont typeface="Arial"/>
              <a:buChar char="•"/>
            </a:pPr>
            <a:r>
              <a:rPr lang="en-US" sz="3900">
                <a:solidFill>
                  <a:srgbClr val="000000"/>
                </a:solidFill>
                <a:latin typeface="Rubik"/>
                <a:ea typeface="Rubik"/>
                <a:cs typeface="Rubik"/>
                <a:sym typeface="Rubik"/>
              </a:rPr>
              <a:t>Empathy</a:t>
            </a:r>
          </a:p>
          <a:p>
            <a:pPr marL="2763202" lvl="4" indent="-552640" algn="l">
              <a:lnSpc>
                <a:spcPts val="4680"/>
              </a:lnSpc>
              <a:buFont typeface="Arial"/>
              <a:buChar char="•"/>
            </a:pPr>
            <a:r>
              <a:rPr lang="en-US" sz="3900">
                <a:solidFill>
                  <a:srgbClr val="000000"/>
                </a:solidFill>
                <a:latin typeface="Rubik"/>
                <a:ea typeface="Rubik"/>
                <a:cs typeface="Rubik"/>
                <a:sym typeface="Rubik"/>
              </a:rPr>
              <a:t>Compassion</a:t>
            </a:r>
          </a:p>
          <a:p>
            <a:pPr marL="2763202" lvl="4" indent="-552640" algn="l">
              <a:lnSpc>
                <a:spcPts val="4680"/>
              </a:lnSpc>
              <a:buFont typeface="Arial"/>
              <a:buChar char="•"/>
            </a:pPr>
            <a:r>
              <a:rPr lang="en-US" sz="3900">
                <a:solidFill>
                  <a:srgbClr val="000000"/>
                </a:solidFill>
                <a:latin typeface="Rubik"/>
                <a:ea typeface="Rubik"/>
                <a:cs typeface="Rubik"/>
                <a:sym typeface="Rubik"/>
              </a:rPr>
              <a:t>Altruism</a:t>
            </a:r>
          </a:p>
          <a:p>
            <a:pPr marL="2763202" lvl="4" indent="-552640" algn="l">
              <a:lnSpc>
                <a:spcPts val="4680"/>
              </a:lnSpc>
              <a:buFont typeface="Arial"/>
              <a:buChar char="•"/>
            </a:pPr>
            <a:r>
              <a:rPr lang="en-US" sz="3900">
                <a:solidFill>
                  <a:srgbClr val="000000"/>
                </a:solidFill>
                <a:latin typeface="Rubik"/>
                <a:ea typeface="Rubik"/>
                <a:cs typeface="Rubik"/>
                <a:sym typeface="Rubik"/>
              </a:rPr>
              <a:t>Resilience</a:t>
            </a:r>
          </a:p>
        </p:txBody>
      </p:sp>
      <p:sp>
        <p:nvSpPr>
          <p:cNvPr id="10" name="TextBox 10"/>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A Walk Down Memory Lane</a:t>
            </a:r>
          </a:p>
        </p:txBody>
      </p:sp>
      <p:sp>
        <p:nvSpPr>
          <p:cNvPr id="12" name="Freeform 12"/>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7"/>
            <a:stretch>
              <a:fillRect/>
            </a:stretch>
          </a:blipFill>
        </p:spPr>
        <p:txBody>
          <a:bodyPr/>
          <a:lstStyle/>
          <a:p>
            <a:endParaRPr lang="en-US"/>
          </a:p>
        </p:txBody>
      </p:sp>
      <p:pic>
        <p:nvPicPr>
          <p:cNvPr id="14" name="Picture 13" descr="A yellow flower with a brown center&#10;&#10;Description automatically generated">
            <a:extLst>
              <a:ext uri="{FF2B5EF4-FFF2-40B4-BE49-F238E27FC236}">
                <a16:creationId xmlns:a16="http://schemas.microsoft.com/office/drawing/2014/main" id="{41C07138-9139-C5E9-1CEC-9DBB04AFCE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49200" y="3691442"/>
            <a:ext cx="6972300" cy="6972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930" y="1264698"/>
            <a:ext cx="16219916" cy="6677266"/>
            <a:chOff x="0" y="0"/>
            <a:chExt cx="21626554" cy="8903022"/>
          </a:xfrm>
        </p:grpSpPr>
        <p:sp>
          <p:nvSpPr>
            <p:cNvPr id="3" name="Freeform 3"/>
            <p:cNvSpPr/>
            <p:nvPr/>
          </p:nvSpPr>
          <p:spPr>
            <a:xfrm>
              <a:off x="0" y="0"/>
              <a:ext cx="21626576" cy="8903067"/>
            </a:xfrm>
            <a:custGeom>
              <a:avLst/>
              <a:gdLst/>
              <a:ahLst/>
              <a:cxnLst/>
              <a:rect l="l" t="t" r="r" b="b"/>
              <a:pathLst>
                <a:path w="21626576" h="8903067">
                  <a:moveTo>
                    <a:pt x="0" y="0"/>
                  </a:moveTo>
                  <a:lnTo>
                    <a:pt x="21626576" y="0"/>
                  </a:lnTo>
                  <a:lnTo>
                    <a:pt x="21626576" y="8903067"/>
                  </a:lnTo>
                  <a:lnTo>
                    <a:pt x="0" y="8903067"/>
                  </a:lnTo>
                  <a:close/>
                </a:path>
              </a:pathLst>
            </a:custGeom>
            <a:solidFill>
              <a:srgbClr val="F2C23B"/>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292831" y="134339"/>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Reflection</a:t>
            </a:r>
          </a:p>
        </p:txBody>
      </p:sp>
      <p:sp>
        <p:nvSpPr>
          <p:cNvPr id="6" name="TextBox 6"/>
          <p:cNvSpPr txBox="1"/>
          <p:nvPr/>
        </p:nvSpPr>
        <p:spPr>
          <a:xfrm>
            <a:off x="1725440" y="3147060"/>
            <a:ext cx="14837120" cy="3983355"/>
          </a:xfrm>
          <a:prstGeom prst="rect">
            <a:avLst/>
          </a:prstGeom>
        </p:spPr>
        <p:txBody>
          <a:bodyPr lIns="0" tIns="0" rIns="0" bIns="0" rtlCol="0" anchor="t">
            <a:spAutoFit/>
          </a:bodyPr>
          <a:lstStyle/>
          <a:p>
            <a:pPr algn="l">
              <a:lnSpc>
                <a:spcPts val="5040"/>
              </a:lnSpc>
            </a:pPr>
            <a:r>
              <a:rPr lang="en-US" sz="4200">
                <a:solidFill>
                  <a:srgbClr val="000000"/>
                </a:solidFill>
                <a:latin typeface="Rubik"/>
                <a:ea typeface="Rubik"/>
                <a:cs typeface="Rubik"/>
                <a:sym typeface="Rubik"/>
              </a:rPr>
              <a:t>Write or draw about your experience promoting well-being.</a:t>
            </a:r>
          </a:p>
          <a:p>
            <a:pPr algn="l">
              <a:lnSpc>
                <a:spcPts val="5040"/>
              </a:lnSpc>
            </a:pPr>
            <a:endParaRPr lang="en-US" sz="4200">
              <a:solidFill>
                <a:srgbClr val="000000"/>
              </a:solidFill>
              <a:latin typeface="Rubik"/>
              <a:ea typeface="Rubik"/>
              <a:cs typeface="Rubik"/>
              <a:sym typeface="Rubik"/>
            </a:endParaRPr>
          </a:p>
          <a:p>
            <a:pPr marL="760095" lvl="1" indent="-380048" algn="l">
              <a:lnSpc>
                <a:spcPts val="7560"/>
              </a:lnSpc>
              <a:buFont typeface="Arial"/>
              <a:buChar char="•"/>
            </a:pPr>
            <a:r>
              <a:rPr lang="en-US" sz="4200">
                <a:solidFill>
                  <a:srgbClr val="000000"/>
                </a:solidFill>
                <a:latin typeface="Rubik"/>
                <a:ea typeface="Rubik"/>
                <a:cs typeface="Rubik"/>
                <a:sym typeface="Rubik"/>
              </a:rPr>
              <a:t>What did you notice about yourself?</a:t>
            </a:r>
          </a:p>
          <a:p>
            <a:pPr marL="760095" lvl="1" indent="-380048" algn="l">
              <a:lnSpc>
                <a:spcPts val="7560"/>
              </a:lnSpc>
              <a:buFont typeface="Arial"/>
              <a:buChar char="•"/>
            </a:pPr>
            <a:r>
              <a:rPr lang="en-US" sz="4200">
                <a:solidFill>
                  <a:srgbClr val="000000"/>
                </a:solidFill>
                <a:latin typeface="Rubik"/>
                <a:ea typeface="Rubik"/>
                <a:cs typeface="Rubik"/>
                <a:sym typeface="Rubik"/>
              </a:rPr>
              <a:t>What did you notice about others?</a:t>
            </a:r>
          </a:p>
          <a:p>
            <a:pPr marL="760095" lvl="1" indent="-380048" algn="l">
              <a:lnSpc>
                <a:spcPts val="7560"/>
              </a:lnSpc>
              <a:buFont typeface="Arial"/>
              <a:buChar char="•"/>
            </a:pPr>
            <a:r>
              <a:rPr lang="en-US" sz="4200">
                <a:solidFill>
                  <a:srgbClr val="000000"/>
                </a:solidFill>
                <a:latin typeface="Rubik"/>
                <a:ea typeface="Rubik"/>
                <a:cs typeface="Rubik"/>
                <a:sym typeface="Rubik"/>
              </a:rPr>
              <a:t>What more could you do to promote well-being?</a:t>
            </a:r>
          </a:p>
        </p:txBody>
      </p:sp>
      <p:sp>
        <p:nvSpPr>
          <p:cNvPr id="7" name="Freeform 7" descr="Pencil outline"/>
          <p:cNvSpPr/>
          <p:nvPr/>
        </p:nvSpPr>
        <p:spPr>
          <a:xfrm>
            <a:off x="13837959" y="1541148"/>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Lightbulb and pencil outline"/>
          <p:cNvSpPr/>
          <p:nvPr/>
        </p:nvSpPr>
        <p:spPr>
          <a:xfrm rot="-1187412">
            <a:off x="4071864" y="1018203"/>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4563048" y="1480100"/>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Independent Writing</a:t>
            </a:r>
          </a:p>
        </p:txBody>
      </p:sp>
      <p:sp>
        <p:nvSpPr>
          <p:cNvPr id="10" name="AutoShape 10"/>
          <p:cNvSpPr/>
          <p:nvPr/>
        </p:nvSpPr>
        <p:spPr>
          <a:xfrm flipH="1">
            <a:off x="9368717" y="2641199"/>
            <a:ext cx="4612147" cy="83"/>
          </a:xfrm>
          <a:prstGeom prst="line">
            <a:avLst/>
          </a:prstGeom>
          <a:ln w="19050" cap="rnd">
            <a:solidFill>
              <a:srgbClr val="C5FFF4"/>
            </a:solidFill>
            <a:prstDash val="solid"/>
            <a:headEnd type="none" w="sm" len="sm"/>
            <a:tailEnd type="triangle" w="lg" len="med"/>
          </a:ln>
        </p:spPr>
        <p:txBody>
          <a:bodyPr/>
          <a:lstStyle/>
          <a:p>
            <a:endParaRPr lang="en-US"/>
          </a:p>
        </p:txBody>
      </p:sp>
      <p:sp>
        <p:nvSpPr>
          <p:cNvPr id="11" name="Freeform 11"/>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3206110" y="8822842"/>
            <a:ext cx="14837120" cy="7334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When we’re done, share with a partner!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17BFD5A4-5904-338B-0A44-AC420A91C1D9}"/>
              </a:ext>
            </a:extLst>
          </p:cNvPr>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91440" y="97743"/>
            <a:ext cx="12780413"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Well-Being Station Rotations</a:t>
            </a:r>
          </a:p>
        </p:txBody>
      </p:sp>
      <p:grpSp>
        <p:nvGrpSpPr>
          <p:cNvPr id="5" name="Group 5"/>
          <p:cNvGrpSpPr/>
          <p:nvPr/>
        </p:nvGrpSpPr>
        <p:grpSpPr>
          <a:xfrm>
            <a:off x="9117106" y="297644"/>
            <a:ext cx="7177772" cy="9691712"/>
            <a:chOff x="0" y="0"/>
            <a:chExt cx="1208841" cy="1632225"/>
          </a:xfrm>
        </p:grpSpPr>
        <p:sp>
          <p:nvSpPr>
            <p:cNvPr id="6" name="Freeform 6"/>
            <p:cNvSpPr/>
            <p:nvPr/>
          </p:nvSpPr>
          <p:spPr>
            <a:xfrm>
              <a:off x="0" y="0"/>
              <a:ext cx="1208841" cy="1632225"/>
            </a:xfrm>
            <a:custGeom>
              <a:avLst/>
              <a:gdLst/>
              <a:ahLst/>
              <a:cxnLst/>
              <a:rect l="l" t="t" r="r" b="b"/>
              <a:pathLst>
                <a:path w="1208841" h="1632225">
                  <a:moveTo>
                    <a:pt x="0" y="0"/>
                  </a:moveTo>
                  <a:lnTo>
                    <a:pt x="1208841" y="0"/>
                  </a:lnTo>
                  <a:lnTo>
                    <a:pt x="1208841" y="1632225"/>
                  </a:lnTo>
                  <a:lnTo>
                    <a:pt x="0" y="1632225"/>
                  </a:lnTo>
                  <a:close/>
                </a:path>
              </a:pathLst>
            </a:custGeom>
            <a:solidFill>
              <a:srgbClr val="F8DF97"/>
            </a:solidFill>
            <a:ln w="38100" cap="sq">
              <a:solidFill>
                <a:srgbClr val="F2C23B"/>
              </a:solidFill>
              <a:prstDash val="solid"/>
              <a:miter/>
            </a:ln>
          </p:spPr>
          <p:txBody>
            <a:bodyPr/>
            <a:lstStyle/>
            <a:p>
              <a:endParaRPr lang="en-US"/>
            </a:p>
          </p:txBody>
        </p:sp>
        <p:sp>
          <p:nvSpPr>
            <p:cNvPr id="7" name="TextBox 7"/>
            <p:cNvSpPr txBox="1"/>
            <p:nvPr/>
          </p:nvSpPr>
          <p:spPr>
            <a:xfrm>
              <a:off x="0" y="-57150"/>
              <a:ext cx="1208841" cy="1689375"/>
            </a:xfrm>
            <a:prstGeom prst="rect">
              <a:avLst/>
            </a:prstGeom>
          </p:spPr>
          <p:txBody>
            <a:bodyPr lIns="50800" tIns="50800" rIns="50800" bIns="50800" rtlCol="0" anchor="ctr"/>
            <a:lstStyle/>
            <a:p>
              <a:pPr algn="ctr">
                <a:lnSpc>
                  <a:spcPts val="2051"/>
                </a:lnSpc>
              </a:pPr>
              <a:endParaRPr/>
            </a:p>
          </p:txBody>
        </p:sp>
      </p:grpSp>
      <p:sp>
        <p:nvSpPr>
          <p:cNvPr id="8" name="TextBox 8"/>
          <p:cNvSpPr txBox="1"/>
          <p:nvPr/>
        </p:nvSpPr>
        <p:spPr>
          <a:xfrm>
            <a:off x="9426077" y="492138"/>
            <a:ext cx="6559830" cy="9053974"/>
          </a:xfrm>
          <a:prstGeom prst="rect">
            <a:avLst/>
          </a:prstGeom>
        </p:spPr>
        <p:txBody>
          <a:bodyPr lIns="0" tIns="0" rIns="0" bIns="0" rtlCol="0" anchor="t">
            <a:spAutoFit/>
          </a:bodyPr>
          <a:lstStyle/>
          <a:p>
            <a:pPr algn="l">
              <a:lnSpc>
                <a:spcPts val="3104"/>
              </a:lnSpc>
            </a:pPr>
            <a:r>
              <a:rPr lang="en-US" sz="2069">
                <a:solidFill>
                  <a:srgbClr val="000000"/>
                </a:solidFill>
                <a:latin typeface="Soleil"/>
                <a:ea typeface="Soleil"/>
                <a:cs typeface="Soleil"/>
                <a:sym typeface="Soleil"/>
              </a:rPr>
              <a:t>Station 1: “A Great Memory” </a:t>
            </a:r>
          </a:p>
          <a:p>
            <a:pPr marL="446868" lvl="1" indent="-223434" algn="l">
              <a:lnSpc>
                <a:spcPts val="3104"/>
              </a:lnSpc>
              <a:buFont typeface="Arial"/>
              <a:buChar char="•"/>
            </a:pPr>
            <a:r>
              <a:rPr lang="en-US" sz="2069" err="1">
                <a:solidFill>
                  <a:srgbClr val="000000"/>
                </a:solidFill>
                <a:latin typeface="Soleil"/>
                <a:ea typeface="Soleil"/>
                <a:cs typeface="Soleil"/>
                <a:sym typeface="Soleil"/>
              </a:rPr>
              <a:t>Practise</a:t>
            </a:r>
            <a:r>
              <a:rPr lang="en-US" sz="2069">
                <a:solidFill>
                  <a:srgbClr val="000000"/>
                </a:solidFill>
                <a:latin typeface="Soleil"/>
                <a:ea typeface="Soleil"/>
                <a:cs typeface="Soleil"/>
                <a:sym typeface="Soleil"/>
              </a:rPr>
              <a:t> gratitude and recall a moment during the past week or so that made you smile.  </a:t>
            </a:r>
          </a:p>
          <a:p>
            <a:pPr algn="l">
              <a:lnSpc>
                <a:spcPts val="3104"/>
              </a:lnSpc>
            </a:pPr>
            <a:endParaRPr lang="en-US" sz="2069">
              <a:solidFill>
                <a:srgbClr val="000000"/>
              </a:solidFill>
              <a:latin typeface="Soleil"/>
              <a:ea typeface="Soleil"/>
              <a:cs typeface="Soleil"/>
              <a:sym typeface="Soleil"/>
            </a:endParaRPr>
          </a:p>
          <a:p>
            <a:pPr algn="l">
              <a:lnSpc>
                <a:spcPts val="3104"/>
              </a:lnSpc>
            </a:pPr>
            <a:r>
              <a:rPr lang="en-US" sz="2069">
                <a:solidFill>
                  <a:srgbClr val="000000"/>
                </a:solidFill>
                <a:latin typeface="Soleil"/>
                <a:ea typeface="Soleil"/>
                <a:cs typeface="Soleil"/>
                <a:sym typeface="Soleil"/>
              </a:rPr>
              <a:t>Station 2: “I am kind, or I help others, by…” </a:t>
            </a:r>
          </a:p>
          <a:p>
            <a:pPr marL="446868" lvl="1" indent="-223434" algn="l">
              <a:lnSpc>
                <a:spcPts val="3104"/>
              </a:lnSpc>
              <a:buFont typeface="Arial"/>
              <a:buChar char="•"/>
            </a:pPr>
            <a:r>
              <a:rPr lang="en-US" sz="2069">
                <a:solidFill>
                  <a:srgbClr val="000000"/>
                </a:solidFill>
                <a:latin typeface="Soleil"/>
                <a:ea typeface="Soleil"/>
                <a:cs typeface="Soleil"/>
                <a:sym typeface="Soleil"/>
              </a:rPr>
              <a:t>Consider empathy, compassion and altruism—how do you make a difference to others? </a:t>
            </a:r>
          </a:p>
          <a:p>
            <a:pPr algn="l">
              <a:lnSpc>
                <a:spcPts val="3104"/>
              </a:lnSpc>
            </a:pPr>
            <a:r>
              <a:rPr lang="en-US" sz="2069">
                <a:solidFill>
                  <a:srgbClr val="000000"/>
                </a:solidFill>
                <a:latin typeface="Soleil"/>
                <a:ea typeface="Soleil"/>
                <a:cs typeface="Soleil"/>
                <a:sym typeface="Soleil"/>
              </a:rPr>
              <a:t>       Write down one idea.  </a:t>
            </a:r>
          </a:p>
          <a:p>
            <a:pPr algn="l">
              <a:lnSpc>
                <a:spcPts val="3104"/>
              </a:lnSpc>
            </a:pPr>
            <a:endParaRPr lang="en-US" sz="2069">
              <a:solidFill>
                <a:srgbClr val="000000"/>
              </a:solidFill>
              <a:latin typeface="Soleil"/>
              <a:ea typeface="Soleil"/>
              <a:cs typeface="Soleil"/>
              <a:sym typeface="Soleil"/>
            </a:endParaRPr>
          </a:p>
          <a:p>
            <a:pPr algn="l">
              <a:lnSpc>
                <a:spcPts val="3104"/>
              </a:lnSpc>
            </a:pPr>
            <a:r>
              <a:rPr lang="en-US" sz="2069">
                <a:solidFill>
                  <a:srgbClr val="000000"/>
                </a:solidFill>
                <a:latin typeface="Soleil"/>
                <a:ea typeface="Soleil"/>
                <a:cs typeface="Soleil"/>
                <a:sym typeface="Soleil"/>
              </a:rPr>
              <a:t>Station 3: “If I have a problem, I can go to…” </a:t>
            </a:r>
          </a:p>
          <a:p>
            <a:pPr marL="446868" lvl="1" indent="-223434" algn="l">
              <a:lnSpc>
                <a:spcPts val="3104"/>
              </a:lnSpc>
              <a:buFont typeface="Arial"/>
              <a:buChar char="•"/>
            </a:pPr>
            <a:r>
              <a:rPr lang="en-US" sz="2069">
                <a:solidFill>
                  <a:srgbClr val="000000"/>
                </a:solidFill>
                <a:latin typeface="Soleil"/>
                <a:ea typeface="Soleil"/>
                <a:cs typeface="Soleil"/>
                <a:sym typeface="Soleil"/>
              </a:rPr>
              <a:t>When you have a problem or a big worry, write down someone you could go to for help (for example, a parent or coach).  </a:t>
            </a:r>
          </a:p>
          <a:p>
            <a:pPr algn="l">
              <a:lnSpc>
                <a:spcPts val="3104"/>
              </a:lnSpc>
            </a:pPr>
            <a:endParaRPr lang="en-US" sz="2069">
              <a:solidFill>
                <a:srgbClr val="000000"/>
              </a:solidFill>
              <a:latin typeface="Soleil"/>
              <a:ea typeface="Soleil"/>
              <a:cs typeface="Soleil"/>
              <a:sym typeface="Soleil"/>
            </a:endParaRPr>
          </a:p>
          <a:p>
            <a:pPr algn="l">
              <a:lnSpc>
                <a:spcPts val="3104"/>
              </a:lnSpc>
            </a:pPr>
            <a:r>
              <a:rPr lang="en-US" sz="2069">
                <a:solidFill>
                  <a:srgbClr val="000000"/>
                </a:solidFill>
                <a:latin typeface="Soleil"/>
                <a:ea typeface="Soleil"/>
                <a:cs typeface="Soleil"/>
                <a:sym typeface="Soleil"/>
              </a:rPr>
              <a:t>Station 4: “This week I did _______ because it made </a:t>
            </a:r>
          </a:p>
          <a:p>
            <a:pPr algn="l">
              <a:lnSpc>
                <a:spcPts val="3104"/>
              </a:lnSpc>
            </a:pPr>
            <a:r>
              <a:rPr lang="en-US" sz="2069">
                <a:solidFill>
                  <a:srgbClr val="000000"/>
                </a:solidFill>
                <a:latin typeface="Soleil"/>
                <a:ea typeface="Soleil"/>
                <a:cs typeface="Soleil"/>
                <a:sym typeface="Soleil"/>
              </a:rPr>
              <a:t>       me happy.” </a:t>
            </a:r>
          </a:p>
          <a:p>
            <a:pPr marL="446868" lvl="1" indent="-223434" algn="l">
              <a:lnSpc>
                <a:spcPts val="3104"/>
              </a:lnSpc>
              <a:buFont typeface="Arial"/>
              <a:buChar char="•"/>
            </a:pPr>
            <a:r>
              <a:rPr lang="en-US" sz="2069">
                <a:solidFill>
                  <a:srgbClr val="000000"/>
                </a:solidFill>
                <a:latin typeface="Soleil"/>
                <a:ea typeface="Soleil"/>
                <a:cs typeface="Soleil"/>
                <a:sym typeface="Soleil"/>
              </a:rPr>
              <a:t>What is something you did for yourself? What are things that you do to bring joy to your life? </a:t>
            </a:r>
          </a:p>
          <a:p>
            <a:pPr algn="l">
              <a:lnSpc>
                <a:spcPts val="3104"/>
              </a:lnSpc>
            </a:pPr>
            <a:endParaRPr lang="en-US" sz="2069">
              <a:solidFill>
                <a:srgbClr val="000000"/>
              </a:solidFill>
              <a:latin typeface="Soleil"/>
              <a:ea typeface="Soleil"/>
              <a:cs typeface="Soleil"/>
              <a:sym typeface="Soleil"/>
            </a:endParaRPr>
          </a:p>
          <a:p>
            <a:pPr algn="l">
              <a:lnSpc>
                <a:spcPts val="3104"/>
              </a:lnSpc>
            </a:pPr>
            <a:r>
              <a:rPr lang="en-US" sz="2069">
                <a:solidFill>
                  <a:srgbClr val="000000"/>
                </a:solidFill>
                <a:latin typeface="Soleil"/>
                <a:ea typeface="Soleil"/>
                <a:cs typeface="Soleil"/>
                <a:sym typeface="Soleil"/>
              </a:rPr>
              <a:t>Station 5: “What is a habit or routine that you engage </a:t>
            </a:r>
          </a:p>
          <a:p>
            <a:pPr algn="l">
              <a:lnSpc>
                <a:spcPts val="3104"/>
              </a:lnSpc>
            </a:pPr>
            <a:r>
              <a:rPr lang="en-US" sz="2069">
                <a:solidFill>
                  <a:srgbClr val="000000"/>
                </a:solidFill>
                <a:latin typeface="Soleil"/>
                <a:ea typeface="Soleil"/>
                <a:cs typeface="Soleil"/>
                <a:sym typeface="Soleil"/>
              </a:rPr>
              <a:t>        in that helps your well-being or the well-being of </a:t>
            </a:r>
          </a:p>
          <a:p>
            <a:pPr algn="l">
              <a:lnSpc>
                <a:spcPts val="3104"/>
              </a:lnSpc>
            </a:pPr>
            <a:r>
              <a:rPr lang="en-US" sz="2069">
                <a:solidFill>
                  <a:srgbClr val="000000"/>
                </a:solidFill>
                <a:latin typeface="Soleil"/>
                <a:ea typeface="Soleil"/>
                <a:cs typeface="Soleil"/>
                <a:sym typeface="Soleil"/>
              </a:rPr>
              <a:t>        others?” </a:t>
            </a:r>
          </a:p>
          <a:p>
            <a:pPr marL="446868" lvl="1" indent="-223434" algn="l">
              <a:lnSpc>
                <a:spcPts val="3104"/>
              </a:lnSpc>
              <a:buFont typeface="Arial"/>
              <a:buChar char="•"/>
            </a:pPr>
            <a:r>
              <a:rPr lang="en-US" sz="2069">
                <a:solidFill>
                  <a:srgbClr val="000000"/>
                </a:solidFill>
                <a:latin typeface="Soleil"/>
                <a:ea typeface="Soleil"/>
                <a:cs typeface="Soleil"/>
                <a:sym typeface="Soleil"/>
              </a:rPr>
              <a:t>Eating at regular intervals, a set bedtime, weekly meetings of a club...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1927" y="1619282"/>
            <a:ext cx="16219916" cy="7757602"/>
            <a:chOff x="0" y="0"/>
            <a:chExt cx="21626554" cy="10343470"/>
          </a:xfrm>
        </p:grpSpPr>
        <p:sp>
          <p:nvSpPr>
            <p:cNvPr id="3" name="Freeform 3"/>
            <p:cNvSpPr/>
            <p:nvPr/>
          </p:nvSpPr>
          <p:spPr>
            <a:xfrm>
              <a:off x="0" y="0"/>
              <a:ext cx="21626576" cy="10343515"/>
            </a:xfrm>
            <a:custGeom>
              <a:avLst/>
              <a:gdLst/>
              <a:ahLst/>
              <a:cxnLst/>
              <a:rect l="l" t="t" r="r" b="b"/>
              <a:pathLst>
                <a:path w="21626576" h="10343515">
                  <a:moveTo>
                    <a:pt x="0" y="0"/>
                  </a:moveTo>
                  <a:lnTo>
                    <a:pt x="21626576" y="0"/>
                  </a:lnTo>
                  <a:lnTo>
                    <a:pt x="21626576" y="10343515"/>
                  </a:lnTo>
                  <a:lnTo>
                    <a:pt x="0" y="10343515"/>
                  </a:lnTo>
                  <a:close/>
                </a:path>
              </a:pathLst>
            </a:custGeom>
            <a:solidFill>
              <a:srgbClr val="F2C23B"/>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292831" y="134339"/>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Share Out!</a:t>
            </a:r>
          </a:p>
        </p:txBody>
      </p:sp>
      <p:sp>
        <p:nvSpPr>
          <p:cNvPr id="6" name="TextBox 6"/>
          <p:cNvSpPr txBox="1"/>
          <p:nvPr/>
        </p:nvSpPr>
        <p:spPr>
          <a:xfrm>
            <a:off x="1853327" y="3412477"/>
            <a:ext cx="14837120" cy="5114925"/>
          </a:xfrm>
          <a:prstGeom prst="rect">
            <a:avLst/>
          </a:prstGeom>
        </p:spPr>
        <p:txBody>
          <a:bodyPr lIns="0" tIns="0" rIns="0" bIns="0" rtlCol="0" anchor="t">
            <a:spAutoFit/>
          </a:bodyPr>
          <a:lstStyle/>
          <a:p>
            <a:pPr marL="760095" lvl="1" indent="-380048" algn="l">
              <a:lnSpc>
                <a:spcPts val="5040"/>
              </a:lnSpc>
              <a:buFont typeface="Arial"/>
              <a:buChar char="•"/>
            </a:pPr>
            <a:r>
              <a:rPr lang="en-US" sz="4200">
                <a:solidFill>
                  <a:srgbClr val="000000"/>
                </a:solidFill>
                <a:latin typeface="Rubik"/>
                <a:ea typeface="Rubik"/>
                <a:cs typeface="Rubik"/>
                <a:sym typeface="Rubik"/>
              </a:rPr>
              <a:t>What were your favorite activities?</a:t>
            </a:r>
          </a:p>
          <a:p>
            <a:pPr marL="760095" lvl="1" indent="-380048" algn="l">
              <a:lnSpc>
                <a:spcPts val="5040"/>
              </a:lnSpc>
            </a:pPr>
            <a:endParaRPr lang="en-US" sz="4200">
              <a:solidFill>
                <a:srgbClr val="000000"/>
              </a:solidFill>
              <a:latin typeface="Rubik"/>
              <a:ea typeface="Rubik"/>
              <a:cs typeface="Rubik"/>
              <a:sym typeface="Rubik"/>
            </a:endParaRPr>
          </a:p>
          <a:p>
            <a:pPr marL="760095" lvl="1" indent="-380048" algn="l">
              <a:lnSpc>
                <a:spcPts val="5040"/>
              </a:lnSpc>
              <a:buFont typeface="Arial"/>
              <a:buChar char="•"/>
            </a:pPr>
            <a:r>
              <a:rPr lang="en-US" sz="4200">
                <a:solidFill>
                  <a:srgbClr val="000000"/>
                </a:solidFill>
                <a:latin typeface="Rubik"/>
                <a:ea typeface="Rubik"/>
                <a:cs typeface="Rubik"/>
                <a:sym typeface="Rubik"/>
              </a:rPr>
              <a:t>What is something new that you learned?</a:t>
            </a:r>
          </a:p>
          <a:p>
            <a:pPr marL="760095" lvl="1" indent="-380048" algn="l">
              <a:lnSpc>
                <a:spcPts val="5040"/>
              </a:lnSpc>
            </a:pPr>
            <a:endParaRPr lang="en-US" sz="4200">
              <a:solidFill>
                <a:srgbClr val="000000"/>
              </a:solidFill>
              <a:latin typeface="Rubik"/>
              <a:ea typeface="Rubik"/>
              <a:cs typeface="Rubik"/>
              <a:sym typeface="Rubik"/>
            </a:endParaRPr>
          </a:p>
          <a:p>
            <a:pPr marL="760095" lvl="1" indent="-380048" algn="l">
              <a:lnSpc>
                <a:spcPts val="5040"/>
              </a:lnSpc>
              <a:buFont typeface="Arial"/>
              <a:buChar char="•"/>
            </a:pPr>
            <a:r>
              <a:rPr lang="en-US" sz="4200">
                <a:solidFill>
                  <a:srgbClr val="000000"/>
                </a:solidFill>
                <a:latin typeface="Rubik"/>
                <a:ea typeface="Rubik"/>
                <a:cs typeface="Rubik"/>
                <a:sym typeface="Rubik"/>
              </a:rPr>
              <a:t>Are you doing anything different now to care for your well-being?</a:t>
            </a:r>
          </a:p>
          <a:p>
            <a:pPr marL="760095" lvl="1" indent="-380048" algn="l">
              <a:lnSpc>
                <a:spcPts val="5040"/>
              </a:lnSpc>
            </a:pPr>
            <a:endParaRPr lang="en-US" sz="4200">
              <a:solidFill>
                <a:srgbClr val="000000"/>
              </a:solidFill>
              <a:latin typeface="Rubik"/>
              <a:ea typeface="Rubik"/>
              <a:cs typeface="Rubik"/>
              <a:sym typeface="Rubik"/>
            </a:endParaRPr>
          </a:p>
          <a:p>
            <a:pPr marL="760095" lvl="1" indent="-380048" algn="l">
              <a:lnSpc>
                <a:spcPts val="5040"/>
              </a:lnSpc>
              <a:buFont typeface="Arial"/>
              <a:buChar char="•"/>
            </a:pPr>
            <a:r>
              <a:rPr lang="en-US" sz="4200">
                <a:solidFill>
                  <a:srgbClr val="000000"/>
                </a:solidFill>
                <a:latin typeface="Rubik"/>
                <a:ea typeface="Rubik"/>
                <a:cs typeface="Rubik"/>
                <a:sym typeface="Rubik"/>
              </a:rPr>
              <a:t>Are you helping others care for their well-being?</a:t>
            </a:r>
          </a:p>
        </p:txBody>
      </p:sp>
      <p:sp>
        <p:nvSpPr>
          <p:cNvPr id="8" name="Freeform 8" descr="Popcorn black and white popcorn pieces clipart black and white ..."/>
          <p:cNvSpPr/>
          <p:nvPr/>
        </p:nvSpPr>
        <p:spPr>
          <a:xfrm>
            <a:off x="5019723" y="2110714"/>
            <a:ext cx="500062" cy="428627"/>
          </a:xfrm>
          <a:custGeom>
            <a:avLst/>
            <a:gdLst/>
            <a:ahLst/>
            <a:cxnLst/>
            <a:rect l="l" t="t" r="r" b="b"/>
            <a:pathLst>
              <a:path w="500062" h="428627">
                <a:moveTo>
                  <a:pt x="0" y="0"/>
                </a:moveTo>
                <a:lnTo>
                  <a:pt x="500063" y="0"/>
                </a:lnTo>
                <a:lnTo>
                  <a:pt x="500063" y="428627"/>
                </a:lnTo>
                <a:lnTo>
                  <a:pt x="0" y="428627"/>
                </a:lnTo>
                <a:lnTo>
                  <a:pt x="0" y="0"/>
                </a:lnTo>
                <a:close/>
              </a:path>
            </a:pathLst>
          </a:custGeom>
          <a:blipFill>
            <a:blip r:embed="rId3"/>
            <a:stretch>
              <a:fillRect/>
            </a:stretch>
          </a:blipFill>
        </p:spPr>
        <p:txBody>
          <a:bodyPr/>
          <a:lstStyle/>
          <a:p>
            <a:endParaRPr lang="en-US"/>
          </a:p>
        </p:txBody>
      </p:sp>
      <p:sp>
        <p:nvSpPr>
          <p:cNvPr id="9" name="Freeform 9" descr="Popcorn black and white popcorn pieces clipart black and white ..."/>
          <p:cNvSpPr/>
          <p:nvPr/>
        </p:nvSpPr>
        <p:spPr>
          <a:xfrm>
            <a:off x="11902198" y="2010236"/>
            <a:ext cx="585788" cy="700089"/>
          </a:xfrm>
          <a:custGeom>
            <a:avLst/>
            <a:gdLst/>
            <a:ahLst/>
            <a:cxnLst/>
            <a:rect l="l" t="t" r="r" b="b"/>
            <a:pathLst>
              <a:path w="585788" h="700089">
                <a:moveTo>
                  <a:pt x="0" y="0"/>
                </a:moveTo>
                <a:lnTo>
                  <a:pt x="585788" y="0"/>
                </a:lnTo>
                <a:lnTo>
                  <a:pt x="585788" y="700088"/>
                </a:lnTo>
                <a:lnTo>
                  <a:pt x="0" y="700088"/>
                </a:lnTo>
                <a:lnTo>
                  <a:pt x="0" y="0"/>
                </a:lnTo>
                <a:close/>
              </a:path>
            </a:pathLst>
          </a:custGeom>
          <a:blipFill>
            <a:blip r:embed="rId4"/>
            <a:stretch>
              <a:fillRect/>
            </a:stretch>
          </a:blipFill>
        </p:spPr>
        <p:txBody>
          <a:bodyPr/>
          <a:lstStyle/>
          <a:p>
            <a:endParaRPr lang="en-US"/>
          </a:p>
        </p:txBody>
      </p:sp>
      <p:sp>
        <p:nvSpPr>
          <p:cNvPr id="10" name="Freeform 10" descr="Popcorn black and white popcorn pieces clipart black and white ..."/>
          <p:cNvSpPr/>
          <p:nvPr/>
        </p:nvSpPr>
        <p:spPr>
          <a:xfrm>
            <a:off x="12388932" y="2168576"/>
            <a:ext cx="471488" cy="400052"/>
          </a:xfrm>
          <a:custGeom>
            <a:avLst/>
            <a:gdLst/>
            <a:ahLst/>
            <a:cxnLst/>
            <a:rect l="l" t="t" r="r" b="b"/>
            <a:pathLst>
              <a:path w="471488" h="400052">
                <a:moveTo>
                  <a:pt x="0" y="0"/>
                </a:moveTo>
                <a:lnTo>
                  <a:pt x="471488" y="0"/>
                </a:lnTo>
                <a:lnTo>
                  <a:pt x="471488" y="400051"/>
                </a:lnTo>
                <a:lnTo>
                  <a:pt x="0" y="400051"/>
                </a:lnTo>
                <a:lnTo>
                  <a:pt x="0" y="0"/>
                </a:lnTo>
                <a:close/>
              </a:path>
            </a:pathLst>
          </a:custGeom>
          <a:blipFill>
            <a:blip r:embed="rId5"/>
            <a:stretch>
              <a:fillRect/>
            </a:stretch>
          </a:blipFill>
        </p:spPr>
        <p:txBody>
          <a:bodyPr/>
          <a:lstStyle/>
          <a:p>
            <a:endParaRPr lang="en-US"/>
          </a:p>
        </p:txBody>
      </p:sp>
      <p:sp>
        <p:nvSpPr>
          <p:cNvPr id="11" name="Freeform 11" descr="Popcorn black and white popcorn pieces clipart black and white ..."/>
          <p:cNvSpPr/>
          <p:nvPr/>
        </p:nvSpPr>
        <p:spPr>
          <a:xfrm>
            <a:off x="12860420" y="2282164"/>
            <a:ext cx="428625" cy="514352"/>
          </a:xfrm>
          <a:custGeom>
            <a:avLst/>
            <a:gdLst/>
            <a:ahLst/>
            <a:cxnLst/>
            <a:rect l="l" t="t" r="r" b="b"/>
            <a:pathLst>
              <a:path w="428625" h="514352">
                <a:moveTo>
                  <a:pt x="0" y="0"/>
                </a:moveTo>
                <a:lnTo>
                  <a:pt x="428624" y="0"/>
                </a:lnTo>
                <a:lnTo>
                  <a:pt x="428624" y="514352"/>
                </a:lnTo>
                <a:lnTo>
                  <a:pt x="0" y="514352"/>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6245002" y="2247138"/>
            <a:ext cx="6152656" cy="733425"/>
          </a:xfrm>
          <a:prstGeom prst="rect">
            <a:avLst/>
          </a:prstGeom>
        </p:spPr>
        <p:txBody>
          <a:bodyPr lIns="0" tIns="0" rIns="0" bIns="0" rtlCol="0" anchor="t">
            <a:spAutoFit/>
          </a:bodyPr>
          <a:lstStyle/>
          <a:p>
            <a:pPr algn="ctr">
              <a:lnSpc>
                <a:spcPts val="5759"/>
              </a:lnSpc>
            </a:pPr>
            <a:r>
              <a:rPr lang="en-US" sz="4800">
                <a:solidFill>
                  <a:srgbClr val="000000"/>
                </a:solidFill>
                <a:latin typeface="Rubik Bold"/>
                <a:ea typeface="Rubik Bold"/>
                <a:cs typeface="Rubik Bold"/>
                <a:sym typeface="Rubik Bold"/>
              </a:rPr>
              <a:t>Popcorn Thoughts</a:t>
            </a:r>
          </a:p>
        </p:txBody>
      </p:sp>
      <p:sp>
        <p:nvSpPr>
          <p:cNvPr id="13" name="Freeform 13" descr="Popcorn outline"/>
          <p:cNvSpPr/>
          <p:nvPr/>
        </p:nvSpPr>
        <p:spPr>
          <a:xfrm rot="-999858">
            <a:off x="5386923" y="2028531"/>
            <a:ext cx="1080194" cy="1080194"/>
          </a:xfrm>
          <a:custGeom>
            <a:avLst/>
            <a:gdLst/>
            <a:ahLst/>
            <a:cxnLst/>
            <a:rect l="l" t="t" r="r" b="b"/>
            <a:pathLst>
              <a:path w="1080194" h="1080194">
                <a:moveTo>
                  <a:pt x="0" y="0"/>
                </a:moveTo>
                <a:lnTo>
                  <a:pt x="1080193" y="0"/>
                </a:lnTo>
                <a:lnTo>
                  <a:pt x="1080193" y="1080194"/>
                </a:lnTo>
                <a:lnTo>
                  <a:pt x="0" y="10801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9"/>
            <a:stretch>
              <a:fillRect/>
            </a:stretch>
          </a:blipFill>
        </p:spPr>
        <p:txBody>
          <a:bodyPr/>
          <a:lstStyle/>
          <a:p>
            <a:endParaRPr lang="en-US"/>
          </a:p>
        </p:txBody>
      </p:sp>
      <p:sp>
        <p:nvSpPr>
          <p:cNvPr id="15" name="Freeform 12">
            <a:extLst>
              <a:ext uri="{FF2B5EF4-FFF2-40B4-BE49-F238E27FC236}">
                <a16:creationId xmlns:a16="http://schemas.microsoft.com/office/drawing/2014/main" id="{8E06E1EA-635C-09C1-5F03-C3690B85A2E5}"/>
              </a:ext>
            </a:extLst>
          </p:cNvPr>
          <p:cNvSpPr/>
          <p:nvPr/>
        </p:nvSpPr>
        <p:spPr>
          <a:xfrm>
            <a:off x="15773400" y="7886700"/>
            <a:ext cx="2367334" cy="2400300"/>
          </a:xfrm>
          <a:custGeom>
            <a:avLst/>
            <a:gdLst/>
            <a:ahLst/>
            <a:cxnLst/>
            <a:rect l="l" t="t" r="r" b="b"/>
            <a:pathLst>
              <a:path w="3375389" h="3375389">
                <a:moveTo>
                  <a:pt x="0" y="0"/>
                </a:moveTo>
                <a:lnTo>
                  <a:pt x="3375389" y="0"/>
                </a:lnTo>
                <a:lnTo>
                  <a:pt x="3375389" y="3375389"/>
                </a:lnTo>
                <a:lnTo>
                  <a:pt x="0" y="3375389"/>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9105" y="1264698"/>
            <a:ext cx="16652740" cy="4830406"/>
            <a:chOff x="0" y="0"/>
            <a:chExt cx="22203654" cy="6440542"/>
          </a:xfrm>
        </p:grpSpPr>
        <p:sp>
          <p:nvSpPr>
            <p:cNvPr id="3" name="Freeform 3"/>
            <p:cNvSpPr/>
            <p:nvPr/>
          </p:nvSpPr>
          <p:spPr>
            <a:xfrm>
              <a:off x="0" y="0"/>
              <a:ext cx="22203663" cy="6440551"/>
            </a:xfrm>
            <a:custGeom>
              <a:avLst/>
              <a:gdLst/>
              <a:ahLst/>
              <a:cxnLst/>
              <a:rect l="l" t="t" r="r" b="b"/>
              <a:pathLst>
                <a:path w="22203663" h="6440551">
                  <a:moveTo>
                    <a:pt x="0" y="0"/>
                  </a:moveTo>
                  <a:lnTo>
                    <a:pt x="22203663" y="0"/>
                  </a:lnTo>
                  <a:lnTo>
                    <a:pt x="22203663" y="6440551"/>
                  </a:lnTo>
                  <a:lnTo>
                    <a:pt x="0" y="6440551"/>
                  </a:lnTo>
                  <a:close/>
                </a:path>
              </a:pathLst>
            </a:custGeom>
            <a:solidFill>
              <a:srgbClr val="F2C23B"/>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Daily Action</a:t>
            </a:r>
          </a:p>
        </p:txBody>
      </p:sp>
      <p:sp>
        <p:nvSpPr>
          <p:cNvPr id="6" name="TextBox 6"/>
          <p:cNvSpPr txBox="1"/>
          <p:nvPr/>
        </p:nvSpPr>
        <p:spPr>
          <a:xfrm>
            <a:off x="2267542" y="3670376"/>
            <a:ext cx="13930358" cy="1285875"/>
          </a:xfrm>
          <a:prstGeom prst="rect">
            <a:avLst/>
          </a:prstGeom>
        </p:spPr>
        <p:txBody>
          <a:bodyPr lIns="0" tIns="0" rIns="0" bIns="0" rtlCol="0" anchor="t">
            <a:spAutoFit/>
          </a:bodyPr>
          <a:lstStyle/>
          <a:p>
            <a:pPr algn="ctr">
              <a:lnSpc>
                <a:spcPts val="5040"/>
              </a:lnSpc>
            </a:pPr>
            <a:r>
              <a:rPr lang="en-US" sz="4200">
                <a:solidFill>
                  <a:srgbClr val="000000"/>
                </a:solidFill>
                <a:latin typeface="Rubik"/>
                <a:ea typeface="Rubik"/>
                <a:cs typeface="Rubik"/>
                <a:sym typeface="Rubik"/>
              </a:rPr>
              <a:t>As we look at the following Daily Actions, choose one that you are going to try and reflect on it in your journal.</a:t>
            </a:r>
          </a:p>
        </p:txBody>
      </p:sp>
      <p:sp>
        <p:nvSpPr>
          <p:cNvPr id="7" name="Freeform 7" descr="Pencil outline"/>
          <p:cNvSpPr/>
          <p:nvPr/>
        </p:nvSpPr>
        <p:spPr>
          <a:xfrm>
            <a:off x="13837959" y="2021241"/>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descr="Lightbulb and pencil outline"/>
          <p:cNvSpPr/>
          <p:nvPr/>
        </p:nvSpPr>
        <p:spPr>
          <a:xfrm rot="-1187412">
            <a:off x="4071864" y="1498296"/>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4563048" y="1960193"/>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Independent Writing</a:t>
            </a:r>
          </a:p>
        </p:txBody>
      </p:sp>
      <p:sp>
        <p:nvSpPr>
          <p:cNvPr id="10" name="AutoShape 10"/>
          <p:cNvSpPr/>
          <p:nvPr/>
        </p:nvSpPr>
        <p:spPr>
          <a:xfrm flipH="1">
            <a:off x="9368717" y="3121292"/>
            <a:ext cx="4612147" cy="50"/>
          </a:xfrm>
          <a:prstGeom prst="line">
            <a:avLst/>
          </a:prstGeom>
          <a:ln w="19050" cap="rnd">
            <a:solidFill>
              <a:srgbClr val="C5FFF4"/>
            </a:solidFill>
            <a:prstDash val="solid"/>
            <a:headEnd type="none" w="sm" len="sm"/>
            <a:tailEnd type="triangle" w="lg" len="med"/>
          </a:ln>
        </p:spPr>
        <p:txBody>
          <a:bodyPr/>
          <a:lstStyle/>
          <a:p>
            <a:endParaRPr lang="en-US"/>
          </a:p>
        </p:txBody>
      </p:sp>
      <p:sp>
        <p:nvSpPr>
          <p:cNvPr id="11" name="Freeform 11" descr="A yellow hands making a heart shape  Description automatically generated"/>
          <p:cNvSpPr/>
          <p:nvPr/>
        </p:nvSpPr>
        <p:spPr>
          <a:xfrm>
            <a:off x="13727445" y="6169220"/>
            <a:ext cx="4940909" cy="4021025"/>
          </a:xfrm>
          <a:custGeom>
            <a:avLst/>
            <a:gdLst/>
            <a:ahLst/>
            <a:cxnLst/>
            <a:rect l="l" t="t" r="r" b="b"/>
            <a:pathLst>
              <a:path w="4940909" h="4021025">
                <a:moveTo>
                  <a:pt x="0" y="0"/>
                </a:moveTo>
                <a:lnTo>
                  <a:pt x="4940909" y="0"/>
                </a:lnTo>
                <a:lnTo>
                  <a:pt x="4940909" y="4021024"/>
                </a:lnTo>
                <a:lnTo>
                  <a:pt x="0" y="4021024"/>
                </a:lnTo>
                <a:lnTo>
                  <a:pt x="0" y="0"/>
                </a:lnTo>
                <a:close/>
              </a:path>
            </a:pathLst>
          </a:custGeom>
          <a:blipFill>
            <a:blip r:embed="rId8"/>
            <a:stretch>
              <a:fillRect t="-22817" b="-59"/>
            </a:stretch>
          </a:blipFill>
        </p:spPr>
        <p:txBody>
          <a:bodyPr/>
          <a:lstStyle/>
          <a:p>
            <a:endParaRPr lang="en-US"/>
          </a:p>
        </p:txBody>
      </p:sp>
      <p:sp>
        <p:nvSpPr>
          <p:cNvPr id="12" name="Freeform 12"/>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Daily Action</a:t>
            </a:r>
          </a:p>
        </p:txBody>
      </p:sp>
      <p:sp>
        <p:nvSpPr>
          <p:cNvPr id="4" name="Freeform 4"/>
          <p:cNvSpPr/>
          <p:nvPr/>
        </p:nvSpPr>
        <p:spPr>
          <a:xfrm>
            <a:off x="0" y="1405827"/>
            <a:ext cx="18288000" cy="8445499"/>
          </a:xfrm>
          <a:custGeom>
            <a:avLst/>
            <a:gdLst/>
            <a:ahLst/>
            <a:cxnLst/>
            <a:rect l="l" t="t" r="r" b="b"/>
            <a:pathLst>
              <a:path w="18288000" h="8445499">
                <a:moveTo>
                  <a:pt x="0" y="0"/>
                </a:moveTo>
                <a:lnTo>
                  <a:pt x="18288000" y="0"/>
                </a:lnTo>
                <a:lnTo>
                  <a:pt x="18288000" y="8445499"/>
                </a:lnTo>
                <a:lnTo>
                  <a:pt x="0" y="8445499"/>
                </a:lnTo>
                <a:lnTo>
                  <a:pt x="0" y="0"/>
                </a:lnTo>
                <a:close/>
              </a:path>
            </a:pathLst>
          </a:custGeom>
          <a:blipFill>
            <a:blip r:embed="rId4"/>
            <a:stretch>
              <a:fillRect/>
            </a:stretch>
          </a:blipFill>
        </p:spPr>
        <p:txBody>
          <a:bodyPr/>
          <a:lstStyle/>
          <a:p>
            <a:endParaRPr lang="en-US"/>
          </a:p>
        </p:txBody>
      </p:sp>
      <p:sp>
        <p:nvSpPr>
          <p:cNvPr id="5" name="Freeform 5"/>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7004764" y="70560"/>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2118728" y="8489214"/>
            <a:ext cx="14050536" cy="1148587"/>
          </a:xfrm>
          <a:custGeom>
            <a:avLst/>
            <a:gdLst/>
            <a:ahLst/>
            <a:cxnLst/>
            <a:rect l="l" t="t" r="r" b="b"/>
            <a:pathLst>
              <a:path w="14050536" h="1148587">
                <a:moveTo>
                  <a:pt x="0" y="0"/>
                </a:moveTo>
                <a:lnTo>
                  <a:pt x="14050536" y="0"/>
                </a:lnTo>
                <a:lnTo>
                  <a:pt x="14050536" y="1148588"/>
                </a:lnTo>
                <a:lnTo>
                  <a:pt x="0" y="1148588"/>
                </a:lnTo>
                <a:lnTo>
                  <a:pt x="0" y="0"/>
                </a:lnTo>
                <a:close/>
              </a:path>
            </a:pathLst>
          </a:custGeom>
          <a:blipFill>
            <a:blip r:embed="rId3"/>
            <a:stretch>
              <a:fillRect/>
            </a:stretch>
          </a:blipFill>
        </p:spPr>
        <p:txBody>
          <a:bodyPr/>
          <a:lstStyle/>
          <a:p>
            <a:endParaRPr lang="en-US"/>
          </a:p>
        </p:txBody>
      </p:sp>
      <p:sp>
        <p:nvSpPr>
          <p:cNvPr id="4" name="Freeform 4"/>
          <p:cNvSpPr/>
          <p:nvPr/>
        </p:nvSpPr>
        <p:spPr>
          <a:xfrm>
            <a:off x="4101249" y="2015930"/>
            <a:ext cx="9684051" cy="6100491"/>
          </a:xfrm>
          <a:custGeom>
            <a:avLst/>
            <a:gdLst/>
            <a:ahLst/>
            <a:cxnLst/>
            <a:rect l="l" t="t" r="r" b="b"/>
            <a:pathLst>
              <a:path w="9684051" h="6100491">
                <a:moveTo>
                  <a:pt x="0" y="0"/>
                </a:moveTo>
                <a:lnTo>
                  <a:pt x="9684051" y="0"/>
                </a:lnTo>
                <a:lnTo>
                  <a:pt x="9684051" y="6100491"/>
                </a:lnTo>
                <a:lnTo>
                  <a:pt x="0" y="6100491"/>
                </a:lnTo>
                <a:lnTo>
                  <a:pt x="0" y="0"/>
                </a:lnTo>
                <a:close/>
              </a:path>
            </a:pathLst>
          </a:custGeom>
          <a:blipFill>
            <a:blip r:embed="rId4"/>
            <a:stretch>
              <a:fillRect/>
            </a:stretch>
          </a:blipFill>
        </p:spPr>
        <p:txBody>
          <a:bodyPr/>
          <a:lstStyle/>
          <a:p>
            <a:endParaRPr lang="en-US"/>
          </a:p>
        </p:txBody>
      </p:sp>
      <p:sp>
        <p:nvSpPr>
          <p:cNvPr id="5" name="Freeform 5"/>
          <p:cNvSpPr/>
          <p:nvPr/>
        </p:nvSpPr>
        <p:spPr>
          <a:xfrm>
            <a:off x="6309669" y="504267"/>
            <a:ext cx="5668653" cy="1028383"/>
          </a:xfrm>
          <a:custGeom>
            <a:avLst/>
            <a:gdLst/>
            <a:ahLst/>
            <a:cxnLst/>
            <a:rect l="l" t="t" r="r" b="b"/>
            <a:pathLst>
              <a:path w="5668653" h="1028383">
                <a:moveTo>
                  <a:pt x="0" y="0"/>
                </a:moveTo>
                <a:lnTo>
                  <a:pt x="5668653" y="0"/>
                </a:lnTo>
                <a:lnTo>
                  <a:pt x="5668653" y="1028383"/>
                </a:lnTo>
                <a:lnTo>
                  <a:pt x="0" y="1028383"/>
                </a:lnTo>
                <a:lnTo>
                  <a:pt x="0" y="0"/>
                </a:lnTo>
                <a:close/>
              </a:path>
            </a:pathLst>
          </a:custGeom>
          <a:blipFill>
            <a:blip r:embed="rId5"/>
            <a:stretch>
              <a:fillRect/>
            </a:stretch>
          </a:blipFill>
        </p:spPr>
        <p:txBody>
          <a:bodyPr/>
          <a:lstStyle/>
          <a:p>
            <a:endParaRPr lang="en-US"/>
          </a:p>
        </p:txBody>
      </p:sp>
      <p:sp>
        <p:nvSpPr>
          <p:cNvPr id="6" name="AutoShape 6"/>
          <p:cNvSpPr/>
          <p:nvPr/>
        </p:nvSpPr>
        <p:spPr>
          <a:xfrm flipV="1">
            <a:off x="3559485" y="1667827"/>
            <a:ext cx="10767579" cy="209"/>
          </a:xfrm>
          <a:prstGeom prst="line">
            <a:avLst/>
          </a:prstGeom>
          <a:ln w="47625" cap="rnd">
            <a:solidFill>
              <a:srgbClr val="F2C23B"/>
            </a:solidFill>
            <a:prstDash val="solid"/>
            <a:headEnd type="none" w="sm" len="sm"/>
            <a:tailEnd type="none" w="sm" len="sm"/>
          </a:ln>
        </p:spPr>
        <p:txBody>
          <a:bodyPr/>
          <a:lstStyle/>
          <a:p>
            <a:endParaRPr lang="en-US"/>
          </a:p>
        </p:txBody>
      </p:sp>
      <p:sp>
        <p:nvSpPr>
          <p:cNvPr id="7" name="AutoShape 7"/>
          <p:cNvSpPr/>
          <p:nvPr/>
        </p:nvSpPr>
        <p:spPr>
          <a:xfrm flipV="1">
            <a:off x="5811876" y="8155305"/>
            <a:ext cx="6664246" cy="303"/>
          </a:xfrm>
          <a:prstGeom prst="line">
            <a:avLst/>
          </a:prstGeom>
          <a:ln w="28575" cap="rnd">
            <a:solidFill>
              <a:srgbClr val="71FFE4"/>
            </a:solidFill>
            <a:prstDash val="solid"/>
            <a:headEnd type="none" w="sm" len="sm"/>
            <a:tailEnd type="none" w="sm" len="sm"/>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3"/>
            <a:stretch>
              <a:fillRect/>
            </a:stretch>
          </a:blipFill>
        </p:spPr>
        <p:txBody>
          <a:bodyPr/>
          <a:lstStyle/>
          <a:p>
            <a:endParaRPr lang="en-US"/>
          </a:p>
        </p:txBody>
      </p:sp>
      <p:sp>
        <p:nvSpPr>
          <p:cNvPr id="3" name="Freeform 3"/>
          <p:cNvSpPr/>
          <p:nvPr/>
        </p:nvSpPr>
        <p:spPr>
          <a:xfrm>
            <a:off x="6184930" y="0"/>
            <a:ext cx="12103070" cy="10287000"/>
          </a:xfrm>
          <a:custGeom>
            <a:avLst/>
            <a:gdLst/>
            <a:ahLst/>
            <a:cxnLst/>
            <a:rect l="l" t="t" r="r" b="b"/>
            <a:pathLst>
              <a:path w="12103070" h="10287000">
                <a:moveTo>
                  <a:pt x="0" y="0"/>
                </a:moveTo>
                <a:lnTo>
                  <a:pt x="12103070" y="0"/>
                </a:lnTo>
                <a:lnTo>
                  <a:pt x="12103070" y="10287000"/>
                </a:lnTo>
                <a:lnTo>
                  <a:pt x="0" y="10287000"/>
                </a:lnTo>
                <a:lnTo>
                  <a:pt x="0" y="0"/>
                </a:lnTo>
                <a:close/>
              </a:path>
            </a:pathLst>
          </a:custGeom>
          <a:blipFill>
            <a:blip r:embed="rId4"/>
            <a:stretch>
              <a:fillRect/>
            </a:stretch>
          </a:blipFill>
        </p:spPr>
        <p:txBody>
          <a:bodyPr/>
          <a:lstStyle/>
          <a:p>
            <a:endParaRPr lang="en-US"/>
          </a:p>
        </p:txBody>
      </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Daily Action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Daily Action</a:t>
            </a:r>
          </a:p>
        </p:txBody>
      </p:sp>
      <p:sp>
        <p:nvSpPr>
          <p:cNvPr id="4" name="Freeform 4"/>
          <p:cNvSpPr/>
          <p:nvPr/>
        </p:nvSpPr>
        <p:spPr>
          <a:xfrm>
            <a:off x="1547232" y="1308238"/>
            <a:ext cx="14736336" cy="8127723"/>
          </a:xfrm>
          <a:custGeom>
            <a:avLst/>
            <a:gdLst/>
            <a:ahLst/>
            <a:cxnLst/>
            <a:rect l="l" t="t" r="r" b="b"/>
            <a:pathLst>
              <a:path w="14736336" h="8127723">
                <a:moveTo>
                  <a:pt x="0" y="0"/>
                </a:moveTo>
                <a:lnTo>
                  <a:pt x="14736336" y="0"/>
                </a:lnTo>
                <a:lnTo>
                  <a:pt x="14736336" y="8127724"/>
                </a:lnTo>
                <a:lnTo>
                  <a:pt x="0" y="8127724"/>
                </a:lnTo>
                <a:lnTo>
                  <a:pt x="0" y="0"/>
                </a:lnTo>
                <a:close/>
              </a:path>
            </a:pathLst>
          </a:custGeom>
          <a:blipFill>
            <a:blip r:embed="rId4"/>
            <a:stretch>
              <a:fillRect/>
            </a:stretch>
          </a:blipFill>
        </p:spPr>
        <p:txBody>
          <a:bodyPr/>
          <a:lstStyle/>
          <a:p>
            <a:endParaRPr lang="en-US"/>
          </a:p>
        </p:txBody>
      </p:sp>
      <p:sp>
        <p:nvSpPr>
          <p:cNvPr id="5" name="Freeform 5"/>
          <p:cNvSpPr/>
          <p:nvPr/>
        </p:nvSpPr>
        <p:spPr>
          <a:xfrm>
            <a:off x="121587" y="1044937"/>
            <a:ext cx="10239186" cy="148983"/>
          </a:xfrm>
          <a:custGeom>
            <a:avLst/>
            <a:gdLst/>
            <a:ahLst/>
            <a:cxnLst/>
            <a:rect l="l" t="t" r="r" b="b"/>
            <a:pathLst>
              <a:path w="10239186" h="148983">
                <a:moveTo>
                  <a:pt x="0" y="0"/>
                </a:moveTo>
                <a:lnTo>
                  <a:pt x="10239186" y="0"/>
                </a:lnTo>
                <a:lnTo>
                  <a:pt x="10239186" y="148983"/>
                </a:lnTo>
                <a:lnTo>
                  <a:pt x="0" y="148983"/>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3428" cy="10287000"/>
          </a:xfrm>
          <a:custGeom>
            <a:avLst/>
            <a:gdLst/>
            <a:ahLst/>
            <a:cxnLst/>
            <a:rect l="l" t="t" r="r" b="b"/>
            <a:pathLst>
              <a:path w="18283428" h="10287000">
                <a:moveTo>
                  <a:pt x="0" y="0"/>
                </a:moveTo>
                <a:lnTo>
                  <a:pt x="18283428" y="0"/>
                </a:lnTo>
                <a:lnTo>
                  <a:pt x="18283428" y="10287000"/>
                </a:lnTo>
                <a:lnTo>
                  <a:pt x="0" y="10287000"/>
                </a:lnTo>
                <a:lnTo>
                  <a:pt x="0" y="0"/>
                </a:lnTo>
                <a:close/>
              </a:path>
            </a:pathLst>
          </a:custGeom>
          <a:blipFill>
            <a:blip r:embed="rId2"/>
            <a:stretch>
              <a:fillRect t="-3289"/>
            </a:stretch>
          </a:blipFill>
        </p:spPr>
        <p:txBody>
          <a:bodyPr/>
          <a:lstStyle/>
          <a:p>
            <a:endParaRPr lang="en-US"/>
          </a:p>
        </p:txBody>
      </p:sp>
      <p:sp>
        <p:nvSpPr>
          <p:cNvPr id="3" name="Freeform 3"/>
          <p:cNvSpPr/>
          <p:nvPr/>
        </p:nvSpPr>
        <p:spPr>
          <a:xfrm>
            <a:off x="13885897" y="6705171"/>
            <a:ext cx="4227521" cy="4227521"/>
          </a:xfrm>
          <a:custGeom>
            <a:avLst/>
            <a:gdLst/>
            <a:ahLst/>
            <a:cxnLst/>
            <a:rect l="l" t="t" r="r" b="b"/>
            <a:pathLst>
              <a:path w="4227521" h="4227521">
                <a:moveTo>
                  <a:pt x="0" y="0"/>
                </a:moveTo>
                <a:lnTo>
                  <a:pt x="4227521" y="0"/>
                </a:lnTo>
                <a:lnTo>
                  <a:pt x="4227521" y="4227522"/>
                </a:lnTo>
                <a:lnTo>
                  <a:pt x="0" y="422752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35740"/>
            <a:ext cx="18027662" cy="8014918"/>
            <a:chOff x="0" y="0"/>
            <a:chExt cx="24036882" cy="10686558"/>
          </a:xfrm>
        </p:grpSpPr>
        <p:sp>
          <p:nvSpPr>
            <p:cNvPr id="3" name="Freeform 3"/>
            <p:cNvSpPr/>
            <p:nvPr/>
          </p:nvSpPr>
          <p:spPr>
            <a:xfrm>
              <a:off x="0" y="0"/>
              <a:ext cx="24036910" cy="10686542"/>
            </a:xfrm>
            <a:custGeom>
              <a:avLst/>
              <a:gdLst/>
              <a:ahLst/>
              <a:cxnLst/>
              <a:rect l="l" t="t" r="r" b="b"/>
              <a:pathLst>
                <a:path w="24036910" h="10686542">
                  <a:moveTo>
                    <a:pt x="0" y="0"/>
                  </a:moveTo>
                  <a:lnTo>
                    <a:pt x="24036910" y="0"/>
                  </a:lnTo>
                  <a:lnTo>
                    <a:pt x="24036910" y="10686542"/>
                  </a:lnTo>
                  <a:lnTo>
                    <a:pt x="0" y="10686542"/>
                  </a:lnTo>
                  <a:close/>
                </a:path>
              </a:pathLst>
            </a:custGeom>
            <a:solidFill>
              <a:srgbClr val="C5FFF4"/>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5" name="Freeform 5" descr="Shape  Description automatically generated with low confidence"/>
          <p:cNvSpPr/>
          <p:nvPr/>
        </p:nvSpPr>
        <p:spPr>
          <a:xfrm rot="-388229">
            <a:off x="5095920" y="1624134"/>
            <a:ext cx="1169418" cy="1169418"/>
          </a:xfrm>
          <a:custGeom>
            <a:avLst/>
            <a:gdLst/>
            <a:ahLst/>
            <a:cxnLst/>
            <a:rect l="l" t="t" r="r" b="b"/>
            <a:pathLst>
              <a:path w="1169418" h="1169418">
                <a:moveTo>
                  <a:pt x="0" y="0"/>
                </a:moveTo>
                <a:lnTo>
                  <a:pt x="1169418" y="0"/>
                </a:lnTo>
                <a:lnTo>
                  <a:pt x="1169418" y="1169418"/>
                </a:lnTo>
                <a:lnTo>
                  <a:pt x="0" y="1169418"/>
                </a:lnTo>
                <a:lnTo>
                  <a:pt x="0" y="0"/>
                </a:lnTo>
                <a:close/>
              </a:path>
            </a:pathLst>
          </a:custGeom>
          <a:blipFill>
            <a:blip r:embed="rId4"/>
            <a:stretch>
              <a:fillRect/>
            </a:stretch>
          </a:blipFill>
        </p:spPr>
        <p:txBody>
          <a:bodyPr/>
          <a:lstStyle/>
          <a:p>
            <a:endParaRPr lang="en-US"/>
          </a:p>
        </p:txBody>
      </p:sp>
      <p:sp>
        <p:nvSpPr>
          <p:cNvPr id="6" name="Freeform 6" descr="Chat bubble with solid fill"/>
          <p:cNvSpPr/>
          <p:nvPr/>
        </p:nvSpPr>
        <p:spPr>
          <a:xfrm rot="945262">
            <a:off x="12785378" y="1563559"/>
            <a:ext cx="1092713" cy="1092713"/>
          </a:xfrm>
          <a:custGeom>
            <a:avLst/>
            <a:gdLst/>
            <a:ahLst/>
            <a:cxnLst/>
            <a:rect l="l" t="t" r="r" b="b"/>
            <a:pathLst>
              <a:path w="1092713" h="1092713">
                <a:moveTo>
                  <a:pt x="0" y="0"/>
                </a:moveTo>
                <a:lnTo>
                  <a:pt x="1092712" y="0"/>
                </a:lnTo>
                <a:lnTo>
                  <a:pt x="1092712" y="1092713"/>
                </a:lnTo>
                <a:lnTo>
                  <a:pt x="0" y="10927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5572578" y="1837782"/>
            <a:ext cx="8137904" cy="933450"/>
          </a:xfrm>
          <a:prstGeom prst="rect">
            <a:avLst/>
          </a:prstGeom>
        </p:spPr>
        <p:txBody>
          <a:bodyPr lIns="0" tIns="0" rIns="0" bIns="0" rtlCol="0" anchor="t">
            <a:spAutoFit/>
          </a:bodyPr>
          <a:lstStyle/>
          <a:p>
            <a:pPr algn="ctr">
              <a:lnSpc>
                <a:spcPts val="7200"/>
              </a:lnSpc>
            </a:pPr>
            <a:r>
              <a:rPr lang="en-US" sz="6000">
                <a:solidFill>
                  <a:srgbClr val="000000"/>
                </a:solidFill>
                <a:latin typeface="Rubik Bold"/>
                <a:ea typeface="Rubik Bold"/>
                <a:cs typeface="Rubik Bold"/>
                <a:sym typeface="Rubik Bold"/>
              </a:rPr>
              <a:t>Think-Pair-Share</a:t>
            </a:r>
          </a:p>
        </p:txBody>
      </p:sp>
      <p:sp>
        <p:nvSpPr>
          <p:cNvPr id="8" name="AutoShape 8"/>
          <p:cNvSpPr/>
          <p:nvPr/>
        </p:nvSpPr>
        <p:spPr>
          <a:xfrm flipV="1">
            <a:off x="8382000" y="2831782"/>
            <a:ext cx="4553222" cy="23937"/>
          </a:xfrm>
          <a:prstGeom prst="line">
            <a:avLst/>
          </a:prstGeom>
          <a:ln w="28575" cap="rnd">
            <a:solidFill>
              <a:srgbClr val="F2C23B"/>
            </a:solidFill>
            <a:prstDash val="solid"/>
            <a:headEnd type="none" w="sm" len="sm"/>
            <a:tailEnd type="triangle" w="lg" len="med"/>
          </a:ln>
        </p:spPr>
        <p:txBody>
          <a:bodyPr/>
          <a:lstStyle/>
          <a:p>
            <a:endParaRPr lang="en-US"/>
          </a:p>
        </p:txBody>
      </p:sp>
      <p:sp>
        <p:nvSpPr>
          <p:cNvPr id="9" name="TextBox 9"/>
          <p:cNvSpPr txBox="1"/>
          <p:nvPr/>
        </p:nvSpPr>
        <p:spPr>
          <a:xfrm>
            <a:off x="351779" y="3005855"/>
            <a:ext cx="18105118" cy="5800725"/>
          </a:xfrm>
          <a:prstGeom prst="rect">
            <a:avLst/>
          </a:prstGeom>
        </p:spPr>
        <p:txBody>
          <a:bodyPr lIns="0" tIns="0" rIns="0" bIns="0" rtlCol="0" anchor="t">
            <a:spAutoFit/>
          </a:bodyPr>
          <a:lstStyle/>
          <a:p>
            <a:pPr marL="868680" lvl="1" indent="-434340" algn="l">
              <a:lnSpc>
                <a:spcPts val="5759"/>
              </a:lnSpc>
              <a:buFont typeface="Arial"/>
              <a:buChar char="•"/>
            </a:pPr>
            <a:r>
              <a:rPr lang="en-US" sz="4800">
                <a:solidFill>
                  <a:srgbClr val="000000"/>
                </a:solidFill>
                <a:latin typeface="Rubik"/>
                <a:ea typeface="Rubik"/>
                <a:cs typeface="Rubik"/>
                <a:sym typeface="Rubik"/>
              </a:rPr>
              <a:t>What is altruism?</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How is altruism different than kindness?</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How does altruism help build a caring community?</a:t>
            </a:r>
          </a:p>
          <a:p>
            <a:pPr marL="868680" lvl="1" indent="-434340" algn="l">
              <a:lnSpc>
                <a:spcPts val="5759"/>
              </a:lnSpc>
            </a:pPr>
            <a:endParaRPr lang="en-US" sz="4800">
              <a:solidFill>
                <a:srgbClr val="000000"/>
              </a:solidFill>
              <a:latin typeface="Rubik"/>
              <a:ea typeface="Rubik"/>
              <a:cs typeface="Rubik"/>
              <a:sym typeface="Rubik"/>
            </a:endParaRPr>
          </a:p>
          <a:p>
            <a:pPr marL="868680" lvl="1" indent="-434340" algn="l">
              <a:lnSpc>
                <a:spcPts val="5759"/>
              </a:lnSpc>
              <a:buFont typeface="Arial"/>
              <a:buChar char="•"/>
            </a:pPr>
            <a:r>
              <a:rPr lang="en-US" sz="4800">
                <a:solidFill>
                  <a:srgbClr val="000000"/>
                </a:solidFill>
                <a:latin typeface="Rubik"/>
                <a:ea typeface="Rubik"/>
                <a:cs typeface="Rubik"/>
                <a:sym typeface="Rubik"/>
              </a:rPr>
              <a:t>Have you had any new experiences with empathy or compassion?</a:t>
            </a:r>
          </a:p>
        </p:txBody>
      </p:sp>
      <p:sp>
        <p:nvSpPr>
          <p:cNvPr id="10" name="TextBox 10"/>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Review</a:t>
            </a:r>
          </a:p>
        </p:txBody>
      </p:sp>
      <p:sp>
        <p:nvSpPr>
          <p:cNvPr id="11" name="Freeform 11"/>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7"/>
            <a:stretch>
              <a:fillRect t="-728981"/>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3" name="Freeform 3"/>
          <p:cNvSpPr/>
          <p:nvPr/>
        </p:nvSpPr>
        <p:spPr>
          <a:xfrm>
            <a:off x="510134" y="4388288"/>
            <a:ext cx="2781133" cy="6088424"/>
          </a:xfrm>
          <a:custGeom>
            <a:avLst/>
            <a:gdLst/>
            <a:ahLst/>
            <a:cxnLst/>
            <a:rect l="l" t="t" r="r" b="b"/>
            <a:pathLst>
              <a:path w="2781133" h="6088424">
                <a:moveTo>
                  <a:pt x="0" y="0"/>
                </a:moveTo>
                <a:lnTo>
                  <a:pt x="2781132" y="0"/>
                </a:lnTo>
                <a:lnTo>
                  <a:pt x="2781132" y="6088425"/>
                </a:lnTo>
                <a:lnTo>
                  <a:pt x="0" y="6088425"/>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3073376" y="3704853"/>
            <a:ext cx="13032274" cy="1223996"/>
          </a:xfrm>
          <a:prstGeom prst="rect">
            <a:avLst/>
          </a:prstGeom>
        </p:spPr>
        <p:txBody>
          <a:bodyPr lIns="0" tIns="0" rIns="0" bIns="0" rtlCol="0" anchor="t">
            <a:spAutoFit/>
          </a:bodyPr>
          <a:lstStyle/>
          <a:p>
            <a:pPr algn="ctr">
              <a:lnSpc>
                <a:spcPts val="9991"/>
              </a:lnSpc>
            </a:pPr>
            <a:r>
              <a:rPr lang="en-US" sz="7136">
                <a:solidFill>
                  <a:srgbClr val="000000"/>
                </a:solidFill>
                <a:latin typeface="Rubik"/>
                <a:ea typeface="Rubik"/>
                <a:cs typeface="Rubik"/>
                <a:sym typeface="Rubik"/>
              </a:rPr>
              <a:t>Mindfulness Practise of Choice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3" name="Freeform 3"/>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4" name="TextBox 4"/>
          <p:cNvSpPr txBox="1"/>
          <p:nvPr/>
        </p:nvSpPr>
        <p:spPr>
          <a:xfrm>
            <a:off x="292831" y="134339"/>
            <a:ext cx="16037036"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Video Scenario</a:t>
            </a:r>
          </a:p>
        </p:txBody>
      </p:sp>
      <p:pic>
        <p:nvPicPr>
          <p:cNvPr id="5" name="Picture 5"/>
          <p:cNvPicPr>
            <a:picLocks noChangeAspect="1"/>
          </p:cNvPicPr>
          <p:nvPr>
            <a:videoFile r:link="rId1"/>
          </p:nvPr>
        </p:nvPicPr>
        <p:blipFill>
          <a:blip r:embed="rId5"/>
          <a:stretch>
            <a:fillRect/>
          </a:stretch>
        </p:blipFill>
        <p:spPr>
          <a:xfrm>
            <a:off x="1444919" y="1381764"/>
            <a:ext cx="15398162" cy="86547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672714" y="3269940"/>
            <a:ext cx="16299265" cy="5298904"/>
            <a:chOff x="0" y="0"/>
            <a:chExt cx="21732353" cy="7065205"/>
          </a:xfrm>
        </p:grpSpPr>
        <p:sp>
          <p:nvSpPr>
            <p:cNvPr id="4" name="Freeform 4"/>
            <p:cNvSpPr/>
            <p:nvPr/>
          </p:nvSpPr>
          <p:spPr>
            <a:xfrm>
              <a:off x="0" y="0"/>
              <a:ext cx="21732325" cy="7065235"/>
            </a:xfrm>
            <a:custGeom>
              <a:avLst/>
              <a:gdLst/>
              <a:ahLst/>
              <a:cxnLst/>
              <a:rect l="l" t="t" r="r" b="b"/>
              <a:pathLst>
                <a:path w="21732325" h="7065235">
                  <a:moveTo>
                    <a:pt x="0" y="0"/>
                  </a:moveTo>
                  <a:lnTo>
                    <a:pt x="21732325" y="0"/>
                  </a:lnTo>
                  <a:lnTo>
                    <a:pt x="21732325" y="7065235"/>
                  </a:lnTo>
                  <a:lnTo>
                    <a:pt x="0" y="7065235"/>
                  </a:lnTo>
                  <a:close/>
                </a:path>
              </a:pathLst>
            </a:custGeom>
            <a:solidFill>
              <a:srgbClr val="C5FFF4"/>
            </a:solidFill>
          </p:spPr>
          <p:txBody>
            <a:bodyPr/>
            <a:lstStyle/>
            <a:p>
              <a:endParaRPr lang="en-US"/>
            </a:p>
          </p:txBody>
        </p:sp>
        <p:sp>
          <p:nvSpPr>
            <p:cNvPr id="5" name="TextBox 5"/>
            <p:cNvSpPr txBox="1"/>
            <p:nvPr/>
          </p:nvSpPr>
          <p:spPr>
            <a:xfrm>
              <a:off x="0" y="-9525"/>
              <a:ext cx="21732353" cy="7074730"/>
            </a:xfrm>
            <a:prstGeom prst="rect">
              <a:avLst/>
            </a:prstGeom>
          </p:spPr>
          <p:txBody>
            <a:bodyPr lIns="50800" tIns="50800" rIns="50800" bIns="50800" rtlCol="0" anchor="t"/>
            <a:lstStyle/>
            <a:p>
              <a:pPr algn="ctr">
                <a:lnSpc>
                  <a:spcPts val="4920"/>
                </a:lnSpc>
              </a:pPr>
              <a:endParaRPr/>
            </a:p>
            <a:p>
              <a:pPr algn="ctr">
                <a:lnSpc>
                  <a:spcPts val="4920"/>
                </a:lnSpc>
              </a:pPr>
              <a:endParaRPr/>
            </a:p>
          </p:txBody>
        </p:sp>
      </p:grpSp>
      <p:sp>
        <p:nvSpPr>
          <p:cNvPr id="6" name="Freeform 6"/>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4"/>
            <a:stretch>
              <a:fillRect t="-728981"/>
            </a:stretch>
          </a:blipFill>
        </p:spPr>
        <p:txBody>
          <a:bodyPr/>
          <a:lstStyle/>
          <a:p>
            <a:endParaRPr lang="en-US"/>
          </a:p>
        </p:txBody>
      </p:sp>
      <p:sp>
        <p:nvSpPr>
          <p:cNvPr id="7" name="TextBox 7"/>
          <p:cNvSpPr txBox="1"/>
          <p:nvPr/>
        </p:nvSpPr>
        <p:spPr>
          <a:xfrm>
            <a:off x="91440" y="97743"/>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Video Response</a:t>
            </a:r>
          </a:p>
        </p:txBody>
      </p:sp>
      <p:sp>
        <p:nvSpPr>
          <p:cNvPr id="9" name="Freeform 9" descr="Lightbulb and pencil outline"/>
          <p:cNvSpPr/>
          <p:nvPr/>
        </p:nvSpPr>
        <p:spPr>
          <a:xfrm rot="-1187412">
            <a:off x="3707328" y="1436490"/>
            <a:ext cx="1371600" cy="1371600"/>
          </a:xfrm>
          <a:custGeom>
            <a:avLst/>
            <a:gdLst/>
            <a:ahLst/>
            <a:cxnLst/>
            <a:rect l="l" t="t" r="r" b="b"/>
            <a:pathLst>
              <a:path w="1371600" h="1371600">
                <a:moveTo>
                  <a:pt x="0" y="0"/>
                </a:moveTo>
                <a:lnTo>
                  <a:pt x="1371600" y="0"/>
                </a:lnTo>
                <a:lnTo>
                  <a:pt x="1371600" y="1371600"/>
                </a:lnTo>
                <a:lnTo>
                  <a:pt x="0" y="137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4198512" y="1898386"/>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Independent Writing</a:t>
            </a:r>
          </a:p>
        </p:txBody>
      </p:sp>
      <p:sp>
        <p:nvSpPr>
          <p:cNvPr id="11" name="AutoShape 11"/>
          <p:cNvSpPr/>
          <p:nvPr/>
        </p:nvSpPr>
        <p:spPr>
          <a:xfrm flipH="1" flipV="1">
            <a:off x="9004181" y="3059430"/>
            <a:ext cx="4612147" cy="56"/>
          </a:xfrm>
          <a:prstGeom prst="line">
            <a:avLst/>
          </a:prstGeom>
          <a:ln w="19050" cap="rnd">
            <a:solidFill>
              <a:srgbClr val="71FFE4"/>
            </a:solidFill>
            <a:prstDash val="solid"/>
            <a:headEnd type="none" w="sm" len="sm"/>
            <a:tailEnd type="triangle" w="lg" len="med"/>
          </a:ln>
        </p:spPr>
        <p:txBody>
          <a:bodyPr/>
          <a:lstStyle/>
          <a:p>
            <a:endParaRPr lang="en-US"/>
          </a:p>
        </p:txBody>
      </p:sp>
      <p:sp>
        <p:nvSpPr>
          <p:cNvPr id="12" name="TextBox 12"/>
          <p:cNvSpPr txBox="1"/>
          <p:nvPr/>
        </p:nvSpPr>
        <p:spPr>
          <a:xfrm>
            <a:off x="826395" y="3917640"/>
            <a:ext cx="15377181" cy="4222750"/>
          </a:xfrm>
          <a:prstGeom prst="rect">
            <a:avLst/>
          </a:prstGeom>
        </p:spPr>
        <p:txBody>
          <a:bodyPr lIns="0" tIns="0" rIns="0" bIns="0" rtlCol="0" anchor="t">
            <a:spAutoFit/>
          </a:bodyPr>
          <a:lstStyle/>
          <a:p>
            <a:pPr marL="863601" lvl="1" indent="-431801" algn="l">
              <a:lnSpc>
                <a:spcPts val="5600"/>
              </a:lnSpc>
              <a:buFont typeface="Arial"/>
              <a:buChar char="•"/>
            </a:pPr>
            <a:r>
              <a:rPr lang="en-US" sz="4000">
                <a:solidFill>
                  <a:srgbClr val="000000"/>
                </a:solidFill>
                <a:latin typeface="Rubik"/>
                <a:ea typeface="Rubik"/>
                <a:cs typeface="Rubik"/>
                <a:sym typeface="Rubik"/>
              </a:rPr>
              <a:t>What Ali’s hope has been during her acting career.</a:t>
            </a:r>
          </a:p>
          <a:p>
            <a:pPr algn="l">
              <a:lnSpc>
                <a:spcPts val="5600"/>
              </a:lnSpc>
            </a:pPr>
            <a:endParaRPr lang="en-US" sz="4000">
              <a:solidFill>
                <a:srgbClr val="000000"/>
              </a:solidFill>
              <a:latin typeface="Rubik"/>
              <a:ea typeface="Rubik"/>
              <a:cs typeface="Rubik"/>
              <a:sym typeface="Rubik"/>
            </a:endParaRPr>
          </a:p>
          <a:p>
            <a:pPr marL="863601" lvl="1" indent="-431801" algn="l">
              <a:lnSpc>
                <a:spcPts val="5600"/>
              </a:lnSpc>
              <a:buFont typeface="Arial"/>
              <a:buChar char="•"/>
            </a:pPr>
            <a:r>
              <a:rPr lang="en-US" sz="4000">
                <a:solidFill>
                  <a:srgbClr val="000000"/>
                </a:solidFill>
                <a:latin typeface="Rubik"/>
                <a:ea typeface="Rubik"/>
                <a:cs typeface="Rubik"/>
                <a:sym typeface="Rubik"/>
              </a:rPr>
              <a:t>What the challenges Ali Stroker described that she has faced.</a:t>
            </a:r>
          </a:p>
          <a:p>
            <a:pPr algn="l">
              <a:lnSpc>
                <a:spcPts val="5600"/>
              </a:lnSpc>
            </a:pPr>
            <a:r>
              <a:rPr lang="en-US" sz="4000">
                <a:solidFill>
                  <a:srgbClr val="000000"/>
                </a:solidFill>
                <a:latin typeface="Rubik"/>
                <a:ea typeface="Rubik"/>
                <a:cs typeface="Rubik"/>
                <a:sym typeface="Rubik"/>
              </a:rPr>
              <a:t> </a:t>
            </a:r>
          </a:p>
          <a:p>
            <a:pPr marL="863601" lvl="1" indent="-431801" algn="l">
              <a:lnSpc>
                <a:spcPts val="5600"/>
              </a:lnSpc>
              <a:buFont typeface="Arial"/>
              <a:buChar char="•"/>
            </a:pPr>
            <a:r>
              <a:rPr lang="en-US" sz="4000">
                <a:solidFill>
                  <a:srgbClr val="000000"/>
                </a:solidFill>
                <a:latin typeface="Rubik"/>
                <a:ea typeface="Rubik"/>
                <a:cs typeface="Rubik"/>
                <a:sym typeface="Rubik"/>
              </a:rPr>
              <a:t>How did she overcome them? </a:t>
            </a:r>
          </a:p>
          <a:p>
            <a:pPr algn="l">
              <a:lnSpc>
                <a:spcPts val="5600"/>
              </a:lnSpc>
            </a:pPr>
            <a:endParaRPr lang="en-US" sz="4000">
              <a:solidFill>
                <a:srgbClr val="000000"/>
              </a:solidFill>
              <a:latin typeface="Rubik"/>
              <a:ea typeface="Rubik"/>
              <a:cs typeface="Rubik"/>
              <a:sym typeface="Rubik"/>
            </a:endParaRPr>
          </a:p>
        </p:txBody>
      </p:sp>
      <p:sp>
        <p:nvSpPr>
          <p:cNvPr id="8" name="Freeform 8" descr="Pencil outline"/>
          <p:cNvSpPr/>
          <p:nvPr/>
        </p:nvSpPr>
        <p:spPr>
          <a:xfrm>
            <a:off x="13473423" y="1959435"/>
            <a:ext cx="1262880" cy="1262880"/>
          </a:xfrm>
          <a:custGeom>
            <a:avLst/>
            <a:gdLst/>
            <a:ahLst/>
            <a:cxnLst/>
            <a:rect l="l" t="t" r="r" b="b"/>
            <a:pathLst>
              <a:path w="1262880" h="1262880">
                <a:moveTo>
                  <a:pt x="0" y="0"/>
                </a:moveTo>
                <a:lnTo>
                  <a:pt x="1262880" y="0"/>
                </a:lnTo>
                <a:lnTo>
                  <a:pt x="1262880" y="1262880"/>
                </a:lnTo>
                <a:lnTo>
                  <a:pt x="0" y="12628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5441" y="1841471"/>
            <a:ext cx="15593859" cy="6385862"/>
            <a:chOff x="0" y="0"/>
            <a:chExt cx="20791812" cy="8514483"/>
          </a:xfrm>
        </p:grpSpPr>
        <p:sp>
          <p:nvSpPr>
            <p:cNvPr id="3" name="Freeform 3"/>
            <p:cNvSpPr/>
            <p:nvPr/>
          </p:nvSpPr>
          <p:spPr>
            <a:xfrm>
              <a:off x="0" y="0"/>
              <a:ext cx="20791784" cy="8514468"/>
            </a:xfrm>
            <a:custGeom>
              <a:avLst/>
              <a:gdLst/>
              <a:ahLst/>
              <a:cxnLst/>
              <a:rect l="l" t="t" r="r" b="b"/>
              <a:pathLst>
                <a:path w="20791784" h="8514468">
                  <a:moveTo>
                    <a:pt x="0" y="0"/>
                  </a:moveTo>
                  <a:lnTo>
                    <a:pt x="20791784" y="0"/>
                  </a:lnTo>
                  <a:lnTo>
                    <a:pt x="20791784" y="8514468"/>
                  </a:lnTo>
                  <a:lnTo>
                    <a:pt x="0" y="8514468"/>
                  </a:lnTo>
                  <a:close/>
                </a:path>
              </a:pathLst>
            </a:custGeom>
            <a:solidFill>
              <a:srgbClr val="C5FFF4"/>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3"/>
            <a:stretch>
              <a:fillRect/>
            </a:stretch>
          </a:blipFill>
        </p:spPr>
        <p:txBody>
          <a:bodyPr/>
          <a:lstStyle/>
          <a:p>
            <a:endParaRPr lang="en-US"/>
          </a:p>
        </p:txBody>
      </p:sp>
      <p:sp>
        <p:nvSpPr>
          <p:cNvPr id="5" name="Freeform 5"/>
          <p:cNvSpPr/>
          <p:nvPr/>
        </p:nvSpPr>
        <p:spPr>
          <a:xfrm>
            <a:off x="71860" y="1014177"/>
            <a:ext cx="10239186" cy="205988"/>
          </a:xfrm>
          <a:custGeom>
            <a:avLst/>
            <a:gdLst/>
            <a:ahLst/>
            <a:cxnLst/>
            <a:rect l="l" t="t" r="r" b="b"/>
            <a:pathLst>
              <a:path w="10239186" h="205988">
                <a:moveTo>
                  <a:pt x="0" y="0"/>
                </a:moveTo>
                <a:lnTo>
                  <a:pt x="10239186" y="0"/>
                </a:lnTo>
                <a:lnTo>
                  <a:pt x="10239186" y="205987"/>
                </a:lnTo>
                <a:lnTo>
                  <a:pt x="0" y="205987"/>
                </a:lnTo>
                <a:lnTo>
                  <a:pt x="0" y="0"/>
                </a:lnTo>
                <a:close/>
              </a:path>
            </a:pathLst>
          </a:custGeom>
          <a:blipFill>
            <a:blip r:embed="rId4"/>
            <a:stretch>
              <a:fillRect t="-674511" b="-5"/>
            </a:stretch>
          </a:blipFill>
        </p:spPr>
        <p:txBody>
          <a:bodyPr/>
          <a:lstStyle/>
          <a:p>
            <a:endParaRPr lang="en-US"/>
          </a:p>
        </p:txBody>
      </p:sp>
      <p:sp>
        <p:nvSpPr>
          <p:cNvPr id="6" name="TextBox 6"/>
          <p:cNvSpPr txBox="1"/>
          <p:nvPr/>
        </p:nvSpPr>
        <p:spPr>
          <a:xfrm>
            <a:off x="91440" y="97743"/>
            <a:ext cx="12780413"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Share Out!</a:t>
            </a:r>
          </a:p>
        </p:txBody>
      </p:sp>
      <p:sp>
        <p:nvSpPr>
          <p:cNvPr id="7" name="TextBox 7"/>
          <p:cNvSpPr txBox="1"/>
          <p:nvPr/>
        </p:nvSpPr>
        <p:spPr>
          <a:xfrm>
            <a:off x="2840843" y="3086100"/>
            <a:ext cx="12606314" cy="4105275"/>
          </a:xfrm>
          <a:prstGeom prst="rect">
            <a:avLst/>
          </a:prstGeom>
        </p:spPr>
        <p:txBody>
          <a:bodyPr lIns="0" tIns="0" rIns="0" bIns="0" rtlCol="0" anchor="t">
            <a:spAutoFit/>
          </a:bodyPr>
          <a:lstStyle/>
          <a:p>
            <a:pPr algn="l">
              <a:lnSpc>
                <a:spcPts val="6480"/>
              </a:lnSpc>
            </a:pPr>
            <a:r>
              <a:rPr lang="en-US" sz="5400">
                <a:solidFill>
                  <a:srgbClr val="000000"/>
                </a:solidFill>
                <a:latin typeface="Rubik"/>
                <a:ea typeface="Rubik"/>
                <a:cs typeface="Rubik"/>
                <a:sym typeface="Rubik"/>
              </a:rPr>
              <a:t>Share your writing with a partner or with the class.</a:t>
            </a:r>
          </a:p>
          <a:p>
            <a:pPr algn="l">
              <a:lnSpc>
                <a:spcPts val="6480"/>
              </a:lnSpc>
            </a:pPr>
            <a:endParaRPr lang="en-US" sz="5400">
              <a:solidFill>
                <a:srgbClr val="000000"/>
              </a:solidFill>
              <a:latin typeface="Rubik"/>
              <a:ea typeface="Rubik"/>
              <a:cs typeface="Rubik"/>
              <a:sym typeface="Rubik"/>
            </a:endParaRPr>
          </a:p>
          <a:p>
            <a:pPr algn="l">
              <a:lnSpc>
                <a:spcPts val="6480"/>
              </a:lnSpc>
            </a:pPr>
            <a:r>
              <a:rPr lang="en-US" sz="5400">
                <a:solidFill>
                  <a:srgbClr val="000000"/>
                </a:solidFill>
                <a:latin typeface="Rubik"/>
                <a:ea typeface="Rubik"/>
                <a:cs typeface="Rubik"/>
                <a:sym typeface="Rubik"/>
              </a:rPr>
              <a:t>What can we learn from Ali’s story?</a:t>
            </a:r>
          </a:p>
          <a:p>
            <a:pPr algn="l">
              <a:lnSpc>
                <a:spcPts val="6480"/>
              </a:lnSpc>
            </a:pPr>
            <a:endParaRPr lang="en-US" sz="5400">
              <a:solidFill>
                <a:srgbClr val="000000"/>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8320" y="6014221"/>
            <a:ext cx="15951360" cy="3294380"/>
            <a:chOff x="0" y="0"/>
            <a:chExt cx="21268480" cy="4392506"/>
          </a:xfrm>
        </p:grpSpPr>
        <p:sp>
          <p:nvSpPr>
            <p:cNvPr id="3" name="Freeform 3"/>
            <p:cNvSpPr/>
            <p:nvPr/>
          </p:nvSpPr>
          <p:spPr>
            <a:xfrm>
              <a:off x="0" y="0"/>
              <a:ext cx="21268437" cy="4392549"/>
            </a:xfrm>
            <a:custGeom>
              <a:avLst/>
              <a:gdLst/>
              <a:ahLst/>
              <a:cxnLst/>
              <a:rect l="l" t="t" r="r" b="b"/>
              <a:pathLst>
                <a:path w="21268437" h="4392549">
                  <a:moveTo>
                    <a:pt x="0" y="0"/>
                  </a:moveTo>
                  <a:lnTo>
                    <a:pt x="21268437" y="0"/>
                  </a:lnTo>
                  <a:lnTo>
                    <a:pt x="21268437" y="4392549"/>
                  </a:lnTo>
                  <a:lnTo>
                    <a:pt x="0" y="4392549"/>
                  </a:lnTo>
                  <a:close/>
                </a:path>
              </a:pathLst>
            </a:custGeom>
            <a:solidFill>
              <a:srgbClr val="C5FFF4"/>
            </a:solidFill>
          </p:spPr>
          <p:txBody>
            <a:bodyPr/>
            <a:lstStyle/>
            <a:p>
              <a:endParaRPr lang="en-US"/>
            </a:p>
          </p:txBody>
        </p:sp>
      </p:grpSp>
      <p:sp>
        <p:nvSpPr>
          <p:cNvPr id="4" name="Freeform 4" descr="A black text on a white background  Description automatically generated"/>
          <p:cNvSpPr/>
          <p:nvPr/>
        </p:nvSpPr>
        <p:spPr>
          <a:xfrm>
            <a:off x="16977056" y="-93723"/>
            <a:ext cx="1163679" cy="1163679"/>
          </a:xfrm>
          <a:custGeom>
            <a:avLst/>
            <a:gdLst/>
            <a:ahLst/>
            <a:cxnLst/>
            <a:rect l="l" t="t" r="r" b="b"/>
            <a:pathLst>
              <a:path w="1163679" h="1163679">
                <a:moveTo>
                  <a:pt x="0" y="0"/>
                </a:moveTo>
                <a:lnTo>
                  <a:pt x="1163678" y="0"/>
                </a:lnTo>
                <a:lnTo>
                  <a:pt x="1163678" y="1163679"/>
                </a:lnTo>
                <a:lnTo>
                  <a:pt x="0" y="1163679"/>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4387496" y="6179884"/>
            <a:ext cx="9854915" cy="1019175"/>
          </a:xfrm>
          <a:prstGeom prst="rect">
            <a:avLst/>
          </a:prstGeom>
        </p:spPr>
        <p:txBody>
          <a:bodyPr lIns="0" tIns="0" rIns="0" bIns="0" rtlCol="0" anchor="t">
            <a:spAutoFit/>
          </a:bodyPr>
          <a:lstStyle/>
          <a:p>
            <a:pPr algn="ctr">
              <a:lnSpc>
                <a:spcPts val="7920"/>
              </a:lnSpc>
            </a:pPr>
            <a:r>
              <a:rPr lang="en-US" sz="6600">
                <a:solidFill>
                  <a:srgbClr val="000000"/>
                </a:solidFill>
                <a:latin typeface="Rubik Bold"/>
                <a:ea typeface="Rubik Bold"/>
                <a:cs typeface="Rubik Bold"/>
                <a:sym typeface="Rubik Bold"/>
              </a:rPr>
              <a:t>Think-Pair-Share</a:t>
            </a:r>
          </a:p>
        </p:txBody>
      </p:sp>
      <p:sp>
        <p:nvSpPr>
          <p:cNvPr id="6" name="Freeform 6" descr="Shape  Description automatically generated with low confidence"/>
          <p:cNvSpPr/>
          <p:nvPr/>
        </p:nvSpPr>
        <p:spPr>
          <a:xfrm rot="-388229">
            <a:off x="4818840" y="6056522"/>
            <a:ext cx="795678" cy="795678"/>
          </a:xfrm>
          <a:custGeom>
            <a:avLst/>
            <a:gdLst/>
            <a:ahLst/>
            <a:cxnLst/>
            <a:rect l="l" t="t" r="r" b="b"/>
            <a:pathLst>
              <a:path w="795678" h="795678">
                <a:moveTo>
                  <a:pt x="0" y="0"/>
                </a:moveTo>
                <a:lnTo>
                  <a:pt x="795678" y="0"/>
                </a:lnTo>
                <a:lnTo>
                  <a:pt x="795678" y="795678"/>
                </a:lnTo>
                <a:lnTo>
                  <a:pt x="0" y="795678"/>
                </a:lnTo>
                <a:lnTo>
                  <a:pt x="0" y="0"/>
                </a:lnTo>
                <a:close/>
              </a:path>
            </a:pathLst>
          </a:custGeom>
          <a:blipFill>
            <a:blip r:embed="rId3"/>
            <a:stretch>
              <a:fillRect/>
            </a:stretch>
          </a:blipFill>
        </p:spPr>
        <p:txBody>
          <a:bodyPr/>
          <a:lstStyle/>
          <a:p>
            <a:endParaRPr lang="en-US"/>
          </a:p>
        </p:txBody>
      </p:sp>
      <p:sp>
        <p:nvSpPr>
          <p:cNvPr id="7" name="Freeform 7" descr="Chat bubble with solid fill"/>
          <p:cNvSpPr/>
          <p:nvPr/>
        </p:nvSpPr>
        <p:spPr>
          <a:xfrm rot="945262">
            <a:off x="12880848" y="6114543"/>
            <a:ext cx="802662" cy="802662"/>
          </a:xfrm>
          <a:custGeom>
            <a:avLst/>
            <a:gdLst/>
            <a:ahLst/>
            <a:cxnLst/>
            <a:rect l="l" t="t" r="r" b="b"/>
            <a:pathLst>
              <a:path w="802662" h="802662">
                <a:moveTo>
                  <a:pt x="0" y="0"/>
                </a:moveTo>
                <a:lnTo>
                  <a:pt x="802662" y="0"/>
                </a:lnTo>
                <a:lnTo>
                  <a:pt x="802662" y="802662"/>
                </a:lnTo>
                <a:lnTo>
                  <a:pt x="0" y="8026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AutoShape 8"/>
          <p:cNvSpPr/>
          <p:nvPr/>
        </p:nvSpPr>
        <p:spPr>
          <a:xfrm>
            <a:off x="8534400" y="7117344"/>
            <a:ext cx="4450476" cy="376"/>
          </a:xfrm>
          <a:prstGeom prst="line">
            <a:avLst/>
          </a:prstGeom>
          <a:ln w="19050" cap="rnd">
            <a:solidFill>
              <a:srgbClr val="F2C23B"/>
            </a:solidFill>
            <a:prstDash val="solid"/>
            <a:headEnd type="none" w="sm" len="sm"/>
            <a:tailEnd type="triangle" w="lg" len="med"/>
          </a:ln>
        </p:spPr>
        <p:txBody>
          <a:bodyPr/>
          <a:lstStyle/>
          <a:p>
            <a:endParaRPr lang="en-US"/>
          </a:p>
        </p:txBody>
      </p:sp>
      <p:sp>
        <p:nvSpPr>
          <p:cNvPr id="9" name="TextBox 9"/>
          <p:cNvSpPr txBox="1"/>
          <p:nvPr/>
        </p:nvSpPr>
        <p:spPr>
          <a:xfrm>
            <a:off x="271104" y="4218245"/>
            <a:ext cx="17432864" cy="1638300"/>
          </a:xfrm>
          <a:prstGeom prst="rect">
            <a:avLst/>
          </a:prstGeom>
        </p:spPr>
        <p:txBody>
          <a:bodyPr lIns="0" tIns="0" rIns="0" bIns="0" rtlCol="0" anchor="t">
            <a:spAutoFit/>
          </a:bodyPr>
          <a:lstStyle/>
          <a:p>
            <a:pPr algn="l">
              <a:lnSpc>
                <a:spcPts val="4320"/>
              </a:lnSpc>
            </a:pPr>
            <a:r>
              <a:rPr lang="en-US" sz="3600">
                <a:solidFill>
                  <a:srgbClr val="000000"/>
                </a:solidFill>
                <a:latin typeface="Rubik"/>
                <a:ea typeface="Rubik"/>
                <a:cs typeface="Rubik"/>
                <a:sym typeface="Rubik"/>
              </a:rPr>
              <a:t>noun</a:t>
            </a:r>
          </a:p>
          <a:p>
            <a:pPr algn="l">
              <a:lnSpc>
                <a:spcPts val="4320"/>
              </a:lnSpc>
            </a:pPr>
            <a:r>
              <a:rPr lang="en-US" sz="3600">
                <a:solidFill>
                  <a:srgbClr val="000000"/>
                </a:solidFill>
                <a:latin typeface="Rubik Bold"/>
                <a:ea typeface="Rubik Bold"/>
                <a:cs typeface="Rubik Bold"/>
                <a:sym typeface="Rubik Bold"/>
              </a:rPr>
              <a:t>Definition: </a:t>
            </a:r>
            <a:r>
              <a:rPr lang="en-US" sz="3600">
                <a:solidFill>
                  <a:srgbClr val="000000"/>
                </a:solidFill>
                <a:latin typeface="Rubik"/>
                <a:ea typeface="Rubik"/>
                <a:cs typeface="Rubik"/>
                <a:sym typeface="Rubik"/>
              </a:rPr>
              <a:t>trying our best, even when things are difficult. Doing well in life despite adversity.</a:t>
            </a:r>
          </a:p>
        </p:txBody>
      </p:sp>
      <p:sp>
        <p:nvSpPr>
          <p:cNvPr id="10" name="TextBox 10"/>
          <p:cNvSpPr txBox="1"/>
          <p:nvPr/>
        </p:nvSpPr>
        <p:spPr>
          <a:xfrm>
            <a:off x="1430712" y="7331392"/>
            <a:ext cx="15426576" cy="1457325"/>
          </a:xfrm>
          <a:prstGeom prst="rect">
            <a:avLst/>
          </a:prstGeom>
        </p:spPr>
        <p:txBody>
          <a:bodyPr lIns="0" tIns="0" rIns="0" bIns="0" rtlCol="0" anchor="t">
            <a:spAutoFit/>
          </a:bodyPr>
          <a:lstStyle/>
          <a:p>
            <a:pPr algn="l">
              <a:lnSpc>
                <a:spcPts val="5759"/>
              </a:lnSpc>
            </a:pPr>
            <a:r>
              <a:rPr lang="en-US" sz="4800">
                <a:solidFill>
                  <a:srgbClr val="000000"/>
                </a:solidFill>
                <a:latin typeface="Rubik"/>
                <a:ea typeface="Rubik"/>
                <a:cs typeface="Rubik"/>
                <a:sym typeface="Rubik"/>
              </a:rPr>
              <a:t>Use the word resilience or resilient in a sentence, or put the definition in your own words.</a:t>
            </a:r>
          </a:p>
        </p:txBody>
      </p:sp>
      <p:sp>
        <p:nvSpPr>
          <p:cNvPr id="11" name="Freeform 11"/>
          <p:cNvSpPr/>
          <p:nvPr/>
        </p:nvSpPr>
        <p:spPr>
          <a:xfrm>
            <a:off x="0" y="978399"/>
            <a:ext cx="10239186" cy="192455"/>
          </a:xfrm>
          <a:custGeom>
            <a:avLst/>
            <a:gdLst/>
            <a:ahLst/>
            <a:cxnLst/>
            <a:rect l="l" t="t" r="r" b="b"/>
            <a:pathLst>
              <a:path w="10239186" h="192455">
                <a:moveTo>
                  <a:pt x="0" y="0"/>
                </a:moveTo>
                <a:lnTo>
                  <a:pt x="10239186" y="0"/>
                </a:lnTo>
                <a:lnTo>
                  <a:pt x="10239186" y="192455"/>
                </a:lnTo>
                <a:lnTo>
                  <a:pt x="0" y="192455"/>
                </a:lnTo>
                <a:lnTo>
                  <a:pt x="0" y="0"/>
                </a:lnTo>
                <a:close/>
              </a:path>
            </a:pathLst>
          </a:custGeom>
          <a:blipFill>
            <a:blip r:embed="rId6"/>
            <a:stretch>
              <a:fillRect t="-728981"/>
            </a:stretch>
          </a:blipFill>
        </p:spPr>
        <p:txBody>
          <a:bodyPr/>
          <a:lstStyle/>
          <a:p>
            <a:endParaRPr lang="en-US"/>
          </a:p>
        </p:txBody>
      </p:sp>
      <p:sp>
        <p:nvSpPr>
          <p:cNvPr id="12" name="TextBox 12"/>
          <p:cNvSpPr txBox="1"/>
          <p:nvPr/>
        </p:nvSpPr>
        <p:spPr>
          <a:xfrm>
            <a:off x="91440" y="115458"/>
            <a:ext cx="9854915" cy="733425"/>
          </a:xfrm>
          <a:prstGeom prst="rect">
            <a:avLst/>
          </a:prstGeom>
        </p:spPr>
        <p:txBody>
          <a:bodyPr lIns="0" tIns="0" rIns="0" bIns="0" rtlCol="0" anchor="t">
            <a:spAutoFit/>
          </a:bodyPr>
          <a:lstStyle/>
          <a:p>
            <a:pPr algn="l">
              <a:lnSpc>
                <a:spcPts val="5759"/>
              </a:lnSpc>
            </a:pPr>
            <a:r>
              <a:rPr lang="en-US" sz="4800">
                <a:solidFill>
                  <a:srgbClr val="000000"/>
                </a:solidFill>
                <a:latin typeface="Rubik Bold"/>
                <a:ea typeface="Rubik Bold"/>
                <a:cs typeface="Rubik Bold"/>
                <a:sym typeface="Rubik Bold"/>
              </a:rPr>
              <a:t>What is “Resilience”?</a:t>
            </a:r>
          </a:p>
        </p:txBody>
      </p:sp>
      <p:sp>
        <p:nvSpPr>
          <p:cNvPr id="13" name="Freeform 13"/>
          <p:cNvSpPr/>
          <p:nvPr/>
        </p:nvSpPr>
        <p:spPr>
          <a:xfrm>
            <a:off x="179664" y="1387730"/>
            <a:ext cx="10277629" cy="1731491"/>
          </a:xfrm>
          <a:custGeom>
            <a:avLst/>
            <a:gdLst/>
            <a:ahLst/>
            <a:cxnLst/>
            <a:rect l="l" t="t" r="r" b="b"/>
            <a:pathLst>
              <a:path w="10277629" h="1731491">
                <a:moveTo>
                  <a:pt x="0" y="0"/>
                </a:moveTo>
                <a:lnTo>
                  <a:pt x="10277629" y="0"/>
                </a:lnTo>
                <a:lnTo>
                  <a:pt x="10277629" y="1731490"/>
                </a:lnTo>
                <a:lnTo>
                  <a:pt x="0" y="1731490"/>
                </a:lnTo>
                <a:lnTo>
                  <a:pt x="0" y="0"/>
                </a:lnTo>
                <a:close/>
              </a:path>
            </a:pathLst>
          </a:custGeom>
          <a:blipFill>
            <a:blip r:embed="rId7"/>
            <a:stretch>
              <a:fillRect b="-114221"/>
            </a:stretch>
          </a:blipFill>
        </p:spPr>
        <p:txBody>
          <a:bodyPr/>
          <a:lstStyle/>
          <a:p>
            <a:endParaRPr lang="en-US"/>
          </a:p>
        </p:txBody>
      </p:sp>
      <p:sp>
        <p:nvSpPr>
          <p:cNvPr id="14" name="Freeform 14"/>
          <p:cNvSpPr/>
          <p:nvPr/>
        </p:nvSpPr>
        <p:spPr>
          <a:xfrm>
            <a:off x="215056" y="3175548"/>
            <a:ext cx="4373196" cy="808673"/>
          </a:xfrm>
          <a:custGeom>
            <a:avLst/>
            <a:gdLst/>
            <a:ahLst/>
            <a:cxnLst/>
            <a:rect l="l" t="t" r="r" b="b"/>
            <a:pathLst>
              <a:path w="4373196" h="808673">
                <a:moveTo>
                  <a:pt x="0" y="0"/>
                </a:moveTo>
                <a:lnTo>
                  <a:pt x="4373196" y="0"/>
                </a:lnTo>
                <a:lnTo>
                  <a:pt x="4373196" y="808672"/>
                </a:lnTo>
                <a:lnTo>
                  <a:pt x="0" y="808672"/>
                </a:lnTo>
                <a:lnTo>
                  <a:pt x="0" y="0"/>
                </a:lnTo>
                <a:close/>
              </a:path>
            </a:pathLst>
          </a:custGeom>
          <a:blipFill>
            <a:blip r:embed="rId7"/>
            <a:stretch>
              <a:fillRect t="-248511" r="-82669" b="-8007"/>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1359</Words>
  <Application>Microsoft Office PowerPoint</Application>
  <PresentationFormat>Custom</PresentationFormat>
  <Paragraphs>218</Paragraphs>
  <Slides>32</Slides>
  <Notes>17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Rubik</vt:lpstr>
      <vt:lpstr>Soleil-Bold</vt:lpstr>
      <vt:lpstr>Arial</vt:lpstr>
      <vt:lpstr>SoleilXb</vt:lpstr>
      <vt:lpstr>Soleil</vt:lpstr>
      <vt:lpstr>Calibri</vt:lpstr>
      <vt:lpstr>Rubik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7-8 Resilience lessons 14-16.pptx</dc:title>
  <cp:lastModifiedBy>Brendan Christie</cp:lastModifiedBy>
  <cp:revision>2</cp:revision>
  <dcterms:created xsi:type="dcterms:W3CDTF">2006-08-16T00:00:00Z</dcterms:created>
  <dcterms:modified xsi:type="dcterms:W3CDTF">2024-10-28T14:08:26Z</dcterms:modified>
  <dc:identifier>DAGMDxfn5ls</dc:identifier>
</cp:coreProperties>
</file>