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8288000" cy="10287000"/>
  <p:notesSz cx="6858000" cy="9144000"/>
  <p:embeddedFontLst>
    <p:embeddedFont>
      <p:font typeface="Rubik" pitchFamily="2" charset="-79"/>
      <p:regular r:id="rId34"/>
      <p:bold r:id="rId35"/>
      <p:italic r:id="rId36"/>
      <p:boldItalic r:id="rId37"/>
    </p:embeddedFont>
    <p:embeddedFont>
      <p:font typeface="Rubik Bold" pitchFamily="2" charset="-79"/>
      <p:regular r:id="rId38"/>
      <p:bold r:id="rId39"/>
    </p:embeddedFont>
    <p:embeddedFont>
      <p:font typeface="Soleil" panose="02000503030000020004" pitchFamily="50" charset="0"/>
      <p:regular r:id="rId40"/>
    </p:embeddedFont>
    <p:embeddedFont>
      <p:font typeface="SoleilXb" panose="02000503030000020004" pitchFamily="50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52EDB-A8BD-41C1-AF4B-7FB3B50A3FCF}" v="9" dt="2024-10-04T17:52:25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Teacher Note: A printable version of this sheet can be found in the lesson package</a:t>
            </a:r>
          </a:p>
          <a:p>
            <a:endParaRPr lang="en-US"/>
          </a:p>
          <a:p>
            <a:r>
              <a:rPr lang="en-US"/>
              <a:t>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Teacher note: Let your students be creative here! They can draw, paint, build with Play-doh, or write- whatever you would like to offer them to be able to do!</a:t>
            </a:r>
          </a:p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Teacher note: Let your students be creative here! They can draw, paint, build with Play-doh, or write- whatever you would like to offer them to be able to do!</a:t>
            </a:r>
          </a:p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ImIwZkpp7VA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JMd1CcGZYwU&amp;t=5s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22.sv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42206"/>
            <a:ext cx="18288000" cy="489612"/>
            <a:chOff x="0" y="0"/>
            <a:chExt cx="24384000" cy="652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652780"/>
            </a:xfrm>
            <a:custGeom>
              <a:avLst/>
              <a:gdLst/>
              <a:ahLst/>
              <a:cxnLst/>
              <a:rect l="l" t="t" r="r" b="b"/>
              <a:pathLst>
                <a:path w="24384000" h="652780">
                  <a:moveTo>
                    <a:pt x="0" y="0"/>
                  </a:moveTo>
                  <a:lnTo>
                    <a:pt x="24384000" y="0"/>
                  </a:lnTo>
                  <a:lnTo>
                    <a:pt x="24384000" y="652780"/>
                  </a:lnTo>
                  <a:lnTo>
                    <a:pt x="0" y="652780"/>
                  </a:lnTo>
                  <a:close/>
                </a:path>
              </a:pathLst>
            </a:custGeom>
            <a:solidFill>
              <a:srgbClr val="71FFE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255180"/>
            <a:ext cx="18288000" cy="1020729"/>
            <a:chOff x="0" y="0"/>
            <a:chExt cx="24384000" cy="13609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60932"/>
            </a:xfrm>
            <a:custGeom>
              <a:avLst/>
              <a:gdLst/>
              <a:ahLst/>
              <a:cxnLst/>
              <a:rect l="l" t="t" r="r" b="b"/>
              <a:pathLst>
                <a:path w="24384000" h="1360932">
                  <a:moveTo>
                    <a:pt x="0" y="0"/>
                  </a:moveTo>
                  <a:lnTo>
                    <a:pt x="24384000" y="0"/>
                  </a:lnTo>
                  <a:lnTo>
                    <a:pt x="24384000" y="1360932"/>
                  </a:lnTo>
                  <a:lnTo>
                    <a:pt x="0" y="1360932"/>
                  </a:lnTo>
                  <a:close/>
                </a:path>
              </a:pathLst>
            </a:custGeom>
            <a:solidFill>
              <a:srgbClr val="71FFE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A black text on a white background  Description automatically generated"/>
          <p:cNvSpPr/>
          <p:nvPr/>
        </p:nvSpPr>
        <p:spPr>
          <a:xfrm>
            <a:off x="18507549" y="769492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9" y="0"/>
                </a:lnTo>
                <a:lnTo>
                  <a:pt x="1163679" y="1163680"/>
                </a:lnTo>
                <a:lnTo>
                  <a:pt x="0" y="1163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961199" y="6212961"/>
            <a:ext cx="2365600" cy="2798130"/>
          </a:xfrm>
          <a:custGeom>
            <a:avLst/>
            <a:gdLst/>
            <a:ahLst/>
            <a:cxnLst/>
            <a:rect l="l" t="t" r="r" b="b"/>
            <a:pathLst>
              <a:path w="2365600" h="2798130">
                <a:moveTo>
                  <a:pt x="0" y="0"/>
                </a:moveTo>
                <a:lnTo>
                  <a:pt x="2365601" y="0"/>
                </a:lnTo>
                <a:lnTo>
                  <a:pt x="2365601" y="2798130"/>
                </a:lnTo>
                <a:lnTo>
                  <a:pt x="0" y="27981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809644" y="2126874"/>
            <a:ext cx="12180948" cy="2350078"/>
          </a:xfrm>
          <a:custGeom>
            <a:avLst/>
            <a:gdLst/>
            <a:ahLst/>
            <a:cxnLst/>
            <a:rect l="l" t="t" r="r" b="b"/>
            <a:pathLst>
              <a:path w="12180948" h="2350078">
                <a:moveTo>
                  <a:pt x="0" y="0"/>
                </a:moveTo>
                <a:lnTo>
                  <a:pt x="12180948" y="0"/>
                </a:lnTo>
                <a:lnTo>
                  <a:pt x="12180948" y="2350078"/>
                </a:lnTo>
                <a:lnTo>
                  <a:pt x="0" y="23500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0908" r="-117" b="-6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235612" y="5059858"/>
            <a:ext cx="5314702" cy="638213"/>
          </a:xfrm>
          <a:custGeom>
            <a:avLst/>
            <a:gdLst/>
            <a:ahLst/>
            <a:cxnLst/>
            <a:rect l="l" t="t" r="r" b="b"/>
            <a:pathLst>
              <a:path w="5314702" h="638213">
                <a:moveTo>
                  <a:pt x="0" y="0"/>
                </a:moveTo>
                <a:lnTo>
                  <a:pt x="5314703" y="0"/>
                </a:lnTo>
                <a:lnTo>
                  <a:pt x="5314703" y="638213"/>
                </a:lnTo>
                <a:lnTo>
                  <a:pt x="0" y="6382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277748" y="186505"/>
            <a:ext cx="5732504" cy="108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1"/>
              </a:lnSpc>
            </a:pPr>
            <a:r>
              <a:rPr lang="en-US" sz="5108" spc="204">
                <a:solidFill>
                  <a:srgbClr val="000000"/>
                </a:solidFill>
                <a:latin typeface="SoleilXb"/>
                <a:ea typeface="SoleilXb"/>
                <a:cs typeface="SoleilXb"/>
                <a:sym typeface="SoleilXb"/>
              </a:rPr>
              <a:t>GRADES 7 AND 8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26665" y="9582830"/>
            <a:ext cx="8034669" cy="32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1"/>
              </a:lnSpc>
            </a:pPr>
            <a:r>
              <a:rPr lang="en-US" sz="1622" spc="92">
                <a:solidFill>
                  <a:srgbClr val="000000"/>
                </a:solidFill>
                <a:latin typeface="Soleil"/>
                <a:ea typeface="Soleil"/>
                <a:cs typeface="Soleil"/>
                <a:sym typeface="Soleil"/>
              </a:rPr>
              <a:t>THE ROAD TO POSITIVE WELL-BEING IN EVERY CLASSROOM STARTS HERE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92136" y="244974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Movie Scenario</a:t>
            </a:r>
          </a:p>
        </p:txBody>
      </p:sp>
      <p:pic>
        <p:nvPicPr>
          <p:cNvPr id="5" name="Picture 5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20609" y="1532101"/>
            <a:ext cx="14846782" cy="834479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48185" y="421441"/>
            <a:ext cx="1704456" cy="522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6"/>
              </a:lnSpc>
            </a:pPr>
            <a:r>
              <a:rPr lang="en-US" sz="3011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Option #1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298917" y="1303437"/>
            <a:ext cx="11168538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>
                <a:solidFill>
                  <a:srgbClr val="404040"/>
                </a:solidFill>
                <a:latin typeface="Rubik"/>
                <a:ea typeface="Rubik"/>
                <a:cs typeface="Rubik"/>
                <a:sym typeface="Rubik"/>
              </a:rPr>
              <a:t>Share Out!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74682" y="2398812"/>
            <a:ext cx="16492773" cy="7678445"/>
            <a:chOff x="0" y="0"/>
            <a:chExt cx="21990364" cy="102379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90366" cy="10237881"/>
            </a:xfrm>
            <a:custGeom>
              <a:avLst/>
              <a:gdLst/>
              <a:ahLst/>
              <a:cxnLst/>
              <a:rect l="l" t="t" r="r" b="b"/>
              <a:pathLst>
                <a:path w="21990366" h="10237881">
                  <a:moveTo>
                    <a:pt x="0" y="0"/>
                  </a:moveTo>
                  <a:lnTo>
                    <a:pt x="21990366" y="0"/>
                  </a:lnTo>
                  <a:lnTo>
                    <a:pt x="21990366" y="10237881"/>
                  </a:lnTo>
                  <a:lnTo>
                    <a:pt x="0" y="10237881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21990364" cy="1024745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5040"/>
                </a:lnSpc>
              </a:pPr>
              <a:endParaRPr/>
            </a:p>
            <a:p>
              <a:pPr algn="ctr">
                <a:lnSpc>
                  <a:spcPts val="72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Reflection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2355" y="2455962"/>
            <a:ext cx="16756540" cy="815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Why does the Beast growl at Belle? 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Why is Belle persistent in trying to help the Beast? 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At what point do their attitudes change? 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Even though Belle is showing her gratitude, why did she also say thank you?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does the Beast respond when Belle says thank you? 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1860" y="1014177"/>
            <a:ext cx="10239186" cy="205988"/>
          </a:xfrm>
          <a:custGeom>
            <a:avLst/>
            <a:gdLst/>
            <a:ahLst/>
            <a:cxnLst/>
            <a:rect l="l" t="t" r="r" b="b"/>
            <a:pathLst>
              <a:path w="10239186" h="205988">
                <a:moveTo>
                  <a:pt x="0" y="0"/>
                </a:moveTo>
                <a:lnTo>
                  <a:pt x="10239186" y="0"/>
                </a:lnTo>
                <a:lnTo>
                  <a:pt x="10239186" y="205987"/>
                </a:lnTo>
                <a:lnTo>
                  <a:pt x="0" y="205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4511" b="-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04311" y="204552"/>
            <a:ext cx="12780413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Journaling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664495" y="3429246"/>
            <a:ext cx="14959011" cy="5754624"/>
            <a:chOff x="0" y="0"/>
            <a:chExt cx="19945348" cy="7672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945350" cy="7672888"/>
            </a:xfrm>
            <a:custGeom>
              <a:avLst/>
              <a:gdLst/>
              <a:ahLst/>
              <a:cxnLst/>
              <a:rect l="l" t="t" r="r" b="b"/>
              <a:pathLst>
                <a:path w="19945350" h="7672888">
                  <a:moveTo>
                    <a:pt x="0" y="0"/>
                  </a:moveTo>
                  <a:lnTo>
                    <a:pt x="19945350" y="0"/>
                  </a:lnTo>
                  <a:lnTo>
                    <a:pt x="19945350" y="7672888"/>
                  </a:lnTo>
                  <a:lnTo>
                    <a:pt x="0" y="7672888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9945348" cy="769188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1295400" lvl="1" indent="-647700" algn="l">
                <a:lnSpc>
                  <a:spcPts val="7200"/>
                </a:lnSpc>
                <a:buFont typeface="Arial"/>
                <a:buChar char="•"/>
              </a:pPr>
              <a:r>
                <a:rPr lang="en-US" sz="6000">
                  <a:solidFill>
                    <a:srgbClr val="595959"/>
                  </a:solidFill>
                  <a:latin typeface="Rubik"/>
                  <a:ea typeface="Rubik"/>
                  <a:cs typeface="Rubik"/>
                  <a:sym typeface="Rubik"/>
                </a:rPr>
                <a:t>What does it mean that gratitude is learned?</a:t>
              </a:r>
            </a:p>
            <a:p>
              <a:pPr algn="l">
                <a:lnSpc>
                  <a:spcPts val="7200"/>
                </a:lnSpc>
              </a:pPr>
              <a:endParaRPr lang="en-US" sz="60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marL="1295400" lvl="1" indent="-647700" algn="l">
                <a:lnSpc>
                  <a:spcPts val="7200"/>
                </a:lnSpc>
                <a:buFont typeface="Arial"/>
                <a:buChar char="•"/>
              </a:pPr>
              <a:r>
                <a:rPr lang="en-US" sz="6000">
                  <a:solidFill>
                    <a:srgbClr val="595959"/>
                  </a:solidFill>
                  <a:latin typeface="Rubik"/>
                  <a:ea typeface="Rubik"/>
                  <a:cs typeface="Rubik"/>
                  <a:sym typeface="Rubik"/>
                </a:rPr>
                <a:t>How can looking at difficult situations help you find gratitude? </a:t>
              </a:r>
            </a:p>
            <a:p>
              <a:pPr algn="ctr">
                <a:lnSpc>
                  <a:spcPts val="7200"/>
                </a:lnSpc>
              </a:pPr>
              <a:endParaRPr lang="en-US" sz="60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8" name="Freeform 8" descr="Pencil outline"/>
          <p:cNvSpPr/>
          <p:nvPr/>
        </p:nvSpPr>
        <p:spPr>
          <a:xfrm>
            <a:off x="13491453" y="1909490"/>
            <a:ext cx="1262880" cy="1262880"/>
          </a:xfrm>
          <a:custGeom>
            <a:avLst/>
            <a:gdLst/>
            <a:ahLst/>
            <a:cxnLst/>
            <a:rect l="l" t="t" r="r" b="b"/>
            <a:pathLst>
              <a:path w="1262880" h="1262880">
                <a:moveTo>
                  <a:pt x="0" y="0"/>
                </a:moveTo>
                <a:lnTo>
                  <a:pt x="1262880" y="0"/>
                </a:lnTo>
                <a:lnTo>
                  <a:pt x="1262880" y="1262880"/>
                </a:lnTo>
                <a:lnTo>
                  <a:pt x="0" y="12628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Lightbulb and pencil outline"/>
          <p:cNvSpPr/>
          <p:nvPr/>
        </p:nvSpPr>
        <p:spPr>
          <a:xfrm rot="-1187412">
            <a:off x="3725358" y="1386545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flipH="1">
            <a:off x="9022212" y="3009541"/>
            <a:ext cx="4612148" cy="189"/>
          </a:xfrm>
          <a:prstGeom prst="line">
            <a:avLst/>
          </a:prstGeom>
          <a:ln w="19050" cap="rnd">
            <a:solidFill>
              <a:srgbClr val="71FFE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216542" y="1848441"/>
            <a:ext cx="985491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Independent Writing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1860" y="1014177"/>
            <a:ext cx="10239186" cy="205988"/>
          </a:xfrm>
          <a:custGeom>
            <a:avLst/>
            <a:gdLst/>
            <a:ahLst/>
            <a:cxnLst/>
            <a:rect l="l" t="t" r="r" b="b"/>
            <a:pathLst>
              <a:path w="10239186" h="205988">
                <a:moveTo>
                  <a:pt x="0" y="0"/>
                </a:moveTo>
                <a:lnTo>
                  <a:pt x="10239186" y="0"/>
                </a:lnTo>
                <a:lnTo>
                  <a:pt x="10239186" y="205987"/>
                </a:lnTo>
                <a:lnTo>
                  <a:pt x="0" y="2059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74511" b="-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1440" y="97743"/>
            <a:ext cx="12780413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The Science of Gratitude</a:t>
            </a:r>
          </a:p>
        </p:txBody>
      </p:sp>
      <p:pic>
        <p:nvPicPr>
          <p:cNvPr id="5" name="Picture 5"/>
          <p:cNvPicPr>
            <a:picLocks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07411" y="1579206"/>
            <a:ext cx="15073178" cy="84720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954382" y="1557700"/>
            <a:ext cx="18105118" cy="712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Scientists have proven that gratitude can help us…</a:t>
            </a:r>
          </a:p>
          <a:p>
            <a:pPr algn="l">
              <a:lnSpc>
                <a:spcPts val="8640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• Feel happier </a:t>
            </a:r>
          </a:p>
          <a:p>
            <a:pPr algn="l">
              <a:lnSpc>
                <a:spcPts val="8640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• Sleep better </a:t>
            </a:r>
          </a:p>
          <a:p>
            <a:pPr algn="l">
              <a:lnSpc>
                <a:spcPts val="8640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• Feel more connected to people and our community </a:t>
            </a:r>
          </a:p>
          <a:p>
            <a:pPr algn="l">
              <a:lnSpc>
                <a:spcPts val="8640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• Feel better when we’re sad </a:t>
            </a:r>
          </a:p>
          <a:p>
            <a:pPr algn="l">
              <a:lnSpc>
                <a:spcPts val="8640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• Be kinder and help others </a:t>
            </a:r>
          </a:p>
          <a:p>
            <a:pPr algn="l">
              <a:lnSpc>
                <a:spcPts val="8640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• Have healthier bodies (immune system) </a:t>
            </a:r>
          </a:p>
        </p:txBody>
      </p:sp>
      <p:sp>
        <p:nvSpPr>
          <p:cNvPr id="4" name="Freeform 4"/>
          <p:cNvSpPr/>
          <p:nvPr/>
        </p:nvSpPr>
        <p:spPr>
          <a:xfrm>
            <a:off x="113744" y="7113508"/>
            <a:ext cx="1749198" cy="3173492"/>
          </a:xfrm>
          <a:custGeom>
            <a:avLst/>
            <a:gdLst/>
            <a:ahLst/>
            <a:cxnLst/>
            <a:rect l="l" t="t" r="r" b="b"/>
            <a:pathLst>
              <a:path w="1749198" h="3173492">
                <a:moveTo>
                  <a:pt x="0" y="0"/>
                </a:moveTo>
                <a:lnTo>
                  <a:pt x="1749198" y="0"/>
                </a:lnTo>
                <a:lnTo>
                  <a:pt x="1749198" y="3173492"/>
                </a:lnTo>
                <a:lnTo>
                  <a:pt x="0" y="31734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The Science of Gratitude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8320" y="1434916"/>
            <a:ext cx="15951360" cy="7603206"/>
            <a:chOff x="0" y="0"/>
            <a:chExt cx="21268480" cy="101376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68437" cy="10137648"/>
            </a:xfrm>
            <a:custGeom>
              <a:avLst/>
              <a:gdLst/>
              <a:ahLst/>
              <a:cxnLst/>
              <a:rect l="l" t="t" r="r" b="b"/>
              <a:pathLst>
                <a:path w="21268437" h="10137648">
                  <a:moveTo>
                    <a:pt x="0" y="0"/>
                  </a:moveTo>
                  <a:lnTo>
                    <a:pt x="21268437" y="0"/>
                  </a:lnTo>
                  <a:lnTo>
                    <a:pt x="21268437" y="10137648"/>
                  </a:lnTo>
                  <a:lnTo>
                    <a:pt x="0" y="10137648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284373" y="2103655"/>
            <a:ext cx="5719254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Think-Pair-Share</a:t>
            </a:r>
          </a:p>
        </p:txBody>
      </p:sp>
      <p:sp>
        <p:nvSpPr>
          <p:cNvPr id="6" name="Freeform 6" descr="Shape  Description automatically generated with low confidence"/>
          <p:cNvSpPr/>
          <p:nvPr/>
        </p:nvSpPr>
        <p:spPr>
          <a:xfrm rot="-388229">
            <a:off x="5625869" y="1976312"/>
            <a:ext cx="795678" cy="795678"/>
          </a:xfrm>
          <a:custGeom>
            <a:avLst/>
            <a:gdLst/>
            <a:ahLst/>
            <a:cxnLst/>
            <a:rect l="l" t="t" r="r" b="b"/>
            <a:pathLst>
              <a:path w="795678" h="795678">
                <a:moveTo>
                  <a:pt x="0" y="0"/>
                </a:moveTo>
                <a:lnTo>
                  <a:pt x="795678" y="0"/>
                </a:lnTo>
                <a:lnTo>
                  <a:pt x="795678" y="795678"/>
                </a:lnTo>
                <a:lnTo>
                  <a:pt x="0" y="7956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Chat bubble with solid fill"/>
          <p:cNvSpPr/>
          <p:nvPr/>
        </p:nvSpPr>
        <p:spPr>
          <a:xfrm rot="945262">
            <a:off x="11807879" y="2054291"/>
            <a:ext cx="802662" cy="802662"/>
          </a:xfrm>
          <a:custGeom>
            <a:avLst/>
            <a:gdLst/>
            <a:ahLst/>
            <a:cxnLst/>
            <a:rect l="l" t="t" r="r" b="b"/>
            <a:pathLst>
              <a:path w="802662" h="802662">
                <a:moveTo>
                  <a:pt x="0" y="0"/>
                </a:moveTo>
                <a:lnTo>
                  <a:pt x="802661" y="0"/>
                </a:lnTo>
                <a:lnTo>
                  <a:pt x="802661" y="802662"/>
                </a:lnTo>
                <a:lnTo>
                  <a:pt x="0" y="802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rot="33107">
            <a:off x="7506865" y="2804764"/>
            <a:ext cx="4450682" cy="0"/>
          </a:xfrm>
          <a:prstGeom prst="line">
            <a:avLst/>
          </a:prstGeom>
          <a:ln w="19050" cap="rnd">
            <a:solidFill>
              <a:srgbClr val="F2C23B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601664" y="3274579"/>
            <a:ext cx="15426576" cy="447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Where there any research findings that surprised you?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Do you see any links between your experience with gratitude and the science of gratitude?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Do you think it is worthwhile to practice gratitude? Why or why not?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-1420690" y="115458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Gratitude Discussion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7940" y="1997960"/>
            <a:ext cx="15951360" cy="6864636"/>
            <a:chOff x="0" y="0"/>
            <a:chExt cx="21268480" cy="91528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68437" cy="9152799"/>
            </a:xfrm>
            <a:custGeom>
              <a:avLst/>
              <a:gdLst/>
              <a:ahLst/>
              <a:cxnLst/>
              <a:rect l="l" t="t" r="r" b="b"/>
              <a:pathLst>
                <a:path w="21268437" h="9152799">
                  <a:moveTo>
                    <a:pt x="0" y="0"/>
                  </a:moveTo>
                  <a:lnTo>
                    <a:pt x="21268437" y="0"/>
                  </a:lnTo>
                  <a:lnTo>
                    <a:pt x="21268437" y="9152799"/>
                  </a:lnTo>
                  <a:lnTo>
                    <a:pt x="0" y="9152799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373304" y="2516275"/>
            <a:ext cx="13820630" cy="724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As you see or feel gratitude over the next few days, write those moments down in your journal.</a:t>
            </a:r>
          </a:p>
          <a:p>
            <a:pPr algn="ctr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Start by observing the moments you express your gratitude during the day.</a:t>
            </a:r>
          </a:p>
          <a:p>
            <a:pPr algn="ctr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Pick one of those interactions and reflect on how you felt.</a:t>
            </a:r>
          </a:p>
          <a:p>
            <a:pPr algn="ctr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ctr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38706" y="133296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Gratitude Journaling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64493" y="3201969"/>
            <a:ext cx="14959011" cy="5216812"/>
            <a:chOff x="0" y="0"/>
            <a:chExt cx="19945348" cy="6955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45350" cy="6955790"/>
            </a:xfrm>
            <a:custGeom>
              <a:avLst/>
              <a:gdLst/>
              <a:ahLst/>
              <a:cxnLst/>
              <a:rect l="l" t="t" r="r" b="b"/>
              <a:pathLst>
                <a:path w="19945350" h="6955790">
                  <a:moveTo>
                    <a:pt x="0" y="0"/>
                  </a:moveTo>
                  <a:lnTo>
                    <a:pt x="19945350" y="0"/>
                  </a:lnTo>
                  <a:lnTo>
                    <a:pt x="19945350" y="6955790"/>
                  </a:lnTo>
                  <a:lnTo>
                    <a:pt x="0" y="6955790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Gratitude Reflection</a:t>
            </a:r>
          </a:p>
        </p:txBody>
      </p:sp>
      <p:sp>
        <p:nvSpPr>
          <p:cNvPr id="6" name="Freeform 6" descr="Pencil outline"/>
          <p:cNvSpPr/>
          <p:nvPr/>
        </p:nvSpPr>
        <p:spPr>
          <a:xfrm>
            <a:off x="13491453" y="1884050"/>
            <a:ext cx="1262880" cy="1262880"/>
          </a:xfrm>
          <a:custGeom>
            <a:avLst/>
            <a:gdLst/>
            <a:ahLst/>
            <a:cxnLst/>
            <a:rect l="l" t="t" r="r" b="b"/>
            <a:pathLst>
              <a:path w="1262880" h="1262880">
                <a:moveTo>
                  <a:pt x="0" y="0"/>
                </a:moveTo>
                <a:lnTo>
                  <a:pt x="1262880" y="0"/>
                </a:lnTo>
                <a:lnTo>
                  <a:pt x="1262880" y="1262879"/>
                </a:lnTo>
                <a:lnTo>
                  <a:pt x="0" y="1262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Lightbulb and pencil outline"/>
          <p:cNvSpPr/>
          <p:nvPr/>
        </p:nvSpPr>
        <p:spPr>
          <a:xfrm rot="-1187412">
            <a:off x="3725358" y="1361104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216542" y="1823001"/>
            <a:ext cx="985491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Independent Writing</a:t>
            </a:r>
          </a:p>
        </p:txBody>
      </p:sp>
      <p:sp>
        <p:nvSpPr>
          <p:cNvPr id="9" name="AutoShape 9"/>
          <p:cNvSpPr/>
          <p:nvPr/>
        </p:nvSpPr>
        <p:spPr>
          <a:xfrm flipH="1">
            <a:off x="9022211" y="2984101"/>
            <a:ext cx="4612148" cy="82"/>
          </a:xfrm>
          <a:prstGeom prst="line">
            <a:avLst/>
          </a:prstGeom>
          <a:ln w="19050" cap="rnd">
            <a:solidFill>
              <a:srgbClr val="71FFE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606746" y="4027830"/>
            <a:ext cx="12830931" cy="222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3"/>
              </a:lnSpc>
            </a:pPr>
            <a:r>
              <a:rPr lang="en-US" sz="4853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In your journal write about three areas in your life that make you happy or bring you comfort.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7004764" y="70560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3559485" y="1667827"/>
            <a:ext cx="10767579" cy="209"/>
          </a:xfrm>
          <a:prstGeom prst="line">
            <a:avLst/>
          </a:prstGeom>
          <a:ln w="47625" cap="rnd">
            <a:solidFill>
              <a:srgbClr val="F2C2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29480">
            <a:off x="5811753" y="8169896"/>
            <a:ext cx="6664492" cy="0"/>
          </a:xfrm>
          <a:prstGeom prst="line">
            <a:avLst/>
          </a:prstGeom>
          <a:ln w="28575" cap="rnd">
            <a:solidFill>
              <a:srgbClr val="71FFE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916977" y="534340"/>
            <a:ext cx="4773520" cy="938061"/>
          </a:xfrm>
          <a:custGeom>
            <a:avLst/>
            <a:gdLst/>
            <a:ahLst/>
            <a:cxnLst/>
            <a:rect l="l" t="t" r="r" b="b"/>
            <a:pathLst>
              <a:path w="4773520" h="938061">
                <a:moveTo>
                  <a:pt x="0" y="0"/>
                </a:moveTo>
                <a:lnTo>
                  <a:pt x="4773521" y="0"/>
                </a:lnTo>
                <a:lnTo>
                  <a:pt x="4773521" y="938062"/>
                </a:lnTo>
                <a:lnTo>
                  <a:pt x="0" y="938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553932" y="8401212"/>
            <a:ext cx="11180136" cy="1200967"/>
          </a:xfrm>
          <a:custGeom>
            <a:avLst/>
            <a:gdLst/>
            <a:ahLst/>
            <a:cxnLst/>
            <a:rect l="l" t="t" r="r" b="b"/>
            <a:pathLst>
              <a:path w="11180136" h="1200967">
                <a:moveTo>
                  <a:pt x="0" y="0"/>
                </a:moveTo>
                <a:lnTo>
                  <a:pt x="11180136" y="0"/>
                </a:lnTo>
                <a:lnTo>
                  <a:pt x="11180136" y="1200968"/>
                </a:lnTo>
                <a:lnTo>
                  <a:pt x="0" y="12009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047060" y="1936590"/>
            <a:ext cx="6193880" cy="6270441"/>
          </a:xfrm>
          <a:custGeom>
            <a:avLst/>
            <a:gdLst/>
            <a:ahLst/>
            <a:cxnLst/>
            <a:rect l="l" t="t" r="r" b="b"/>
            <a:pathLst>
              <a:path w="6193880" h="6270441">
                <a:moveTo>
                  <a:pt x="0" y="0"/>
                </a:moveTo>
                <a:lnTo>
                  <a:pt x="6193879" y="0"/>
                </a:lnTo>
                <a:lnTo>
                  <a:pt x="6193879" y="6270441"/>
                </a:lnTo>
                <a:lnTo>
                  <a:pt x="0" y="6270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10134" y="4388288"/>
            <a:ext cx="2781133" cy="6088424"/>
          </a:xfrm>
          <a:custGeom>
            <a:avLst/>
            <a:gdLst/>
            <a:ahLst/>
            <a:cxnLst/>
            <a:rect l="l" t="t" r="r" b="b"/>
            <a:pathLst>
              <a:path w="2781133" h="6088424">
                <a:moveTo>
                  <a:pt x="0" y="0"/>
                </a:moveTo>
                <a:lnTo>
                  <a:pt x="2781132" y="0"/>
                </a:lnTo>
                <a:lnTo>
                  <a:pt x="2781132" y="6088425"/>
                </a:lnTo>
                <a:lnTo>
                  <a:pt x="0" y="6088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054410" y="3704853"/>
            <a:ext cx="13070206" cy="1223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1"/>
              </a:lnSpc>
            </a:pPr>
            <a:r>
              <a:rPr lang="en-US" sz="7136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Mindfulness Practice of Choice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06818" y="2372319"/>
            <a:ext cx="3126577" cy="3957354"/>
          </a:xfrm>
          <a:custGeom>
            <a:avLst/>
            <a:gdLst/>
            <a:ahLst/>
            <a:cxnLst/>
            <a:rect l="l" t="t" r="r" b="b"/>
            <a:pathLst>
              <a:path w="3126577" h="3957354">
                <a:moveTo>
                  <a:pt x="0" y="0"/>
                </a:moveTo>
                <a:lnTo>
                  <a:pt x="3126578" y="0"/>
                </a:lnTo>
                <a:lnTo>
                  <a:pt x="3126578" y="3957354"/>
                </a:lnTo>
                <a:lnTo>
                  <a:pt x="0" y="3957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631" y="3673061"/>
            <a:ext cx="6446520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Slides 3-18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is gratitude?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Noticing gratitude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Gratitude and well-being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3808" y="2967019"/>
            <a:ext cx="644651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Lesson 5: The Road to Gratitude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49146" y="7799649"/>
            <a:ext cx="7201592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Slides 27-32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 walk down memory lane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Gratitude reflection and continuing gratitude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16176" y="6578410"/>
            <a:ext cx="7467532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Lesson 7: 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Reflecting and Celebrating Gratitude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53491" y="3749945"/>
            <a:ext cx="6446520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Slides 19-26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Gratitude review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Who are we grateful for?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can we express gratitude?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49888" y="2974517"/>
            <a:ext cx="6896457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Lesson 6: Expressing Gratitude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676887"/>
            <a:ext cx="18288000" cy="1136197"/>
            <a:chOff x="0" y="0"/>
            <a:chExt cx="24384000" cy="15149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514983"/>
            </a:xfrm>
            <a:custGeom>
              <a:avLst/>
              <a:gdLst/>
              <a:ahLst/>
              <a:cxnLst/>
              <a:rect l="l" t="t" r="r" b="b"/>
              <a:pathLst>
                <a:path w="24384000" h="1514983">
                  <a:moveTo>
                    <a:pt x="0" y="0"/>
                  </a:moveTo>
                  <a:lnTo>
                    <a:pt x="24384000" y="0"/>
                  </a:lnTo>
                  <a:lnTo>
                    <a:pt x="24384000" y="1514983"/>
                  </a:lnTo>
                  <a:lnTo>
                    <a:pt x="0" y="1514983"/>
                  </a:lnTo>
                  <a:close/>
                </a:path>
              </a:pathLst>
            </a:custGeom>
            <a:solidFill>
              <a:srgbClr val="71FFE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08238" y="676887"/>
            <a:ext cx="1138159" cy="1138159"/>
          </a:xfrm>
          <a:custGeom>
            <a:avLst/>
            <a:gdLst/>
            <a:ahLst/>
            <a:cxnLst/>
            <a:rect l="l" t="t" r="r" b="b"/>
            <a:pathLst>
              <a:path w="1138159" h="1138159">
                <a:moveTo>
                  <a:pt x="0" y="0"/>
                </a:moveTo>
                <a:lnTo>
                  <a:pt x="1138160" y="0"/>
                </a:lnTo>
                <a:lnTo>
                  <a:pt x="1138160" y="1138159"/>
                </a:lnTo>
                <a:lnTo>
                  <a:pt x="0" y="113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561422" y="825886"/>
            <a:ext cx="16543948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Lesson PowerPoint Table of Contents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028701" y="3516538"/>
            <a:ext cx="4623240" cy="256"/>
          </a:xfrm>
          <a:prstGeom prst="line">
            <a:avLst/>
          </a:prstGeom>
          <a:ln w="19050" cap="rnd">
            <a:solidFill>
              <a:srgbClr val="F2C2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12384998" y="3526319"/>
            <a:ext cx="4623240" cy="256"/>
          </a:xfrm>
          <a:prstGeom prst="line">
            <a:avLst/>
          </a:prstGeom>
          <a:ln w="19050" cap="rnd">
            <a:solidFill>
              <a:srgbClr val="F2C2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V="1">
            <a:off x="6832380" y="7511860"/>
            <a:ext cx="4623240" cy="256"/>
          </a:xfrm>
          <a:prstGeom prst="line">
            <a:avLst/>
          </a:prstGeom>
          <a:ln w="19050" cap="rnd">
            <a:solidFill>
              <a:srgbClr val="F2C2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3238" y="1403470"/>
            <a:ext cx="17501524" cy="8706113"/>
            <a:chOff x="0" y="0"/>
            <a:chExt cx="23335366" cy="11608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35362" cy="11608201"/>
            </a:xfrm>
            <a:custGeom>
              <a:avLst/>
              <a:gdLst/>
              <a:ahLst/>
              <a:cxnLst/>
              <a:rect l="l" t="t" r="r" b="b"/>
              <a:pathLst>
                <a:path w="23335362" h="11608201">
                  <a:moveTo>
                    <a:pt x="0" y="0"/>
                  </a:moveTo>
                  <a:lnTo>
                    <a:pt x="23335362" y="0"/>
                  </a:lnTo>
                  <a:lnTo>
                    <a:pt x="23335362" y="11608201"/>
                  </a:lnTo>
                  <a:lnTo>
                    <a:pt x="0" y="11608201"/>
                  </a:lnTo>
                  <a:close/>
                </a:path>
              </a:pathLst>
            </a:custGeom>
            <a:solidFill>
              <a:srgbClr val="F5CF6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1587" y="1044937"/>
            <a:ext cx="10239186" cy="148983"/>
          </a:xfrm>
          <a:custGeom>
            <a:avLst/>
            <a:gdLst/>
            <a:ahLst/>
            <a:cxnLst/>
            <a:rect l="l" t="t" r="r" b="b"/>
            <a:pathLst>
              <a:path w="10239186" h="148983">
                <a:moveTo>
                  <a:pt x="0" y="0"/>
                </a:moveTo>
                <a:lnTo>
                  <a:pt x="10239186" y="0"/>
                </a:lnTo>
                <a:lnTo>
                  <a:pt x="10239186" y="148983"/>
                </a:lnTo>
                <a:lnTo>
                  <a:pt x="0" y="148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 descr="Shape  Description automatically generated with low confidence"/>
          <p:cNvSpPr/>
          <p:nvPr/>
        </p:nvSpPr>
        <p:spPr>
          <a:xfrm rot="-388229">
            <a:off x="4922782" y="1279801"/>
            <a:ext cx="1169418" cy="1169418"/>
          </a:xfrm>
          <a:custGeom>
            <a:avLst/>
            <a:gdLst/>
            <a:ahLst/>
            <a:cxnLst/>
            <a:rect l="l" t="t" r="r" b="b"/>
            <a:pathLst>
              <a:path w="1169418" h="1169418">
                <a:moveTo>
                  <a:pt x="0" y="0"/>
                </a:moveTo>
                <a:lnTo>
                  <a:pt x="1169418" y="0"/>
                </a:lnTo>
                <a:lnTo>
                  <a:pt x="1169418" y="1169418"/>
                </a:lnTo>
                <a:lnTo>
                  <a:pt x="0" y="11694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Chat bubble with solid fill"/>
          <p:cNvSpPr/>
          <p:nvPr/>
        </p:nvSpPr>
        <p:spPr>
          <a:xfrm rot="945262">
            <a:off x="13321127" y="1321740"/>
            <a:ext cx="1092713" cy="1092713"/>
          </a:xfrm>
          <a:custGeom>
            <a:avLst/>
            <a:gdLst/>
            <a:ahLst/>
            <a:cxnLst/>
            <a:rect l="l" t="t" r="r" b="b"/>
            <a:pathLst>
              <a:path w="1092713" h="1092713">
                <a:moveTo>
                  <a:pt x="0" y="0"/>
                </a:moveTo>
                <a:lnTo>
                  <a:pt x="1092713" y="0"/>
                </a:lnTo>
                <a:lnTo>
                  <a:pt x="1092713" y="1092712"/>
                </a:lnTo>
                <a:lnTo>
                  <a:pt x="0" y="10927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822970" y="1393069"/>
            <a:ext cx="985491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Think-Pair-Share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9068714" y="2397924"/>
            <a:ext cx="4464763" cy="33"/>
          </a:xfrm>
          <a:prstGeom prst="line">
            <a:avLst/>
          </a:prstGeom>
          <a:ln w="28575" cap="rnd">
            <a:solidFill>
              <a:srgbClr val="C5FFF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69971" y="2501861"/>
            <a:ext cx="16797484" cy="766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04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did you notice with your gratitude writing? 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06780" lvl="1" indent="-453390" algn="l">
              <a:lnSpc>
                <a:spcPts val="504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Was it difficult to find things you felt gratitude for? 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06780" lvl="1" indent="-453390" algn="l">
              <a:lnSpc>
                <a:spcPts val="504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Was it easy to find things? 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It is normal to have different experiences, and some days it may be harder to find things we feel grateful for. 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On those days, sometimes it is helpful to look back on things that brought you gratitude on previous days. 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Gratitude Review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396297"/>
            <a:ext cx="16797484" cy="7475580"/>
            <a:chOff x="0" y="0"/>
            <a:chExt cx="22856372" cy="101720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56368" cy="10172087"/>
            </a:xfrm>
            <a:custGeom>
              <a:avLst/>
              <a:gdLst/>
              <a:ahLst/>
              <a:cxnLst/>
              <a:rect l="l" t="t" r="r" b="b"/>
              <a:pathLst>
                <a:path w="22856368" h="10172087">
                  <a:moveTo>
                    <a:pt x="0" y="0"/>
                  </a:moveTo>
                  <a:lnTo>
                    <a:pt x="22856368" y="0"/>
                  </a:lnTo>
                  <a:lnTo>
                    <a:pt x="22856368" y="10172087"/>
                  </a:lnTo>
                  <a:lnTo>
                    <a:pt x="0" y="10172087"/>
                  </a:lnTo>
                  <a:close/>
                </a:path>
              </a:pathLst>
            </a:custGeom>
            <a:solidFill>
              <a:srgbClr val="F5CF6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1587" y="1044937"/>
            <a:ext cx="10239186" cy="148983"/>
          </a:xfrm>
          <a:custGeom>
            <a:avLst/>
            <a:gdLst/>
            <a:ahLst/>
            <a:cxnLst/>
            <a:rect l="l" t="t" r="r" b="b"/>
            <a:pathLst>
              <a:path w="10239186" h="148983">
                <a:moveTo>
                  <a:pt x="0" y="0"/>
                </a:moveTo>
                <a:lnTo>
                  <a:pt x="10239186" y="0"/>
                </a:lnTo>
                <a:lnTo>
                  <a:pt x="10239186" y="148983"/>
                </a:lnTo>
                <a:lnTo>
                  <a:pt x="0" y="148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2757311"/>
            <a:ext cx="16797484" cy="69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9"/>
              </a:lnSpc>
            </a:pPr>
            <a:r>
              <a:rPr lang="en-US" sz="459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In your journal, write about individuals or groups that you are grateful for in your school and your community.</a:t>
            </a:r>
          </a:p>
          <a:p>
            <a:pPr algn="ctr">
              <a:lnSpc>
                <a:spcPts val="5519"/>
              </a:lnSpc>
            </a:pPr>
            <a:endParaRPr lang="en-US" sz="4599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ctr">
              <a:lnSpc>
                <a:spcPts val="5519"/>
              </a:lnSpc>
            </a:pPr>
            <a:r>
              <a:rPr lang="en-US" sz="459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Maybe they have helped you or done something thoughtful.</a:t>
            </a:r>
          </a:p>
          <a:p>
            <a:pPr algn="ctr">
              <a:lnSpc>
                <a:spcPts val="5519"/>
              </a:lnSpc>
            </a:pPr>
            <a:endParaRPr lang="en-US" sz="4599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ctr">
              <a:lnSpc>
                <a:spcPts val="5519"/>
              </a:lnSpc>
            </a:pPr>
            <a:r>
              <a:rPr lang="en-US" sz="459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Maybe they make you smile, cheer you up, or make you feel welcome.</a:t>
            </a:r>
          </a:p>
          <a:p>
            <a:pPr algn="ctr">
              <a:lnSpc>
                <a:spcPts val="5519"/>
              </a:lnSpc>
            </a:pPr>
            <a:endParaRPr lang="en-US" sz="4599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ctr">
              <a:lnSpc>
                <a:spcPts val="5519"/>
              </a:lnSpc>
            </a:pPr>
            <a:r>
              <a:rPr lang="en-US" sz="459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Take a few minutes to think about it and then we’ll brainstorm together...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587" y="197212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Journaling</a:t>
            </a:r>
          </a:p>
        </p:txBody>
      </p:sp>
      <p:sp>
        <p:nvSpPr>
          <p:cNvPr id="8" name="Freeform 8" descr="Pencil outline"/>
          <p:cNvSpPr/>
          <p:nvPr/>
        </p:nvSpPr>
        <p:spPr>
          <a:xfrm>
            <a:off x="13057191" y="1211940"/>
            <a:ext cx="1136732" cy="1136732"/>
          </a:xfrm>
          <a:custGeom>
            <a:avLst/>
            <a:gdLst/>
            <a:ahLst/>
            <a:cxnLst/>
            <a:rect l="l" t="t" r="r" b="b"/>
            <a:pathLst>
              <a:path w="1136732" h="1136732">
                <a:moveTo>
                  <a:pt x="0" y="0"/>
                </a:moveTo>
                <a:lnTo>
                  <a:pt x="1136732" y="0"/>
                </a:lnTo>
                <a:lnTo>
                  <a:pt x="1136732" y="1136732"/>
                </a:lnTo>
                <a:lnTo>
                  <a:pt x="0" y="11367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Lightbulb and pencil outline"/>
          <p:cNvSpPr/>
          <p:nvPr/>
        </p:nvSpPr>
        <p:spPr>
          <a:xfrm rot="-1187412">
            <a:off x="4266621" y="741231"/>
            <a:ext cx="1234592" cy="1234592"/>
          </a:xfrm>
          <a:custGeom>
            <a:avLst/>
            <a:gdLst/>
            <a:ahLst/>
            <a:cxnLst/>
            <a:rect l="l" t="t" r="r" b="b"/>
            <a:pathLst>
              <a:path w="1234592" h="1234592">
                <a:moveTo>
                  <a:pt x="0" y="0"/>
                </a:moveTo>
                <a:lnTo>
                  <a:pt x="1234592" y="0"/>
                </a:lnTo>
                <a:lnTo>
                  <a:pt x="1234592" y="1234593"/>
                </a:lnTo>
                <a:lnTo>
                  <a:pt x="0" y="12345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708741" y="1155087"/>
            <a:ext cx="8870518" cy="919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594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Independent Writing</a:t>
            </a:r>
          </a:p>
        </p:txBody>
      </p:sp>
      <p:sp>
        <p:nvSpPr>
          <p:cNvPr id="11" name="AutoShape 11"/>
          <p:cNvSpPr/>
          <p:nvPr/>
        </p:nvSpPr>
        <p:spPr>
          <a:xfrm flipH="1">
            <a:off x="9034377" y="2202108"/>
            <a:ext cx="4151445" cy="74"/>
          </a:xfrm>
          <a:prstGeom prst="line">
            <a:avLst/>
          </a:prstGeom>
          <a:ln w="19050" cap="rnd">
            <a:solidFill>
              <a:srgbClr val="71FFE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1587" y="1044937"/>
            <a:ext cx="10239186" cy="148983"/>
          </a:xfrm>
          <a:custGeom>
            <a:avLst/>
            <a:gdLst/>
            <a:ahLst/>
            <a:cxnLst/>
            <a:rect l="l" t="t" r="r" b="b"/>
            <a:pathLst>
              <a:path w="10239186" h="148983">
                <a:moveTo>
                  <a:pt x="0" y="0"/>
                </a:moveTo>
                <a:lnTo>
                  <a:pt x="10239186" y="0"/>
                </a:lnTo>
                <a:lnTo>
                  <a:pt x="10239186" y="148983"/>
                </a:lnTo>
                <a:lnTo>
                  <a:pt x="0" y="148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60098" y="1468068"/>
            <a:ext cx="777082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Brainstorm:</a:t>
            </a:r>
          </a:p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Who in our school and community are we grateful for?</a:t>
            </a:r>
          </a:p>
        </p:txBody>
      </p:sp>
      <p:sp>
        <p:nvSpPr>
          <p:cNvPr id="5" name="Freeform 5"/>
          <p:cNvSpPr/>
          <p:nvPr/>
        </p:nvSpPr>
        <p:spPr>
          <a:xfrm>
            <a:off x="121587" y="1044937"/>
            <a:ext cx="10239186" cy="148983"/>
          </a:xfrm>
          <a:custGeom>
            <a:avLst/>
            <a:gdLst/>
            <a:ahLst/>
            <a:cxnLst/>
            <a:rect l="l" t="t" r="r" b="b"/>
            <a:pathLst>
              <a:path w="10239186" h="148983">
                <a:moveTo>
                  <a:pt x="0" y="0"/>
                </a:moveTo>
                <a:lnTo>
                  <a:pt x="10239186" y="0"/>
                </a:lnTo>
                <a:lnTo>
                  <a:pt x="10239186" y="148983"/>
                </a:lnTo>
                <a:lnTo>
                  <a:pt x="0" y="148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Who Are We Grateful For?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40083" y="1403298"/>
            <a:ext cx="8010858" cy="8552763"/>
            <a:chOff x="0" y="0"/>
            <a:chExt cx="10681144" cy="114036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681081" cy="11403711"/>
            </a:xfrm>
            <a:custGeom>
              <a:avLst/>
              <a:gdLst/>
              <a:ahLst/>
              <a:cxnLst/>
              <a:rect l="l" t="t" r="r" b="b"/>
              <a:pathLst>
                <a:path w="10681081" h="11403711">
                  <a:moveTo>
                    <a:pt x="38100" y="0"/>
                  </a:moveTo>
                  <a:lnTo>
                    <a:pt x="10642981" y="0"/>
                  </a:lnTo>
                  <a:cubicBezTo>
                    <a:pt x="10664063" y="0"/>
                    <a:pt x="10681081" y="17018"/>
                    <a:pt x="10681081" y="38100"/>
                  </a:cubicBezTo>
                  <a:lnTo>
                    <a:pt x="10681081" y="11365611"/>
                  </a:lnTo>
                  <a:cubicBezTo>
                    <a:pt x="10681081" y="11386693"/>
                    <a:pt x="10664063" y="11403711"/>
                    <a:pt x="10642981" y="11403711"/>
                  </a:cubicBezTo>
                  <a:lnTo>
                    <a:pt x="38100" y="11403711"/>
                  </a:lnTo>
                  <a:cubicBezTo>
                    <a:pt x="17018" y="11403711"/>
                    <a:pt x="0" y="11386693"/>
                    <a:pt x="0" y="11365611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11365611"/>
                  </a:lnTo>
                  <a:lnTo>
                    <a:pt x="38100" y="11365611"/>
                  </a:lnTo>
                  <a:lnTo>
                    <a:pt x="38100" y="11327511"/>
                  </a:lnTo>
                  <a:lnTo>
                    <a:pt x="10642981" y="11327511"/>
                  </a:lnTo>
                  <a:lnTo>
                    <a:pt x="10642981" y="11365611"/>
                  </a:lnTo>
                  <a:lnTo>
                    <a:pt x="10604881" y="11365611"/>
                  </a:lnTo>
                  <a:lnTo>
                    <a:pt x="10604881" y="38100"/>
                  </a:lnTo>
                  <a:lnTo>
                    <a:pt x="10642981" y="38100"/>
                  </a:lnTo>
                  <a:lnTo>
                    <a:pt x="10642981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2C23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 descr="Merger with solid fill"/>
          <p:cNvSpPr/>
          <p:nvPr/>
        </p:nvSpPr>
        <p:spPr>
          <a:xfrm>
            <a:off x="8322366" y="3744021"/>
            <a:ext cx="2798956" cy="2798956"/>
          </a:xfrm>
          <a:custGeom>
            <a:avLst/>
            <a:gdLst/>
            <a:ahLst/>
            <a:cxnLst/>
            <a:rect l="l" t="t" r="r" b="b"/>
            <a:pathLst>
              <a:path w="2798956" h="2798956">
                <a:moveTo>
                  <a:pt x="0" y="0"/>
                </a:moveTo>
                <a:lnTo>
                  <a:pt x="2798956" y="0"/>
                </a:lnTo>
                <a:lnTo>
                  <a:pt x="2798956" y="2798956"/>
                </a:lnTo>
                <a:lnTo>
                  <a:pt x="0" y="27989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957356" y="3213599"/>
            <a:ext cx="5884308" cy="3594735"/>
            <a:chOff x="0" y="0"/>
            <a:chExt cx="7845744" cy="47929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45806" cy="4792980"/>
            </a:xfrm>
            <a:custGeom>
              <a:avLst/>
              <a:gdLst/>
              <a:ahLst/>
              <a:cxnLst/>
              <a:rect l="l" t="t" r="r" b="b"/>
              <a:pathLst>
                <a:path w="7845806" h="4792980">
                  <a:moveTo>
                    <a:pt x="0" y="2396490"/>
                  </a:moveTo>
                  <a:cubicBezTo>
                    <a:pt x="0" y="1065530"/>
                    <a:pt x="1765808" y="0"/>
                    <a:pt x="3922903" y="0"/>
                  </a:cubicBezTo>
                  <a:lnTo>
                    <a:pt x="3922903" y="19050"/>
                  </a:lnTo>
                  <a:lnTo>
                    <a:pt x="3922903" y="38100"/>
                  </a:lnTo>
                  <a:lnTo>
                    <a:pt x="3922903" y="19050"/>
                  </a:lnTo>
                  <a:lnTo>
                    <a:pt x="3922903" y="0"/>
                  </a:lnTo>
                  <a:cubicBezTo>
                    <a:pt x="6079871" y="0"/>
                    <a:pt x="7845806" y="1065530"/>
                    <a:pt x="7845806" y="2396490"/>
                  </a:cubicBezTo>
                  <a:lnTo>
                    <a:pt x="7826756" y="2396490"/>
                  </a:lnTo>
                  <a:lnTo>
                    <a:pt x="7845806" y="2396490"/>
                  </a:lnTo>
                  <a:cubicBezTo>
                    <a:pt x="7845806" y="3727450"/>
                    <a:pt x="6079999" y="4792980"/>
                    <a:pt x="3922903" y="4792980"/>
                  </a:cubicBezTo>
                  <a:lnTo>
                    <a:pt x="3922903" y="4773930"/>
                  </a:lnTo>
                  <a:lnTo>
                    <a:pt x="3922903" y="4792980"/>
                  </a:lnTo>
                  <a:cubicBezTo>
                    <a:pt x="1765808" y="4792980"/>
                    <a:pt x="0" y="3727450"/>
                    <a:pt x="0" y="2396490"/>
                  </a:cubicBezTo>
                  <a:lnTo>
                    <a:pt x="19050" y="2396490"/>
                  </a:lnTo>
                  <a:lnTo>
                    <a:pt x="38100" y="2396490"/>
                  </a:lnTo>
                  <a:lnTo>
                    <a:pt x="19050" y="2396490"/>
                  </a:lnTo>
                  <a:lnTo>
                    <a:pt x="0" y="2396490"/>
                  </a:lnTo>
                  <a:moveTo>
                    <a:pt x="38100" y="2396490"/>
                  </a:moveTo>
                  <a:cubicBezTo>
                    <a:pt x="38100" y="2407031"/>
                    <a:pt x="29591" y="2415540"/>
                    <a:pt x="19050" y="2415540"/>
                  </a:cubicBezTo>
                  <a:cubicBezTo>
                    <a:pt x="8509" y="2415540"/>
                    <a:pt x="0" y="2407031"/>
                    <a:pt x="0" y="2396490"/>
                  </a:cubicBezTo>
                  <a:cubicBezTo>
                    <a:pt x="0" y="2385949"/>
                    <a:pt x="8509" y="2377440"/>
                    <a:pt x="19050" y="2377440"/>
                  </a:cubicBezTo>
                  <a:cubicBezTo>
                    <a:pt x="29591" y="2377440"/>
                    <a:pt x="38100" y="2385949"/>
                    <a:pt x="38100" y="2396490"/>
                  </a:cubicBezTo>
                  <a:cubicBezTo>
                    <a:pt x="38100" y="3691509"/>
                    <a:pt x="1767840" y="4754880"/>
                    <a:pt x="3922903" y="4754880"/>
                  </a:cubicBezTo>
                  <a:cubicBezTo>
                    <a:pt x="6077967" y="4754880"/>
                    <a:pt x="7807706" y="3691509"/>
                    <a:pt x="7807706" y="2396490"/>
                  </a:cubicBezTo>
                  <a:cubicBezTo>
                    <a:pt x="7807706" y="1101471"/>
                    <a:pt x="6077839" y="38100"/>
                    <a:pt x="3922903" y="38100"/>
                  </a:cubicBezTo>
                  <a:cubicBezTo>
                    <a:pt x="3912362" y="38100"/>
                    <a:pt x="3903853" y="29591"/>
                    <a:pt x="3903853" y="19050"/>
                  </a:cubicBezTo>
                  <a:cubicBezTo>
                    <a:pt x="3903853" y="8509"/>
                    <a:pt x="3912362" y="0"/>
                    <a:pt x="3922903" y="0"/>
                  </a:cubicBezTo>
                  <a:cubicBezTo>
                    <a:pt x="3933444" y="0"/>
                    <a:pt x="3941953" y="8509"/>
                    <a:pt x="3941953" y="19050"/>
                  </a:cubicBezTo>
                  <a:cubicBezTo>
                    <a:pt x="3941953" y="29591"/>
                    <a:pt x="3933444" y="38100"/>
                    <a:pt x="3922903" y="38100"/>
                  </a:cubicBezTo>
                  <a:cubicBezTo>
                    <a:pt x="1767840" y="38100"/>
                    <a:pt x="38100" y="1101471"/>
                    <a:pt x="38100" y="239649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181850" y="3625909"/>
            <a:ext cx="777082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Class Choice: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1587" y="1044937"/>
            <a:ext cx="10239186" cy="148983"/>
          </a:xfrm>
          <a:custGeom>
            <a:avLst/>
            <a:gdLst/>
            <a:ahLst/>
            <a:cxnLst/>
            <a:rect l="l" t="t" r="r" b="b"/>
            <a:pathLst>
              <a:path w="10239186" h="148983">
                <a:moveTo>
                  <a:pt x="0" y="0"/>
                </a:moveTo>
                <a:lnTo>
                  <a:pt x="10239186" y="0"/>
                </a:lnTo>
                <a:lnTo>
                  <a:pt x="10239186" y="148983"/>
                </a:lnTo>
                <a:lnTo>
                  <a:pt x="0" y="148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60098" y="1468068"/>
            <a:ext cx="7770828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Brainstorm:</a:t>
            </a:r>
          </a:p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could we express how gratitude to our person/group?</a:t>
            </a:r>
          </a:p>
        </p:txBody>
      </p:sp>
      <p:sp>
        <p:nvSpPr>
          <p:cNvPr id="5" name="Freeform 5"/>
          <p:cNvSpPr/>
          <p:nvPr/>
        </p:nvSpPr>
        <p:spPr>
          <a:xfrm>
            <a:off x="121587" y="1044937"/>
            <a:ext cx="10239186" cy="148983"/>
          </a:xfrm>
          <a:custGeom>
            <a:avLst/>
            <a:gdLst/>
            <a:ahLst/>
            <a:cxnLst/>
            <a:rect l="l" t="t" r="r" b="b"/>
            <a:pathLst>
              <a:path w="10239186" h="148983">
                <a:moveTo>
                  <a:pt x="0" y="0"/>
                </a:moveTo>
                <a:lnTo>
                  <a:pt x="10239186" y="0"/>
                </a:lnTo>
                <a:lnTo>
                  <a:pt x="10239186" y="148983"/>
                </a:lnTo>
                <a:lnTo>
                  <a:pt x="0" y="148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How Can We Express Gratitude?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40083" y="1403298"/>
            <a:ext cx="8010858" cy="8552763"/>
            <a:chOff x="0" y="0"/>
            <a:chExt cx="10681144" cy="114036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681081" cy="11403711"/>
            </a:xfrm>
            <a:custGeom>
              <a:avLst/>
              <a:gdLst/>
              <a:ahLst/>
              <a:cxnLst/>
              <a:rect l="l" t="t" r="r" b="b"/>
              <a:pathLst>
                <a:path w="10681081" h="11403711">
                  <a:moveTo>
                    <a:pt x="38100" y="0"/>
                  </a:moveTo>
                  <a:lnTo>
                    <a:pt x="10642981" y="0"/>
                  </a:lnTo>
                  <a:cubicBezTo>
                    <a:pt x="10664063" y="0"/>
                    <a:pt x="10681081" y="17018"/>
                    <a:pt x="10681081" y="38100"/>
                  </a:cubicBezTo>
                  <a:lnTo>
                    <a:pt x="10681081" y="11365611"/>
                  </a:lnTo>
                  <a:cubicBezTo>
                    <a:pt x="10681081" y="11386693"/>
                    <a:pt x="10664063" y="11403711"/>
                    <a:pt x="10642981" y="11403711"/>
                  </a:cubicBezTo>
                  <a:lnTo>
                    <a:pt x="38100" y="11403711"/>
                  </a:lnTo>
                  <a:cubicBezTo>
                    <a:pt x="17018" y="11403711"/>
                    <a:pt x="0" y="11386693"/>
                    <a:pt x="0" y="11365611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11365611"/>
                  </a:lnTo>
                  <a:lnTo>
                    <a:pt x="38100" y="11365611"/>
                  </a:lnTo>
                  <a:lnTo>
                    <a:pt x="38100" y="11327511"/>
                  </a:lnTo>
                  <a:lnTo>
                    <a:pt x="10642981" y="11327511"/>
                  </a:lnTo>
                  <a:lnTo>
                    <a:pt x="10642981" y="11365611"/>
                  </a:lnTo>
                  <a:lnTo>
                    <a:pt x="10604881" y="11365611"/>
                  </a:lnTo>
                  <a:lnTo>
                    <a:pt x="10604881" y="38100"/>
                  </a:lnTo>
                  <a:lnTo>
                    <a:pt x="10642981" y="38100"/>
                  </a:lnTo>
                  <a:lnTo>
                    <a:pt x="10642981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8FD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 descr="Merger with solid fill"/>
          <p:cNvSpPr/>
          <p:nvPr/>
        </p:nvSpPr>
        <p:spPr>
          <a:xfrm>
            <a:off x="8322366" y="3744021"/>
            <a:ext cx="2798956" cy="2798956"/>
          </a:xfrm>
          <a:custGeom>
            <a:avLst/>
            <a:gdLst/>
            <a:ahLst/>
            <a:cxnLst/>
            <a:rect l="l" t="t" r="r" b="b"/>
            <a:pathLst>
              <a:path w="2798956" h="2798956">
                <a:moveTo>
                  <a:pt x="0" y="0"/>
                </a:moveTo>
                <a:lnTo>
                  <a:pt x="2798956" y="0"/>
                </a:lnTo>
                <a:lnTo>
                  <a:pt x="2798956" y="2798956"/>
                </a:lnTo>
                <a:lnTo>
                  <a:pt x="0" y="27989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1120642" y="3077528"/>
            <a:ext cx="5884308" cy="3594735"/>
            <a:chOff x="0" y="0"/>
            <a:chExt cx="7845744" cy="47929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45806" cy="4792980"/>
            </a:xfrm>
            <a:custGeom>
              <a:avLst/>
              <a:gdLst/>
              <a:ahLst/>
              <a:cxnLst/>
              <a:rect l="l" t="t" r="r" b="b"/>
              <a:pathLst>
                <a:path w="7845806" h="4792980">
                  <a:moveTo>
                    <a:pt x="0" y="2396490"/>
                  </a:moveTo>
                  <a:cubicBezTo>
                    <a:pt x="0" y="1065530"/>
                    <a:pt x="1765808" y="0"/>
                    <a:pt x="3922903" y="0"/>
                  </a:cubicBezTo>
                  <a:lnTo>
                    <a:pt x="3922903" y="19050"/>
                  </a:lnTo>
                  <a:lnTo>
                    <a:pt x="3922903" y="38100"/>
                  </a:lnTo>
                  <a:lnTo>
                    <a:pt x="3922903" y="19050"/>
                  </a:lnTo>
                  <a:lnTo>
                    <a:pt x="3922903" y="0"/>
                  </a:lnTo>
                  <a:cubicBezTo>
                    <a:pt x="6079871" y="0"/>
                    <a:pt x="7845806" y="1065530"/>
                    <a:pt x="7845806" y="2396490"/>
                  </a:cubicBezTo>
                  <a:lnTo>
                    <a:pt x="7826756" y="2396490"/>
                  </a:lnTo>
                  <a:lnTo>
                    <a:pt x="7845806" y="2396490"/>
                  </a:lnTo>
                  <a:cubicBezTo>
                    <a:pt x="7845806" y="3727450"/>
                    <a:pt x="6079999" y="4792980"/>
                    <a:pt x="3922903" y="4792980"/>
                  </a:cubicBezTo>
                  <a:lnTo>
                    <a:pt x="3922903" y="4773930"/>
                  </a:lnTo>
                  <a:lnTo>
                    <a:pt x="3922903" y="4792980"/>
                  </a:lnTo>
                  <a:cubicBezTo>
                    <a:pt x="1765808" y="4792980"/>
                    <a:pt x="0" y="3727450"/>
                    <a:pt x="0" y="2396490"/>
                  </a:cubicBezTo>
                  <a:lnTo>
                    <a:pt x="19050" y="2396490"/>
                  </a:lnTo>
                  <a:lnTo>
                    <a:pt x="38100" y="2396490"/>
                  </a:lnTo>
                  <a:lnTo>
                    <a:pt x="19050" y="2396490"/>
                  </a:lnTo>
                  <a:lnTo>
                    <a:pt x="0" y="2396490"/>
                  </a:lnTo>
                  <a:moveTo>
                    <a:pt x="38100" y="2396490"/>
                  </a:moveTo>
                  <a:cubicBezTo>
                    <a:pt x="38100" y="2407031"/>
                    <a:pt x="29591" y="2415540"/>
                    <a:pt x="19050" y="2415540"/>
                  </a:cubicBezTo>
                  <a:cubicBezTo>
                    <a:pt x="8509" y="2415540"/>
                    <a:pt x="0" y="2407031"/>
                    <a:pt x="0" y="2396490"/>
                  </a:cubicBezTo>
                  <a:cubicBezTo>
                    <a:pt x="0" y="2385949"/>
                    <a:pt x="8509" y="2377440"/>
                    <a:pt x="19050" y="2377440"/>
                  </a:cubicBezTo>
                  <a:cubicBezTo>
                    <a:pt x="29591" y="2377440"/>
                    <a:pt x="38100" y="2385949"/>
                    <a:pt x="38100" y="2396490"/>
                  </a:cubicBezTo>
                  <a:cubicBezTo>
                    <a:pt x="38100" y="3691509"/>
                    <a:pt x="1767840" y="4754880"/>
                    <a:pt x="3922903" y="4754880"/>
                  </a:cubicBezTo>
                  <a:cubicBezTo>
                    <a:pt x="6077967" y="4754880"/>
                    <a:pt x="7807706" y="3691509"/>
                    <a:pt x="7807706" y="2396490"/>
                  </a:cubicBezTo>
                  <a:cubicBezTo>
                    <a:pt x="7807706" y="1101471"/>
                    <a:pt x="6077839" y="38100"/>
                    <a:pt x="3922903" y="38100"/>
                  </a:cubicBezTo>
                  <a:cubicBezTo>
                    <a:pt x="3912362" y="38100"/>
                    <a:pt x="3903853" y="29591"/>
                    <a:pt x="3903853" y="19050"/>
                  </a:cubicBezTo>
                  <a:cubicBezTo>
                    <a:pt x="3903853" y="8509"/>
                    <a:pt x="3912362" y="0"/>
                    <a:pt x="3922903" y="0"/>
                  </a:cubicBezTo>
                  <a:cubicBezTo>
                    <a:pt x="3933444" y="0"/>
                    <a:pt x="3941953" y="8509"/>
                    <a:pt x="3941953" y="19050"/>
                  </a:cubicBezTo>
                  <a:cubicBezTo>
                    <a:pt x="3941953" y="29591"/>
                    <a:pt x="3933444" y="38100"/>
                    <a:pt x="3922903" y="38100"/>
                  </a:cubicBezTo>
                  <a:cubicBezTo>
                    <a:pt x="1767840" y="38100"/>
                    <a:pt x="38100" y="1101471"/>
                    <a:pt x="38100" y="2396490"/>
                  </a:cubicBezTo>
                  <a:close/>
                </a:path>
              </a:pathLst>
            </a:custGeom>
            <a:solidFill>
              <a:srgbClr val="71FFE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181850" y="3625909"/>
            <a:ext cx="777082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Class Choice: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097655" y="2571750"/>
            <a:ext cx="8915398" cy="4903470"/>
            <a:chOff x="0" y="0"/>
            <a:chExt cx="11887198" cy="65379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887200" cy="6537960"/>
            </a:xfrm>
            <a:custGeom>
              <a:avLst/>
              <a:gdLst/>
              <a:ahLst/>
              <a:cxnLst/>
              <a:rect l="l" t="t" r="r" b="b"/>
              <a:pathLst>
                <a:path w="11887200" h="6537960">
                  <a:moveTo>
                    <a:pt x="0" y="3268980"/>
                  </a:moveTo>
                  <a:cubicBezTo>
                    <a:pt x="0" y="1463548"/>
                    <a:pt x="2661031" y="0"/>
                    <a:pt x="5943600" y="0"/>
                  </a:cubicBezTo>
                  <a:cubicBezTo>
                    <a:pt x="9226169" y="0"/>
                    <a:pt x="11887200" y="1463548"/>
                    <a:pt x="11887200" y="3268980"/>
                  </a:cubicBezTo>
                  <a:cubicBezTo>
                    <a:pt x="11887200" y="5074412"/>
                    <a:pt x="9226169" y="6537960"/>
                    <a:pt x="5943600" y="6537960"/>
                  </a:cubicBezTo>
                  <a:cubicBezTo>
                    <a:pt x="2661031" y="6537960"/>
                    <a:pt x="0" y="5074412"/>
                    <a:pt x="0" y="3268980"/>
                  </a:cubicBezTo>
                  <a:close/>
                </a:path>
              </a:pathLst>
            </a:custGeom>
            <a:solidFill>
              <a:srgbClr val="97FFD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21587" y="1044937"/>
            <a:ext cx="10239186" cy="148983"/>
          </a:xfrm>
          <a:custGeom>
            <a:avLst/>
            <a:gdLst/>
            <a:ahLst/>
            <a:cxnLst/>
            <a:rect l="l" t="t" r="r" b="b"/>
            <a:pathLst>
              <a:path w="10239186" h="148983">
                <a:moveTo>
                  <a:pt x="0" y="0"/>
                </a:moveTo>
                <a:lnTo>
                  <a:pt x="10239186" y="0"/>
                </a:lnTo>
                <a:lnTo>
                  <a:pt x="10239186" y="148983"/>
                </a:lnTo>
                <a:lnTo>
                  <a:pt x="0" y="148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Take Action!</a:t>
            </a:r>
          </a:p>
        </p:txBody>
      </p:sp>
      <p:sp>
        <p:nvSpPr>
          <p:cNvPr id="7" name="Freeform 7"/>
          <p:cNvSpPr/>
          <p:nvPr/>
        </p:nvSpPr>
        <p:spPr>
          <a:xfrm>
            <a:off x="10160152" y="4016559"/>
            <a:ext cx="6193880" cy="6270441"/>
          </a:xfrm>
          <a:custGeom>
            <a:avLst/>
            <a:gdLst/>
            <a:ahLst/>
            <a:cxnLst/>
            <a:rect l="l" t="t" r="r" b="b"/>
            <a:pathLst>
              <a:path w="6193880" h="6270441">
                <a:moveTo>
                  <a:pt x="0" y="0"/>
                </a:moveTo>
                <a:lnTo>
                  <a:pt x="6193880" y="0"/>
                </a:lnTo>
                <a:lnTo>
                  <a:pt x="6193880" y="6270441"/>
                </a:lnTo>
                <a:lnTo>
                  <a:pt x="0" y="6270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152596" y="3833957"/>
            <a:ext cx="6599306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404040"/>
                </a:solidFill>
                <a:latin typeface="Rubik Bold"/>
                <a:ea typeface="Rubik Bold"/>
                <a:cs typeface="Rubik Bold"/>
                <a:sym typeface="Rubik Bold"/>
              </a:rPr>
              <a:t>Create your expressions of gratitude!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7004764" y="70560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27368">
            <a:off x="3559314" y="1687086"/>
            <a:ext cx="10767920" cy="0"/>
          </a:xfrm>
          <a:prstGeom prst="line">
            <a:avLst/>
          </a:prstGeom>
          <a:ln w="47625" cap="rnd">
            <a:solidFill>
              <a:srgbClr val="F2C2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29480">
            <a:off x="5811753" y="7634637"/>
            <a:ext cx="6664492" cy="0"/>
          </a:xfrm>
          <a:prstGeom prst="line">
            <a:avLst/>
          </a:prstGeom>
          <a:ln w="28575" cap="rnd">
            <a:solidFill>
              <a:srgbClr val="71FFE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486420" y="440008"/>
            <a:ext cx="5315158" cy="1061321"/>
          </a:xfrm>
          <a:custGeom>
            <a:avLst/>
            <a:gdLst/>
            <a:ahLst/>
            <a:cxnLst/>
            <a:rect l="l" t="t" r="r" b="b"/>
            <a:pathLst>
              <a:path w="5315158" h="1061321">
                <a:moveTo>
                  <a:pt x="0" y="0"/>
                </a:moveTo>
                <a:lnTo>
                  <a:pt x="5315158" y="0"/>
                </a:lnTo>
                <a:lnTo>
                  <a:pt x="5315158" y="1061321"/>
                </a:lnTo>
                <a:lnTo>
                  <a:pt x="0" y="10613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022414" y="1910943"/>
            <a:ext cx="4562062" cy="5733220"/>
          </a:xfrm>
          <a:custGeom>
            <a:avLst/>
            <a:gdLst/>
            <a:ahLst/>
            <a:cxnLst/>
            <a:rect l="l" t="t" r="r" b="b"/>
            <a:pathLst>
              <a:path w="4562062" h="5733220">
                <a:moveTo>
                  <a:pt x="0" y="0"/>
                </a:moveTo>
                <a:lnTo>
                  <a:pt x="4562062" y="0"/>
                </a:lnTo>
                <a:lnTo>
                  <a:pt x="4562062" y="5733220"/>
                </a:lnTo>
                <a:lnTo>
                  <a:pt x="0" y="5733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528690" y="7710836"/>
            <a:ext cx="9230618" cy="2298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8"/>
              </a:lnSpc>
            </a:pPr>
            <a:r>
              <a:rPr lang="en-US" sz="6641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Reflecting On and </a:t>
            </a:r>
          </a:p>
          <a:p>
            <a:pPr algn="ctr">
              <a:lnSpc>
                <a:spcPts val="9298"/>
              </a:lnSpc>
            </a:pPr>
            <a:r>
              <a:rPr lang="en-US" sz="6641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Celebrating Gratitude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10134" y="4388288"/>
            <a:ext cx="2781133" cy="6088424"/>
          </a:xfrm>
          <a:custGeom>
            <a:avLst/>
            <a:gdLst/>
            <a:ahLst/>
            <a:cxnLst/>
            <a:rect l="l" t="t" r="r" b="b"/>
            <a:pathLst>
              <a:path w="2781133" h="6088424">
                <a:moveTo>
                  <a:pt x="0" y="0"/>
                </a:moveTo>
                <a:lnTo>
                  <a:pt x="2781132" y="0"/>
                </a:lnTo>
                <a:lnTo>
                  <a:pt x="2781132" y="6088425"/>
                </a:lnTo>
                <a:lnTo>
                  <a:pt x="0" y="6088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054410" y="3704853"/>
            <a:ext cx="13070206" cy="1223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1"/>
              </a:lnSpc>
            </a:pPr>
            <a:r>
              <a:rPr lang="en-US" sz="7136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Mindfulness Practice of Choice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0338" y="3050178"/>
            <a:ext cx="18027662" cy="3700533"/>
            <a:chOff x="0" y="0"/>
            <a:chExt cx="24036882" cy="4934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36910" cy="4934077"/>
            </a:xfrm>
            <a:custGeom>
              <a:avLst/>
              <a:gdLst/>
              <a:ahLst/>
              <a:cxnLst/>
              <a:rect l="l" t="t" r="r" b="b"/>
              <a:pathLst>
                <a:path w="24036910" h="4934077">
                  <a:moveTo>
                    <a:pt x="0" y="0"/>
                  </a:moveTo>
                  <a:lnTo>
                    <a:pt x="24036910" y="0"/>
                  </a:lnTo>
                  <a:lnTo>
                    <a:pt x="24036910" y="4934077"/>
                  </a:lnTo>
                  <a:lnTo>
                    <a:pt x="0" y="4934077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1860" y="1014177"/>
            <a:ext cx="10239186" cy="205988"/>
          </a:xfrm>
          <a:custGeom>
            <a:avLst/>
            <a:gdLst/>
            <a:ahLst/>
            <a:cxnLst/>
            <a:rect l="l" t="t" r="r" b="b"/>
            <a:pathLst>
              <a:path w="10239186" h="205988">
                <a:moveTo>
                  <a:pt x="0" y="0"/>
                </a:moveTo>
                <a:lnTo>
                  <a:pt x="10239186" y="0"/>
                </a:lnTo>
                <a:lnTo>
                  <a:pt x="10239186" y="205987"/>
                </a:lnTo>
                <a:lnTo>
                  <a:pt x="0" y="205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4511" b="-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 descr="Shape  Description automatically generated with low confidence"/>
          <p:cNvSpPr/>
          <p:nvPr/>
        </p:nvSpPr>
        <p:spPr>
          <a:xfrm rot="-388229">
            <a:off x="4778275" y="3017130"/>
            <a:ext cx="1169418" cy="1169418"/>
          </a:xfrm>
          <a:custGeom>
            <a:avLst/>
            <a:gdLst/>
            <a:ahLst/>
            <a:cxnLst/>
            <a:rect l="l" t="t" r="r" b="b"/>
            <a:pathLst>
              <a:path w="1169418" h="1169418">
                <a:moveTo>
                  <a:pt x="0" y="0"/>
                </a:moveTo>
                <a:lnTo>
                  <a:pt x="1169418" y="0"/>
                </a:lnTo>
                <a:lnTo>
                  <a:pt x="1169418" y="1169418"/>
                </a:lnTo>
                <a:lnTo>
                  <a:pt x="0" y="11694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Chat bubble with solid fill"/>
          <p:cNvSpPr/>
          <p:nvPr/>
        </p:nvSpPr>
        <p:spPr>
          <a:xfrm rot="945262">
            <a:off x="13180954" y="2971590"/>
            <a:ext cx="1092713" cy="1092713"/>
          </a:xfrm>
          <a:custGeom>
            <a:avLst/>
            <a:gdLst/>
            <a:ahLst/>
            <a:cxnLst/>
            <a:rect l="l" t="t" r="r" b="b"/>
            <a:pathLst>
              <a:path w="1092713" h="1092713">
                <a:moveTo>
                  <a:pt x="0" y="0"/>
                </a:moveTo>
                <a:lnTo>
                  <a:pt x="1092713" y="0"/>
                </a:lnTo>
                <a:lnTo>
                  <a:pt x="1092713" y="1092712"/>
                </a:lnTo>
                <a:lnTo>
                  <a:pt x="0" y="10927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724313" y="3227056"/>
            <a:ext cx="985491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Think-Pair-Share</a:t>
            </a:r>
          </a:p>
        </p:txBody>
      </p:sp>
      <p:sp>
        <p:nvSpPr>
          <p:cNvPr id="9" name="AutoShape 9"/>
          <p:cNvSpPr/>
          <p:nvPr/>
        </p:nvSpPr>
        <p:spPr>
          <a:xfrm>
            <a:off x="8802684" y="4224903"/>
            <a:ext cx="4464763" cy="57150"/>
          </a:xfrm>
          <a:prstGeom prst="line">
            <a:avLst/>
          </a:prstGeom>
          <a:ln w="28575" cap="rnd">
            <a:solidFill>
              <a:srgbClr val="FFE705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312258" y="3050178"/>
            <a:ext cx="7710963" cy="7710963"/>
          </a:xfrm>
          <a:custGeom>
            <a:avLst/>
            <a:gdLst/>
            <a:ahLst/>
            <a:cxnLst/>
            <a:rect l="l" t="t" r="r" b="b"/>
            <a:pathLst>
              <a:path w="7710963" h="7710963">
                <a:moveTo>
                  <a:pt x="0" y="0"/>
                </a:moveTo>
                <a:lnTo>
                  <a:pt x="7710963" y="0"/>
                </a:lnTo>
                <a:lnTo>
                  <a:pt x="7710963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50663" y="4535031"/>
            <a:ext cx="14571344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Talk with your partner about our experience with gratitude.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A Walk Down Memory Lane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0338" y="1463436"/>
            <a:ext cx="17259300" cy="63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Browse through your journal entries or any pictures displayed of our journey...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7266" y="811962"/>
            <a:ext cx="6300364" cy="126748"/>
          </a:xfrm>
          <a:custGeom>
            <a:avLst/>
            <a:gdLst/>
            <a:ahLst/>
            <a:cxnLst/>
            <a:rect l="l" t="t" r="r" b="b"/>
            <a:pathLst>
              <a:path w="6300364" h="126748">
                <a:moveTo>
                  <a:pt x="0" y="0"/>
                </a:moveTo>
                <a:lnTo>
                  <a:pt x="6300364" y="0"/>
                </a:lnTo>
                <a:lnTo>
                  <a:pt x="6300364" y="126748"/>
                </a:lnTo>
                <a:lnTo>
                  <a:pt x="0" y="1267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4508" b="-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Journaling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00091" y="2182550"/>
            <a:ext cx="17687818" cy="7910854"/>
            <a:chOff x="0" y="0"/>
            <a:chExt cx="24067850" cy="10764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67846" cy="10764365"/>
            </a:xfrm>
            <a:custGeom>
              <a:avLst/>
              <a:gdLst/>
              <a:ahLst/>
              <a:cxnLst/>
              <a:rect l="l" t="t" r="r" b="b"/>
              <a:pathLst>
                <a:path w="24067846" h="10764365">
                  <a:moveTo>
                    <a:pt x="0" y="0"/>
                  </a:moveTo>
                  <a:lnTo>
                    <a:pt x="24067846" y="0"/>
                  </a:lnTo>
                  <a:lnTo>
                    <a:pt x="24067846" y="10764365"/>
                  </a:lnTo>
                  <a:lnTo>
                    <a:pt x="0" y="10764365"/>
                  </a:lnTo>
                  <a:close/>
                </a:path>
              </a:pathLst>
            </a:custGeom>
            <a:solidFill>
              <a:srgbClr val="F5CF6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55825" y="2281415"/>
            <a:ext cx="18196560" cy="836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8" lvl="1" indent="-496569" algn="l">
              <a:lnSpc>
                <a:spcPts val="551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Who did you choose and why are you thankful to have them in your life? </a:t>
            </a:r>
          </a:p>
          <a:p>
            <a:pPr algn="l">
              <a:lnSpc>
                <a:spcPts val="5519"/>
              </a:lnSpc>
            </a:pPr>
            <a:endParaRPr lang="en-US" sz="4599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93138" lvl="1" indent="-496569" algn="l">
              <a:lnSpc>
                <a:spcPts val="551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did you do? </a:t>
            </a:r>
          </a:p>
          <a:p>
            <a:pPr algn="l">
              <a:lnSpc>
                <a:spcPts val="5519"/>
              </a:lnSpc>
            </a:pPr>
            <a:endParaRPr lang="en-US" sz="4599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93138" lvl="1" indent="-496569" algn="l">
              <a:lnSpc>
                <a:spcPts val="551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did you feel doing it? </a:t>
            </a:r>
          </a:p>
          <a:p>
            <a:pPr algn="l">
              <a:lnSpc>
                <a:spcPts val="5519"/>
              </a:lnSpc>
            </a:pPr>
            <a:endParaRPr lang="en-US" sz="4599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93138" lvl="1" indent="-496569" algn="l">
              <a:lnSpc>
                <a:spcPts val="551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did the other person feel? </a:t>
            </a:r>
          </a:p>
          <a:p>
            <a:pPr algn="l">
              <a:lnSpc>
                <a:spcPts val="5519"/>
              </a:lnSpc>
            </a:pPr>
            <a:endParaRPr lang="en-US" sz="4599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93138" lvl="1" indent="-496569" algn="l">
              <a:lnSpc>
                <a:spcPts val="551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did the person react when you shared gratitude with them? </a:t>
            </a:r>
          </a:p>
          <a:p>
            <a:pPr algn="l">
              <a:lnSpc>
                <a:spcPts val="5519"/>
              </a:lnSpc>
            </a:pPr>
            <a:endParaRPr lang="en-US" sz="4599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" name="Freeform 8" descr="Pencil outline"/>
          <p:cNvSpPr/>
          <p:nvPr/>
        </p:nvSpPr>
        <p:spPr>
          <a:xfrm>
            <a:off x="12773749" y="1135158"/>
            <a:ext cx="1136732" cy="1136732"/>
          </a:xfrm>
          <a:custGeom>
            <a:avLst/>
            <a:gdLst/>
            <a:ahLst/>
            <a:cxnLst/>
            <a:rect l="l" t="t" r="r" b="b"/>
            <a:pathLst>
              <a:path w="1136732" h="1136732">
                <a:moveTo>
                  <a:pt x="0" y="0"/>
                </a:moveTo>
                <a:lnTo>
                  <a:pt x="1136732" y="0"/>
                </a:lnTo>
                <a:lnTo>
                  <a:pt x="1136732" y="1136732"/>
                </a:lnTo>
                <a:lnTo>
                  <a:pt x="0" y="11367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Lightbulb and pencil outline"/>
          <p:cNvSpPr/>
          <p:nvPr/>
        </p:nvSpPr>
        <p:spPr>
          <a:xfrm rot="-1187412">
            <a:off x="3983178" y="664449"/>
            <a:ext cx="1234592" cy="1234592"/>
          </a:xfrm>
          <a:custGeom>
            <a:avLst/>
            <a:gdLst/>
            <a:ahLst/>
            <a:cxnLst/>
            <a:rect l="l" t="t" r="r" b="b"/>
            <a:pathLst>
              <a:path w="1234592" h="1234592">
                <a:moveTo>
                  <a:pt x="0" y="0"/>
                </a:moveTo>
                <a:lnTo>
                  <a:pt x="1234593" y="0"/>
                </a:lnTo>
                <a:lnTo>
                  <a:pt x="1234593" y="1234593"/>
                </a:lnTo>
                <a:lnTo>
                  <a:pt x="0" y="12345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425299" y="1078304"/>
            <a:ext cx="8870518" cy="919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594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Independent Writing</a:t>
            </a:r>
          </a:p>
        </p:txBody>
      </p:sp>
      <p:sp>
        <p:nvSpPr>
          <p:cNvPr id="11" name="AutoShape 11"/>
          <p:cNvSpPr/>
          <p:nvPr/>
        </p:nvSpPr>
        <p:spPr>
          <a:xfrm flipH="1">
            <a:off x="8750935" y="2125326"/>
            <a:ext cx="4151445" cy="74"/>
          </a:xfrm>
          <a:prstGeom prst="line">
            <a:avLst/>
          </a:prstGeom>
          <a:ln w="19050" cap="rnd">
            <a:solidFill>
              <a:srgbClr val="71FFE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59852" y="-710285"/>
            <a:ext cx="6128148" cy="6128148"/>
          </a:xfrm>
          <a:custGeom>
            <a:avLst/>
            <a:gdLst/>
            <a:ahLst/>
            <a:cxnLst/>
            <a:rect l="l" t="t" r="r" b="b"/>
            <a:pathLst>
              <a:path w="6128148" h="6128148">
                <a:moveTo>
                  <a:pt x="0" y="0"/>
                </a:moveTo>
                <a:lnTo>
                  <a:pt x="6128148" y="0"/>
                </a:lnTo>
                <a:lnTo>
                  <a:pt x="6128148" y="6128148"/>
                </a:lnTo>
                <a:lnTo>
                  <a:pt x="0" y="6128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39210" y="4690063"/>
            <a:ext cx="17501524" cy="3807803"/>
            <a:chOff x="0" y="0"/>
            <a:chExt cx="23335366" cy="50770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335362" cy="5077079"/>
            </a:xfrm>
            <a:custGeom>
              <a:avLst/>
              <a:gdLst/>
              <a:ahLst/>
              <a:cxnLst/>
              <a:rect l="l" t="t" r="r" b="b"/>
              <a:pathLst>
                <a:path w="23335362" h="5077079">
                  <a:moveTo>
                    <a:pt x="0" y="0"/>
                  </a:moveTo>
                  <a:lnTo>
                    <a:pt x="23335362" y="0"/>
                  </a:lnTo>
                  <a:lnTo>
                    <a:pt x="23335362" y="5077079"/>
                  </a:lnTo>
                  <a:lnTo>
                    <a:pt x="0" y="5077079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71860" y="1014177"/>
            <a:ext cx="10239186" cy="205988"/>
          </a:xfrm>
          <a:custGeom>
            <a:avLst/>
            <a:gdLst/>
            <a:ahLst/>
            <a:cxnLst/>
            <a:rect l="l" t="t" r="r" b="b"/>
            <a:pathLst>
              <a:path w="10239186" h="205988">
                <a:moveTo>
                  <a:pt x="0" y="0"/>
                </a:moveTo>
                <a:lnTo>
                  <a:pt x="10239186" y="0"/>
                </a:lnTo>
                <a:lnTo>
                  <a:pt x="10239186" y="205987"/>
                </a:lnTo>
                <a:lnTo>
                  <a:pt x="0" y="2059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74511" b="-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1860" y="116641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Share out!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47001" y="5730527"/>
            <a:ext cx="14085944" cy="171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4"/>
              </a:lnSpc>
            </a:pPr>
            <a:r>
              <a:rPr lang="en-US" sz="5662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If you are comfortable, share your reflection about expressing gratitude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7004764" y="70560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3559485" y="1667827"/>
            <a:ext cx="10767579" cy="209"/>
          </a:xfrm>
          <a:prstGeom prst="line">
            <a:avLst/>
          </a:prstGeom>
          <a:ln w="47625" cap="rnd">
            <a:solidFill>
              <a:srgbClr val="F2C2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5811876" y="8155305"/>
            <a:ext cx="6664246" cy="303"/>
          </a:xfrm>
          <a:prstGeom prst="line">
            <a:avLst/>
          </a:prstGeom>
          <a:ln w="28575" cap="rnd">
            <a:solidFill>
              <a:srgbClr val="71FFE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900857" y="507036"/>
            <a:ext cx="4486275" cy="900113"/>
          </a:xfrm>
          <a:custGeom>
            <a:avLst/>
            <a:gdLst/>
            <a:ahLst/>
            <a:cxnLst/>
            <a:rect l="l" t="t" r="r" b="b"/>
            <a:pathLst>
              <a:path w="4486275" h="900113">
                <a:moveTo>
                  <a:pt x="0" y="0"/>
                </a:moveTo>
                <a:lnTo>
                  <a:pt x="4486275" y="0"/>
                </a:lnTo>
                <a:lnTo>
                  <a:pt x="4486275" y="900112"/>
                </a:lnTo>
                <a:lnTo>
                  <a:pt x="0" y="9001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075766" y="8645752"/>
            <a:ext cx="10136459" cy="935847"/>
          </a:xfrm>
          <a:custGeom>
            <a:avLst/>
            <a:gdLst/>
            <a:ahLst/>
            <a:cxnLst/>
            <a:rect l="l" t="t" r="r" b="b"/>
            <a:pathLst>
              <a:path w="10136459" h="935847">
                <a:moveTo>
                  <a:pt x="0" y="0"/>
                </a:moveTo>
                <a:lnTo>
                  <a:pt x="10136458" y="0"/>
                </a:lnTo>
                <a:lnTo>
                  <a:pt x="10136458" y="935848"/>
                </a:lnTo>
                <a:lnTo>
                  <a:pt x="0" y="9358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034312" y="1970720"/>
            <a:ext cx="7845346" cy="6015252"/>
          </a:xfrm>
          <a:custGeom>
            <a:avLst/>
            <a:gdLst/>
            <a:ahLst/>
            <a:cxnLst/>
            <a:rect l="l" t="t" r="r" b="b"/>
            <a:pathLst>
              <a:path w="7845346" h="6015252">
                <a:moveTo>
                  <a:pt x="0" y="0"/>
                </a:moveTo>
                <a:lnTo>
                  <a:pt x="7845346" y="0"/>
                </a:lnTo>
                <a:lnTo>
                  <a:pt x="7845346" y="6015252"/>
                </a:lnTo>
                <a:lnTo>
                  <a:pt x="0" y="60152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Final Reflection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93237" y="1769349"/>
            <a:ext cx="17501524" cy="7666523"/>
            <a:chOff x="0" y="0"/>
            <a:chExt cx="23335366" cy="102220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335362" cy="10221976"/>
            </a:xfrm>
            <a:custGeom>
              <a:avLst/>
              <a:gdLst/>
              <a:ahLst/>
              <a:cxnLst/>
              <a:rect l="l" t="t" r="r" b="b"/>
              <a:pathLst>
                <a:path w="23335362" h="10221976">
                  <a:moveTo>
                    <a:pt x="0" y="0"/>
                  </a:moveTo>
                  <a:lnTo>
                    <a:pt x="23335362" y="0"/>
                  </a:lnTo>
                  <a:lnTo>
                    <a:pt x="23335362" y="10221976"/>
                  </a:lnTo>
                  <a:lnTo>
                    <a:pt x="0" y="10221976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29627" y="2506037"/>
            <a:ext cx="15828744" cy="652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Take a few minutes to add to your reflections in your journal about the connections you see between your initial reflections and your classmates’ experiences expressing gratitude. </a:t>
            </a:r>
          </a:p>
          <a:p>
            <a:pPr algn="ctr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Also note any next steps you think you could take to continue building gratitude in our classroom and school community.</a:t>
            </a:r>
          </a:p>
          <a:p>
            <a:pPr algn="ctr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1860" y="1014177"/>
            <a:ext cx="10239186" cy="205988"/>
          </a:xfrm>
          <a:custGeom>
            <a:avLst/>
            <a:gdLst/>
            <a:ahLst/>
            <a:cxnLst/>
            <a:rect l="l" t="t" r="r" b="b"/>
            <a:pathLst>
              <a:path w="10239186" h="205988">
                <a:moveTo>
                  <a:pt x="0" y="0"/>
                </a:moveTo>
                <a:lnTo>
                  <a:pt x="10239186" y="0"/>
                </a:lnTo>
                <a:lnTo>
                  <a:pt x="10239186" y="205987"/>
                </a:lnTo>
                <a:lnTo>
                  <a:pt x="0" y="205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4511" b="-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1772"/>
            <a:ext cx="18288000" cy="10328772"/>
          </a:xfrm>
          <a:custGeom>
            <a:avLst/>
            <a:gdLst/>
            <a:ahLst/>
            <a:cxnLst/>
            <a:rect l="l" t="t" r="r" b="b"/>
            <a:pathLst>
              <a:path w="18288000" h="10328772">
                <a:moveTo>
                  <a:pt x="0" y="0"/>
                </a:moveTo>
                <a:lnTo>
                  <a:pt x="18288000" y="0"/>
                </a:lnTo>
                <a:lnTo>
                  <a:pt x="18288000" y="10328772"/>
                </a:lnTo>
                <a:lnTo>
                  <a:pt x="0" y="10328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 l="-625" t="-4976" b="-3531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C562280-97C8-54BE-7172-C78670A3D4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7353300"/>
            <a:ext cx="3810008" cy="3810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169" y="2024810"/>
            <a:ext cx="18027662" cy="7715845"/>
            <a:chOff x="0" y="0"/>
            <a:chExt cx="24036882" cy="102877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36910" cy="10287769"/>
            </a:xfrm>
            <a:custGeom>
              <a:avLst/>
              <a:gdLst/>
              <a:ahLst/>
              <a:cxnLst/>
              <a:rect l="l" t="t" r="r" b="b"/>
              <a:pathLst>
                <a:path w="24036910" h="10287769">
                  <a:moveTo>
                    <a:pt x="0" y="0"/>
                  </a:moveTo>
                  <a:lnTo>
                    <a:pt x="24036910" y="0"/>
                  </a:lnTo>
                  <a:lnTo>
                    <a:pt x="24036910" y="10287769"/>
                  </a:lnTo>
                  <a:lnTo>
                    <a:pt x="0" y="10287769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Shape  Description automatically generated with low confidence"/>
          <p:cNvSpPr/>
          <p:nvPr/>
        </p:nvSpPr>
        <p:spPr>
          <a:xfrm rot="-388229">
            <a:off x="5068925" y="2124273"/>
            <a:ext cx="1169418" cy="1169418"/>
          </a:xfrm>
          <a:custGeom>
            <a:avLst/>
            <a:gdLst/>
            <a:ahLst/>
            <a:cxnLst/>
            <a:rect l="l" t="t" r="r" b="b"/>
            <a:pathLst>
              <a:path w="1169418" h="1169418">
                <a:moveTo>
                  <a:pt x="0" y="0"/>
                </a:moveTo>
                <a:lnTo>
                  <a:pt x="1169418" y="0"/>
                </a:lnTo>
                <a:lnTo>
                  <a:pt x="1169418" y="1169418"/>
                </a:lnTo>
                <a:lnTo>
                  <a:pt x="0" y="11694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 descr="Chat bubble with solid fill"/>
          <p:cNvSpPr/>
          <p:nvPr/>
        </p:nvSpPr>
        <p:spPr>
          <a:xfrm rot="945262">
            <a:off x="12758382" y="2063699"/>
            <a:ext cx="1092713" cy="1092713"/>
          </a:xfrm>
          <a:custGeom>
            <a:avLst/>
            <a:gdLst/>
            <a:ahLst/>
            <a:cxnLst/>
            <a:rect l="l" t="t" r="r" b="b"/>
            <a:pathLst>
              <a:path w="1092713" h="1092713">
                <a:moveTo>
                  <a:pt x="0" y="0"/>
                </a:moveTo>
                <a:lnTo>
                  <a:pt x="1092712" y="0"/>
                </a:lnTo>
                <a:lnTo>
                  <a:pt x="1092712" y="1092712"/>
                </a:lnTo>
                <a:lnTo>
                  <a:pt x="0" y="10927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545582" y="2337921"/>
            <a:ext cx="8137904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Think-Pair-Share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8443463" y="3331845"/>
            <a:ext cx="4464763" cy="201"/>
          </a:xfrm>
          <a:prstGeom prst="line">
            <a:avLst/>
          </a:prstGeom>
          <a:ln w="28575" cap="rnd">
            <a:solidFill>
              <a:srgbClr val="F2C23B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26875" y="3274705"/>
            <a:ext cx="17635772" cy="5647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5"/>
              </a:lnSpc>
            </a:pPr>
            <a:r>
              <a:rPr lang="en-US" sz="412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is well-being?</a:t>
            </a:r>
          </a:p>
          <a:p>
            <a:pPr algn="l">
              <a:lnSpc>
                <a:spcPts val="4955"/>
              </a:lnSpc>
            </a:pPr>
            <a:endParaRPr lang="en-US" sz="4129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4955"/>
              </a:lnSpc>
            </a:pPr>
            <a:r>
              <a:rPr lang="en-US" sz="412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is mindfulness?</a:t>
            </a:r>
          </a:p>
          <a:p>
            <a:pPr algn="l">
              <a:lnSpc>
                <a:spcPts val="4955"/>
              </a:lnSpc>
            </a:pPr>
            <a:endParaRPr lang="en-US" sz="4129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4955"/>
              </a:lnSpc>
            </a:pPr>
            <a:r>
              <a:rPr lang="en-US" sz="412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can we practice mindfulness?</a:t>
            </a:r>
          </a:p>
          <a:p>
            <a:pPr algn="l">
              <a:lnSpc>
                <a:spcPts val="4955"/>
              </a:lnSpc>
            </a:pPr>
            <a:endParaRPr lang="en-US" sz="4129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4955"/>
              </a:lnSpc>
            </a:pPr>
            <a:r>
              <a:rPr lang="en-US" sz="412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does mindfulness support our well-being?</a:t>
            </a:r>
          </a:p>
          <a:p>
            <a:pPr algn="l">
              <a:lnSpc>
                <a:spcPts val="4955"/>
              </a:lnSpc>
            </a:pPr>
            <a:endParaRPr lang="en-US" sz="4129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4955"/>
              </a:lnSpc>
            </a:pPr>
            <a:r>
              <a:rPr lang="en-US" sz="412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is the difference between setting a goal and setting an intention?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Review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10134" y="4388288"/>
            <a:ext cx="2781133" cy="6088424"/>
          </a:xfrm>
          <a:custGeom>
            <a:avLst/>
            <a:gdLst/>
            <a:ahLst/>
            <a:cxnLst/>
            <a:rect l="l" t="t" r="r" b="b"/>
            <a:pathLst>
              <a:path w="2781133" h="6088424">
                <a:moveTo>
                  <a:pt x="0" y="0"/>
                </a:moveTo>
                <a:lnTo>
                  <a:pt x="2781132" y="0"/>
                </a:lnTo>
                <a:lnTo>
                  <a:pt x="2781132" y="6088425"/>
                </a:lnTo>
                <a:lnTo>
                  <a:pt x="0" y="6088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054410" y="3704853"/>
            <a:ext cx="13070206" cy="1223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1"/>
              </a:lnSpc>
            </a:pPr>
            <a:r>
              <a:rPr lang="en-US" sz="7136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Mindfulness Practice of Choice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42768" y="3922190"/>
            <a:ext cx="15402464" cy="4102218"/>
            <a:chOff x="0" y="0"/>
            <a:chExt cx="20536618" cy="54696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536663" cy="5469636"/>
            </a:xfrm>
            <a:custGeom>
              <a:avLst/>
              <a:gdLst/>
              <a:ahLst/>
              <a:cxnLst/>
              <a:rect l="l" t="t" r="r" b="b"/>
              <a:pathLst>
                <a:path w="20536663" h="5469636">
                  <a:moveTo>
                    <a:pt x="0" y="0"/>
                  </a:moveTo>
                  <a:lnTo>
                    <a:pt x="20536663" y="0"/>
                  </a:lnTo>
                  <a:lnTo>
                    <a:pt x="20536663" y="5469636"/>
                  </a:lnTo>
                  <a:lnTo>
                    <a:pt x="0" y="5469636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761919" y="5663379"/>
            <a:ext cx="4722058" cy="4722058"/>
          </a:xfrm>
          <a:custGeom>
            <a:avLst/>
            <a:gdLst/>
            <a:ahLst/>
            <a:cxnLst/>
            <a:rect l="l" t="t" r="r" b="b"/>
            <a:pathLst>
              <a:path w="4722058" h="4722058">
                <a:moveTo>
                  <a:pt x="0" y="0"/>
                </a:moveTo>
                <a:lnTo>
                  <a:pt x="4722058" y="0"/>
                </a:lnTo>
                <a:lnTo>
                  <a:pt x="4722058" y="4722057"/>
                </a:lnTo>
                <a:lnTo>
                  <a:pt x="0" y="47220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279048" y="2298787"/>
            <a:ext cx="16119515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Before we start today, take a quiet moment to set an intention.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Set an Intention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22629" y="4045515"/>
            <a:ext cx="444273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Examples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51264" y="5009808"/>
            <a:ext cx="14185467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 will be open to learning something new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 will active listen with curiosity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 will be mindful of my thoughts as I listen</a:t>
            </a:r>
          </a:p>
          <a:p>
            <a:pPr marL="651510" lvl="1" indent="-325755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 will be kind to myself today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Journaling</a:t>
            </a:r>
          </a:p>
        </p:txBody>
      </p:sp>
      <p:sp>
        <p:nvSpPr>
          <p:cNvPr id="4" name="Freeform 4" descr="Pencil outline"/>
          <p:cNvSpPr/>
          <p:nvPr/>
        </p:nvSpPr>
        <p:spPr>
          <a:xfrm>
            <a:off x="13356333" y="1545805"/>
            <a:ext cx="1262880" cy="1262880"/>
          </a:xfrm>
          <a:custGeom>
            <a:avLst/>
            <a:gdLst/>
            <a:ahLst/>
            <a:cxnLst/>
            <a:rect l="l" t="t" r="r" b="b"/>
            <a:pathLst>
              <a:path w="1262880" h="1262880">
                <a:moveTo>
                  <a:pt x="0" y="0"/>
                </a:moveTo>
                <a:lnTo>
                  <a:pt x="1262880" y="0"/>
                </a:lnTo>
                <a:lnTo>
                  <a:pt x="1262880" y="1262880"/>
                </a:lnTo>
                <a:lnTo>
                  <a:pt x="0" y="1262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Lightbulb and pencil outline"/>
          <p:cNvSpPr/>
          <p:nvPr/>
        </p:nvSpPr>
        <p:spPr>
          <a:xfrm rot="-1187412">
            <a:off x="3590238" y="102286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H="1">
            <a:off x="8887091" y="2645856"/>
            <a:ext cx="4612148" cy="189"/>
          </a:xfrm>
          <a:prstGeom prst="line">
            <a:avLst/>
          </a:prstGeom>
          <a:ln w="19050" cap="rnd">
            <a:solidFill>
              <a:srgbClr val="71FFE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234095" y="5232375"/>
            <a:ext cx="9549568" cy="47748"/>
          </a:xfrm>
          <a:custGeom>
            <a:avLst/>
            <a:gdLst/>
            <a:ahLst/>
            <a:cxnLst/>
            <a:rect l="l" t="t" r="r" b="b"/>
            <a:pathLst>
              <a:path w="9549568" h="47748">
                <a:moveTo>
                  <a:pt x="0" y="0"/>
                </a:moveTo>
                <a:lnTo>
                  <a:pt x="9549568" y="0"/>
                </a:lnTo>
                <a:lnTo>
                  <a:pt x="9549568" y="47747"/>
                </a:lnTo>
                <a:lnTo>
                  <a:pt x="0" y="477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081422" y="1484756"/>
            <a:ext cx="985491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Independent Writing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57605" y="2693670"/>
            <a:ext cx="15572790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In your journal, make 3 columns labeled People, Events, and Nature. In each column, write or draw about what you are thankful for.</a:t>
            </a:r>
          </a:p>
        </p:txBody>
      </p:sp>
      <p:sp>
        <p:nvSpPr>
          <p:cNvPr id="11" name="AutoShape 11"/>
          <p:cNvSpPr/>
          <p:nvPr/>
        </p:nvSpPr>
        <p:spPr>
          <a:xfrm flipV="1">
            <a:off x="7348773" y="4503420"/>
            <a:ext cx="0" cy="518564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V="1">
            <a:off x="10983800" y="4503420"/>
            <a:ext cx="0" cy="518564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133166" y="4592417"/>
            <a:ext cx="1552055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People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90259" y="4592417"/>
            <a:ext cx="1989487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Events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50550" y="4592417"/>
            <a:ext cx="1989487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Nature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5695" y="2447528"/>
            <a:ext cx="15951360" cy="3927505"/>
            <a:chOff x="0" y="0"/>
            <a:chExt cx="21268480" cy="52366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68437" cy="5236717"/>
            </a:xfrm>
            <a:custGeom>
              <a:avLst/>
              <a:gdLst/>
              <a:ahLst/>
              <a:cxnLst/>
              <a:rect l="l" t="t" r="r" b="b"/>
              <a:pathLst>
                <a:path w="21268437" h="5236717">
                  <a:moveTo>
                    <a:pt x="0" y="0"/>
                  </a:moveTo>
                  <a:lnTo>
                    <a:pt x="21268437" y="0"/>
                  </a:lnTo>
                  <a:lnTo>
                    <a:pt x="21268437" y="5236717"/>
                  </a:lnTo>
                  <a:lnTo>
                    <a:pt x="0" y="5236717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244871" y="2613191"/>
            <a:ext cx="985491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Think-Pair-Share</a:t>
            </a:r>
          </a:p>
        </p:txBody>
      </p:sp>
      <p:sp>
        <p:nvSpPr>
          <p:cNvPr id="6" name="Freeform 6" descr="Shape  Description automatically generated with low confidence"/>
          <p:cNvSpPr/>
          <p:nvPr/>
        </p:nvSpPr>
        <p:spPr>
          <a:xfrm rot="-388229">
            <a:off x="4676216" y="2489828"/>
            <a:ext cx="795678" cy="795678"/>
          </a:xfrm>
          <a:custGeom>
            <a:avLst/>
            <a:gdLst/>
            <a:ahLst/>
            <a:cxnLst/>
            <a:rect l="l" t="t" r="r" b="b"/>
            <a:pathLst>
              <a:path w="795678" h="795678">
                <a:moveTo>
                  <a:pt x="0" y="0"/>
                </a:moveTo>
                <a:lnTo>
                  <a:pt x="795678" y="0"/>
                </a:lnTo>
                <a:lnTo>
                  <a:pt x="795678" y="795678"/>
                </a:lnTo>
                <a:lnTo>
                  <a:pt x="0" y="7956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Chat bubble with solid fill"/>
          <p:cNvSpPr/>
          <p:nvPr/>
        </p:nvSpPr>
        <p:spPr>
          <a:xfrm rot="945262">
            <a:off x="12738224" y="2547849"/>
            <a:ext cx="802662" cy="802662"/>
          </a:xfrm>
          <a:custGeom>
            <a:avLst/>
            <a:gdLst/>
            <a:ahLst/>
            <a:cxnLst/>
            <a:rect l="l" t="t" r="r" b="b"/>
            <a:pathLst>
              <a:path w="802662" h="802662">
                <a:moveTo>
                  <a:pt x="0" y="0"/>
                </a:moveTo>
                <a:lnTo>
                  <a:pt x="802662" y="0"/>
                </a:lnTo>
                <a:lnTo>
                  <a:pt x="802662" y="802662"/>
                </a:lnTo>
                <a:lnTo>
                  <a:pt x="0" y="802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8429513" y="3707173"/>
            <a:ext cx="4450476" cy="290"/>
          </a:xfrm>
          <a:prstGeom prst="line">
            <a:avLst/>
          </a:prstGeom>
          <a:ln w="19050" cap="rnd">
            <a:solidFill>
              <a:srgbClr val="F2C23B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459040" y="3816710"/>
            <a:ext cx="13583902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We just practiced something called gratitude.</a:t>
            </a:r>
          </a:p>
          <a:p>
            <a:pPr algn="l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does gratitude mean to you?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-1420690" y="115458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What is “Gratitude”?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677460"/>
            <a:ext cx="15951360" cy="4244068"/>
            <a:chOff x="0" y="0"/>
            <a:chExt cx="21268480" cy="5658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68437" cy="5658801"/>
            </a:xfrm>
            <a:custGeom>
              <a:avLst/>
              <a:gdLst/>
              <a:ahLst/>
              <a:cxnLst/>
              <a:rect l="l" t="t" r="r" b="b"/>
              <a:pathLst>
                <a:path w="21268437" h="5658801">
                  <a:moveTo>
                    <a:pt x="0" y="0"/>
                  </a:moveTo>
                  <a:lnTo>
                    <a:pt x="21268437" y="0"/>
                  </a:lnTo>
                  <a:lnTo>
                    <a:pt x="21268437" y="5658801"/>
                  </a:lnTo>
                  <a:lnTo>
                    <a:pt x="0" y="5658801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247876" y="5843122"/>
            <a:ext cx="985491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Think-Pair-Share</a:t>
            </a:r>
          </a:p>
        </p:txBody>
      </p:sp>
      <p:sp>
        <p:nvSpPr>
          <p:cNvPr id="6" name="Freeform 6" descr="Shape  Description automatically generated with low confidence"/>
          <p:cNvSpPr/>
          <p:nvPr/>
        </p:nvSpPr>
        <p:spPr>
          <a:xfrm rot="-388229">
            <a:off x="4679220" y="5719759"/>
            <a:ext cx="795678" cy="795678"/>
          </a:xfrm>
          <a:custGeom>
            <a:avLst/>
            <a:gdLst/>
            <a:ahLst/>
            <a:cxnLst/>
            <a:rect l="l" t="t" r="r" b="b"/>
            <a:pathLst>
              <a:path w="795678" h="795678">
                <a:moveTo>
                  <a:pt x="0" y="0"/>
                </a:moveTo>
                <a:lnTo>
                  <a:pt x="795678" y="0"/>
                </a:lnTo>
                <a:lnTo>
                  <a:pt x="795678" y="795678"/>
                </a:lnTo>
                <a:lnTo>
                  <a:pt x="0" y="7956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Chat bubble with solid fill"/>
          <p:cNvSpPr/>
          <p:nvPr/>
        </p:nvSpPr>
        <p:spPr>
          <a:xfrm rot="945262">
            <a:off x="12741228" y="5777781"/>
            <a:ext cx="802662" cy="802662"/>
          </a:xfrm>
          <a:custGeom>
            <a:avLst/>
            <a:gdLst/>
            <a:ahLst/>
            <a:cxnLst/>
            <a:rect l="l" t="t" r="r" b="b"/>
            <a:pathLst>
              <a:path w="802662" h="802662">
                <a:moveTo>
                  <a:pt x="0" y="0"/>
                </a:moveTo>
                <a:lnTo>
                  <a:pt x="802662" y="0"/>
                </a:lnTo>
                <a:lnTo>
                  <a:pt x="802662" y="802662"/>
                </a:lnTo>
                <a:lnTo>
                  <a:pt x="0" y="802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V="1">
            <a:off x="8434224" y="6852725"/>
            <a:ext cx="4450476" cy="47"/>
          </a:xfrm>
          <a:prstGeom prst="line">
            <a:avLst/>
          </a:prstGeom>
          <a:ln w="19050" cap="rnd">
            <a:solidFill>
              <a:srgbClr val="F2C23B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06497" y="3905809"/>
            <a:ext cx="17432864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noun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Definition: </a:t>
            </a:r>
            <a:r>
              <a:rPr lang="en-US" sz="36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The quality of being thankful; wanting to show appreciation and to return kindness.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9105" y="6833722"/>
            <a:ext cx="16530195" cy="387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l">
              <a:lnSpc>
                <a:spcPts val="7728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does gratitude look like in you? </a:t>
            </a:r>
          </a:p>
          <a:p>
            <a:pPr marL="1036320" lvl="1" indent="-518160" algn="l">
              <a:lnSpc>
                <a:spcPts val="7728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do you think gratitude is related to well-being? </a:t>
            </a:r>
          </a:p>
          <a:p>
            <a:pPr marL="1036320" lvl="1" indent="-518160" algn="l">
              <a:lnSpc>
                <a:spcPts val="7728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Where have you heard about gratitude? </a:t>
            </a:r>
          </a:p>
          <a:p>
            <a:pPr algn="l">
              <a:lnSpc>
                <a:spcPts val="7728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-1420690" y="115458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What is “Gratitude”?</a:t>
            </a:r>
          </a:p>
        </p:txBody>
      </p:sp>
      <p:sp>
        <p:nvSpPr>
          <p:cNvPr id="13" name="Freeform 13"/>
          <p:cNvSpPr/>
          <p:nvPr/>
        </p:nvSpPr>
        <p:spPr>
          <a:xfrm>
            <a:off x="301842" y="1192827"/>
            <a:ext cx="6875424" cy="2921165"/>
          </a:xfrm>
          <a:custGeom>
            <a:avLst/>
            <a:gdLst/>
            <a:ahLst/>
            <a:cxnLst/>
            <a:rect l="l" t="t" r="r" b="b"/>
            <a:pathLst>
              <a:path w="6875424" h="2921165">
                <a:moveTo>
                  <a:pt x="0" y="0"/>
                </a:moveTo>
                <a:lnTo>
                  <a:pt x="6875424" y="0"/>
                </a:lnTo>
                <a:lnTo>
                  <a:pt x="6875424" y="2921165"/>
                </a:lnTo>
                <a:lnTo>
                  <a:pt x="0" y="29211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1011</Words>
  <Application>Microsoft Office PowerPoint</Application>
  <PresentationFormat>Custom</PresentationFormat>
  <Paragraphs>208</Paragraphs>
  <Slides>31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Rubik</vt:lpstr>
      <vt:lpstr>SoleilXb</vt:lpstr>
      <vt:lpstr>Soleil</vt:lpstr>
      <vt:lpstr>Rubik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7-8 Gratitude lessons 5-7.pptx</dc:title>
  <cp:lastModifiedBy>Brendan Christie</cp:lastModifiedBy>
  <cp:revision>2</cp:revision>
  <dcterms:created xsi:type="dcterms:W3CDTF">2006-08-16T00:00:00Z</dcterms:created>
  <dcterms:modified xsi:type="dcterms:W3CDTF">2024-10-28T14:07:44Z</dcterms:modified>
  <dc:identifier>DAGL_NuqL2c</dc:identifier>
</cp:coreProperties>
</file>