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Questrial" pitchFamily="2" charset="0"/>
      <p:regular r:id="rId36"/>
    </p:embeddedFont>
    <p:embeddedFont>
      <p:font typeface="Rubik" pitchFamily="2" charset="-79"/>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qFPHeqPcsnViAl07P6/ClAH4l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4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0" name="Google Shape;200;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1" name="Google Shape;201;p1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10</a:t>
            </a:r>
            <a:endParaRPr/>
          </a:p>
        </p:txBody>
      </p:sp>
      <p:sp>
        <p:nvSpPr>
          <p:cNvPr id="203" name="Google Shape;203;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4" name="Google Shape;204;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8" name="Google Shape;218;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19" name="Google Shape;219;p1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10</a:t>
            </a:r>
            <a:endParaRPr/>
          </a:p>
        </p:txBody>
      </p:sp>
      <p:sp>
        <p:nvSpPr>
          <p:cNvPr id="221" name="Google Shape;221;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2" name="Google Shape;222;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36" name="Google Shape;236;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37" name="Google Shape;237;p1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10</a:t>
            </a:r>
            <a:endParaRPr/>
          </a:p>
        </p:txBody>
      </p:sp>
      <p:sp>
        <p:nvSpPr>
          <p:cNvPr id="239" name="Google Shape;239;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40" name="Google Shape;240;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4" name="Google Shape;254;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55" name="Google Shape;255;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10</a:t>
            </a:r>
            <a:endParaRPr/>
          </a:p>
        </p:txBody>
      </p:sp>
      <p:sp>
        <p:nvSpPr>
          <p:cNvPr id="257" name="Google Shape;257;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58" name="Google Shape;258;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72" name="Google Shape;272;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73" name="Google Shape;273;p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10</a:t>
            </a:r>
            <a:endParaRPr/>
          </a:p>
        </p:txBody>
      </p:sp>
      <p:sp>
        <p:nvSpPr>
          <p:cNvPr id="275" name="Google Shape;275;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6" name="Google Shape;276;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90" name="Google Shape;290;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91" name="Google Shape;291;p1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14</a:t>
            </a:r>
            <a:endParaRPr/>
          </a:p>
        </p:txBody>
      </p:sp>
      <p:sp>
        <p:nvSpPr>
          <p:cNvPr id="293" name="Google Shape;293;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4" name="Google Shape;294;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10" name="Google Shape;310;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11" name="Google Shape;311;p1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14</a:t>
            </a:r>
            <a:endParaRPr/>
          </a:p>
        </p:txBody>
      </p:sp>
      <p:sp>
        <p:nvSpPr>
          <p:cNvPr id="313" name="Google Shape;313;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14" name="Google Shape;314;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30" name="Google Shape;330;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31" name="Google Shape;331;p1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14</a:t>
            </a:r>
            <a:endParaRPr/>
          </a:p>
        </p:txBody>
      </p:sp>
      <p:sp>
        <p:nvSpPr>
          <p:cNvPr id="333" name="Google Shape;333;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34" name="Google Shape;334;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52" name="Google Shape;352;p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53" name="Google Shape;353;p2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19</a:t>
            </a:r>
            <a:endParaRPr/>
          </a:p>
        </p:txBody>
      </p:sp>
      <p:sp>
        <p:nvSpPr>
          <p:cNvPr id="355" name="Google Shape;355;p2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56" name="Google Shape;356;p2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79" name="Google Shape;379;p2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80" name="Google Shape;380;p2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21</a:t>
            </a:r>
            <a:endParaRPr/>
          </a:p>
        </p:txBody>
      </p:sp>
      <p:sp>
        <p:nvSpPr>
          <p:cNvPr id="382" name="Google Shape;382;p2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83" name="Google Shape;383;p2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97" name="Google Shape;397;p2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98" name="Google Shape;398;p2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22</a:t>
            </a:r>
            <a:endParaRPr/>
          </a:p>
        </p:txBody>
      </p:sp>
      <p:sp>
        <p:nvSpPr>
          <p:cNvPr id="400" name="Google Shape;400;p2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01" name="Google Shape;401;p2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11" name="Google Shape;411;p2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12" name="Google Shape;412;p2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23</a:t>
            </a:r>
            <a:endParaRPr/>
          </a:p>
        </p:txBody>
      </p:sp>
      <p:sp>
        <p:nvSpPr>
          <p:cNvPr id="414" name="Google Shape;414;p2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15" name="Google Shape;415;p2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32" name="Google Shape;432;p2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33" name="Google Shape;433;p2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24</a:t>
            </a:r>
            <a:endParaRPr/>
          </a:p>
        </p:txBody>
      </p:sp>
      <p:sp>
        <p:nvSpPr>
          <p:cNvPr id="435" name="Google Shape;435;p2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36" name="Google Shape;436;p2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51" name="Google Shape;451;p2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52" name="Google Shape;452;p2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14</a:t>
            </a:r>
            <a:endParaRPr/>
          </a:p>
        </p:txBody>
      </p:sp>
      <p:sp>
        <p:nvSpPr>
          <p:cNvPr id="454" name="Google Shape;454;p2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55" name="Google Shape;455;p2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63" name="Google Shape;463;p2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64" name="Google Shape;464;p2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14</a:t>
            </a:r>
            <a:endParaRPr/>
          </a:p>
        </p:txBody>
      </p:sp>
      <p:sp>
        <p:nvSpPr>
          <p:cNvPr id="466" name="Google Shape;466;p2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67" name="Google Shape;467;p2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75" name="Google Shape;475;p2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76" name="Google Shape;476;p2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14</a:t>
            </a:r>
            <a:endParaRPr/>
          </a:p>
        </p:txBody>
      </p:sp>
      <p:sp>
        <p:nvSpPr>
          <p:cNvPr id="478" name="Google Shape;478;p2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79" name="Google Shape;479;p2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87" name="Google Shape;487;p3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88" name="Google Shape;488;p3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3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29</a:t>
            </a:r>
            <a:endParaRPr/>
          </a:p>
        </p:txBody>
      </p:sp>
      <p:sp>
        <p:nvSpPr>
          <p:cNvPr id="490" name="Google Shape;490;p3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91" name="Google Shape;491;p3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01" name="Google Shape;501;p3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02" name="Google Shape;502;p3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3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32</a:t>
            </a:r>
            <a:endParaRPr/>
          </a:p>
        </p:txBody>
      </p:sp>
      <p:sp>
        <p:nvSpPr>
          <p:cNvPr id="504" name="Google Shape;504;p3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05" name="Google Shape;505;p3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14" name="Google Shape;514;p3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15" name="Google Shape;515;p3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3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33</a:t>
            </a:r>
            <a:endParaRPr/>
          </a:p>
        </p:txBody>
      </p:sp>
      <p:sp>
        <p:nvSpPr>
          <p:cNvPr id="517" name="Google Shape;517;p3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18" name="Google Shape;518;p3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3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22" name="Google Shape;122;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23" name="Google Shape;123;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4</a:t>
            </a:r>
            <a:endParaRPr/>
          </a:p>
        </p:txBody>
      </p:sp>
      <p:sp>
        <p:nvSpPr>
          <p:cNvPr id="125" name="Google Shape;125;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26" name="Google Shape;126;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46" name="Google Shape;146;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7" name="Google Shape;147;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6</a:t>
            </a:r>
            <a:endParaRPr/>
          </a:p>
        </p:txBody>
      </p:sp>
      <p:sp>
        <p:nvSpPr>
          <p:cNvPr id="149" name="Google Shape;149;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50" name="Google Shape;150;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58" name="Google Shape;158;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9" name="Google Shape;159;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Stop at :28. Ask the students to write what the person with the headphones thinks about the other person on the bench. Next, they should write what THEY think about the person on the bench. </a:t>
            </a:r>
            <a:endParaRPr/>
          </a:p>
          <a:p>
            <a:pPr marL="0" lvl="0" indent="0" algn="l" rtl="0">
              <a:spcBef>
                <a:spcPts val="0"/>
              </a:spcBef>
              <a:spcAft>
                <a:spcPts val="0"/>
              </a:spcAft>
              <a:buNone/>
            </a:pPr>
            <a:r>
              <a:rPr lang="en-US"/>
              <a:t>Stop at 1:13. Ask students to write who they think is wearing those shoes. </a:t>
            </a:r>
            <a:endParaRPr/>
          </a:p>
          <a:p>
            <a:pPr marL="0" lvl="0" indent="0" algn="l" rtl="0">
              <a:spcBef>
                <a:spcPts val="0"/>
              </a:spcBef>
              <a:spcAft>
                <a:spcPts val="0"/>
              </a:spcAft>
              <a:buNone/>
            </a:pPr>
            <a:r>
              <a:rPr lang="en-US"/>
              <a:t>Stop at 1:42. Ask students to write who they think is wearing those shoes </a:t>
            </a:r>
            <a:endParaRPr/>
          </a:p>
          <a:p>
            <a:pPr marL="0" lvl="0" indent="0" algn="l" rtl="0">
              <a:spcBef>
                <a:spcPts val="0"/>
              </a:spcBef>
              <a:spcAft>
                <a:spcPts val="0"/>
              </a:spcAft>
              <a:buNone/>
            </a:pPr>
            <a:r>
              <a:rPr lang="en-US"/>
              <a:t>Stop at 2:07. Ask students to write what they think the shoes represent or why the person sees all these shoes. </a:t>
            </a:r>
            <a:endParaRPr/>
          </a:p>
          <a:p>
            <a:pPr marL="0" lvl="0" indent="0" algn="l" rtl="0">
              <a:spcBef>
                <a:spcPts val="0"/>
              </a:spcBef>
              <a:spcAft>
                <a:spcPts val="0"/>
              </a:spcAft>
              <a:buNone/>
            </a:pPr>
            <a:endParaRPr/>
          </a:p>
          <a:p>
            <a:pPr marL="0" lvl="0" indent="0" algn="l" rtl="0">
              <a:spcBef>
                <a:spcPts val="0"/>
              </a:spcBef>
              <a:spcAft>
                <a:spcPts val="0"/>
              </a:spcAft>
              <a:buNone/>
            </a:pPr>
            <a:r>
              <a:rPr lang="en-US"/>
              <a:t>Write what they think the yellow running cleats might show? </a:t>
            </a:r>
            <a:endParaRPr/>
          </a:p>
          <a:p>
            <a:pPr marL="0" lvl="0" indent="0" algn="l" rtl="0">
              <a:spcBef>
                <a:spcPts val="0"/>
              </a:spcBef>
              <a:spcAft>
                <a:spcPts val="0"/>
              </a:spcAft>
              <a:buNone/>
            </a:pPr>
            <a:endParaRPr/>
          </a:p>
          <a:p>
            <a:pPr marL="0" lvl="0" indent="0" algn="l" rtl="0">
              <a:spcBef>
                <a:spcPts val="0"/>
              </a:spcBef>
              <a:spcAft>
                <a:spcPts val="0"/>
              </a:spcAft>
              <a:buNone/>
            </a:pPr>
            <a:r>
              <a:rPr lang="en-US"/>
              <a:t>Stop at 2:37 have the students write why the person gave the other person the shoes. </a:t>
            </a:r>
            <a:endParaRPr/>
          </a:p>
        </p:txBody>
      </p:sp>
      <p:sp>
        <p:nvSpPr>
          <p:cNvPr id="161" name="Google Shape;161;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2" name="Google Shape;162;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1792288" y="612775"/>
            <a:ext cx="5486400" cy="4114800"/>
          </a:xfrm>
          <a:prstGeom prst="rect">
            <a:avLst/>
          </a:prstGeom>
          <a:noFill/>
          <a:ln>
            <a:noFill/>
          </a:ln>
        </p:spPr>
      </p:sp>
      <p:sp>
        <p:nvSpPr>
          <p:cNvPr id="68" name="Google Shape;68;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jp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jp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cTOhzcSYMlM?feature=oembed" TargetMode="External"/><Relationship Id="rId6" Type="http://schemas.openxmlformats.org/officeDocument/2006/relationships/image" Target="../media/image14.jpeg"/><Relationship Id="rId5" Type="http://schemas.openxmlformats.org/officeDocument/2006/relationships/image" Target="../media/image12.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7961199" y="6212961"/>
            <a:ext cx="2365600" cy="2798130"/>
          </a:xfrm>
          <a:custGeom>
            <a:avLst/>
            <a:gdLst/>
            <a:ahLst/>
            <a:cxnLst/>
            <a:rect l="l" t="t" r="r" b="b"/>
            <a:pathLst>
              <a:path w="2365600" h="2798130" extrusionOk="0">
                <a:moveTo>
                  <a:pt x="0" y="0"/>
                </a:moveTo>
                <a:lnTo>
                  <a:pt x="2365601" y="0"/>
                </a:lnTo>
                <a:lnTo>
                  <a:pt x="2365601" y="2798130"/>
                </a:lnTo>
                <a:lnTo>
                  <a:pt x="0" y="2798130"/>
                </a:lnTo>
                <a:lnTo>
                  <a:pt x="0" y="0"/>
                </a:lnTo>
                <a:close/>
              </a:path>
            </a:pathLst>
          </a:custGeom>
          <a:blipFill rotWithShape="1">
            <a:blip r:embed="rId3">
              <a:alphaModFix/>
            </a:blip>
            <a:stretch>
              <a:fillRect/>
            </a:stretch>
          </a:blipFill>
          <a:ln>
            <a:noFill/>
          </a:ln>
        </p:spPr>
        <p:txBody>
          <a:bodyPr/>
          <a:lstStyle/>
          <a:p>
            <a:endParaRPr lang="en-US"/>
          </a:p>
        </p:txBody>
      </p:sp>
      <p:sp>
        <p:nvSpPr>
          <p:cNvPr id="89" name="Google Shape;89;p1"/>
          <p:cNvSpPr/>
          <p:nvPr/>
        </p:nvSpPr>
        <p:spPr>
          <a:xfrm>
            <a:off x="3211125" y="1692806"/>
            <a:ext cx="11775688" cy="3141929"/>
          </a:xfrm>
          <a:custGeom>
            <a:avLst/>
            <a:gdLst/>
            <a:ahLst/>
            <a:cxnLst/>
            <a:rect l="l" t="t" r="r" b="b"/>
            <a:pathLst>
              <a:path w="11775688" h="3141929" extrusionOk="0">
                <a:moveTo>
                  <a:pt x="0" y="0"/>
                </a:moveTo>
                <a:lnTo>
                  <a:pt x="11775689" y="0"/>
                </a:lnTo>
                <a:lnTo>
                  <a:pt x="11775689" y="3141928"/>
                </a:lnTo>
                <a:lnTo>
                  <a:pt x="0" y="3141928"/>
                </a:lnTo>
                <a:lnTo>
                  <a:pt x="0" y="0"/>
                </a:lnTo>
                <a:close/>
              </a:path>
            </a:pathLst>
          </a:custGeom>
          <a:blipFill rotWithShape="1">
            <a:blip r:embed="rId4">
              <a:alphaModFix/>
            </a:blip>
            <a:stretch>
              <a:fillRect/>
            </a:stretch>
          </a:blipFill>
          <a:ln>
            <a:noFill/>
          </a:ln>
        </p:spPr>
        <p:txBody>
          <a:bodyPr/>
          <a:lstStyle/>
          <a:p>
            <a:endParaRPr lang="en-US"/>
          </a:p>
        </p:txBody>
      </p:sp>
      <p:sp>
        <p:nvSpPr>
          <p:cNvPr id="90" name="Google Shape;90;p1"/>
          <p:cNvSpPr/>
          <p:nvPr/>
        </p:nvSpPr>
        <p:spPr>
          <a:xfrm>
            <a:off x="5706634" y="4956973"/>
            <a:ext cx="6874728" cy="724874"/>
          </a:xfrm>
          <a:custGeom>
            <a:avLst/>
            <a:gdLst/>
            <a:ahLst/>
            <a:cxnLst/>
            <a:rect l="l" t="t" r="r" b="b"/>
            <a:pathLst>
              <a:path w="6874728" h="724874" extrusionOk="0">
                <a:moveTo>
                  <a:pt x="0" y="0"/>
                </a:moveTo>
                <a:lnTo>
                  <a:pt x="6874728" y="0"/>
                </a:lnTo>
                <a:lnTo>
                  <a:pt x="6874728" y="724874"/>
                </a:lnTo>
                <a:lnTo>
                  <a:pt x="0" y="724874"/>
                </a:lnTo>
                <a:lnTo>
                  <a:pt x="0" y="0"/>
                </a:lnTo>
                <a:close/>
              </a:path>
            </a:pathLst>
          </a:custGeom>
          <a:blipFill rotWithShape="1">
            <a:blip r:embed="rId5">
              <a:alphaModFix/>
            </a:blip>
            <a:stretch>
              <a:fillRect/>
            </a:stretch>
          </a:blipFill>
          <a:ln>
            <a:noFill/>
          </a:ln>
        </p:spPr>
        <p:txBody>
          <a:bodyPr/>
          <a:lstStyle/>
          <a:p>
            <a:endParaRPr lang="en-US"/>
          </a:p>
        </p:txBody>
      </p:sp>
      <p:sp>
        <p:nvSpPr>
          <p:cNvPr id="91" name="Google Shape;91;p1"/>
          <p:cNvSpPr/>
          <p:nvPr/>
        </p:nvSpPr>
        <p:spPr>
          <a:xfrm>
            <a:off x="0" y="255180"/>
            <a:ext cx="18288000" cy="1020699"/>
          </a:xfrm>
          <a:custGeom>
            <a:avLst/>
            <a:gdLst/>
            <a:ahLst/>
            <a:cxnLst/>
            <a:rect l="l" t="t" r="r" b="b"/>
            <a:pathLst>
              <a:path w="24384000" h="1360932" extrusionOk="0">
                <a:moveTo>
                  <a:pt x="0" y="0"/>
                </a:moveTo>
                <a:lnTo>
                  <a:pt x="24384000" y="0"/>
                </a:lnTo>
                <a:lnTo>
                  <a:pt x="24384000" y="1360932"/>
                </a:lnTo>
                <a:lnTo>
                  <a:pt x="0" y="1360932"/>
                </a:lnTo>
                <a:close/>
              </a:path>
            </a:pathLst>
          </a:custGeom>
          <a:solidFill>
            <a:srgbClr val="71FFE4"/>
          </a:solidFill>
          <a:ln>
            <a:noFill/>
          </a:ln>
        </p:spPr>
        <p:txBody>
          <a:bodyPr/>
          <a:lstStyle/>
          <a:p>
            <a:endParaRPr lang="en-US"/>
          </a:p>
        </p:txBody>
      </p:sp>
      <p:sp>
        <p:nvSpPr>
          <p:cNvPr id="92" name="Google Shape;92;p1"/>
          <p:cNvSpPr/>
          <p:nvPr/>
        </p:nvSpPr>
        <p:spPr>
          <a:xfrm>
            <a:off x="0" y="9542206"/>
            <a:ext cx="18288000" cy="489585"/>
          </a:xfrm>
          <a:custGeom>
            <a:avLst/>
            <a:gdLst/>
            <a:ahLst/>
            <a:cxnLst/>
            <a:rect l="l" t="t" r="r" b="b"/>
            <a:pathLst>
              <a:path w="24384000" h="652780" extrusionOk="0">
                <a:moveTo>
                  <a:pt x="0" y="0"/>
                </a:moveTo>
                <a:lnTo>
                  <a:pt x="24384000" y="0"/>
                </a:lnTo>
                <a:lnTo>
                  <a:pt x="24384000" y="652780"/>
                </a:lnTo>
                <a:lnTo>
                  <a:pt x="0" y="652780"/>
                </a:lnTo>
                <a:close/>
              </a:path>
            </a:pathLst>
          </a:custGeom>
          <a:solidFill>
            <a:srgbClr val="71FFE4"/>
          </a:solidFill>
          <a:ln>
            <a:noFill/>
          </a:ln>
        </p:spPr>
        <p:txBody>
          <a:bodyPr/>
          <a:lstStyle/>
          <a:p>
            <a:endParaRPr lang="en-US"/>
          </a:p>
        </p:txBody>
      </p:sp>
      <p:sp>
        <p:nvSpPr>
          <p:cNvPr id="93" name="Google Shape;93;p1"/>
          <p:cNvSpPr/>
          <p:nvPr/>
        </p:nvSpPr>
        <p:spPr>
          <a:xfrm>
            <a:off x="16931692" y="180551"/>
            <a:ext cx="1169987" cy="1169987"/>
          </a:xfrm>
          <a:custGeom>
            <a:avLst/>
            <a:gdLst/>
            <a:ahLst/>
            <a:cxnLst/>
            <a:rect l="l" t="t" r="r" b="b"/>
            <a:pathLst>
              <a:path w="1169987" h="1169987" extrusionOk="0">
                <a:moveTo>
                  <a:pt x="0" y="0"/>
                </a:moveTo>
                <a:lnTo>
                  <a:pt x="1169987" y="0"/>
                </a:lnTo>
                <a:lnTo>
                  <a:pt x="1169987" y="1169987"/>
                </a:lnTo>
                <a:lnTo>
                  <a:pt x="0" y="1169987"/>
                </a:lnTo>
                <a:lnTo>
                  <a:pt x="0" y="0"/>
                </a:lnTo>
                <a:close/>
              </a:path>
            </a:pathLst>
          </a:custGeom>
          <a:blipFill rotWithShape="1">
            <a:blip r:embed="rId6">
              <a:alphaModFix/>
            </a:blip>
            <a:stretch>
              <a:fillRect/>
            </a:stretch>
          </a:blipFill>
          <a:ln>
            <a:noFill/>
          </a:ln>
        </p:spPr>
        <p:txBody>
          <a:bodyPr/>
          <a:lstStyle/>
          <a:p>
            <a:endParaRPr lang="en-US"/>
          </a:p>
        </p:txBody>
      </p:sp>
      <p:sp>
        <p:nvSpPr>
          <p:cNvPr id="94" name="Google Shape;94;p1"/>
          <p:cNvSpPr txBox="1"/>
          <p:nvPr/>
        </p:nvSpPr>
        <p:spPr>
          <a:xfrm>
            <a:off x="6142648" y="160089"/>
            <a:ext cx="6002700" cy="823200"/>
          </a:xfrm>
          <a:prstGeom prst="rect">
            <a:avLst/>
          </a:prstGeom>
          <a:noFill/>
          <a:ln>
            <a:noFill/>
          </a:ln>
        </p:spPr>
        <p:txBody>
          <a:bodyPr spcFirstLastPara="1" wrap="square" lIns="0" tIns="0" rIns="0" bIns="0" anchor="t" anchorCtr="0">
            <a:spAutoFit/>
          </a:bodyPr>
          <a:lstStyle/>
          <a:p>
            <a:pPr marL="0" marR="0" lvl="0" indent="0" algn="l" rtl="0">
              <a:lnSpc>
                <a:spcPct val="139988"/>
              </a:lnSpc>
              <a:spcBef>
                <a:spcPts val="0"/>
              </a:spcBef>
              <a:spcAft>
                <a:spcPts val="0"/>
              </a:spcAft>
              <a:buNone/>
            </a:pPr>
            <a:r>
              <a:rPr lang="en-US" sz="5349" b="1" i="0" u="none" strike="noStrike" cap="none" dirty="0">
                <a:solidFill>
                  <a:srgbClr val="000000"/>
                </a:solidFill>
                <a:latin typeface="Rubik"/>
                <a:ea typeface="Rubik"/>
                <a:cs typeface="Rubik"/>
                <a:sym typeface="Rubik"/>
              </a:rPr>
              <a:t>GRADES 7 AND 8</a:t>
            </a:r>
            <a:endParaRPr b="1" dirty="0">
              <a:latin typeface="Rubik"/>
              <a:ea typeface="Rubik"/>
              <a:cs typeface="Rubik"/>
              <a:sym typeface="Rubik"/>
            </a:endParaRPr>
          </a:p>
        </p:txBody>
      </p:sp>
      <p:sp>
        <p:nvSpPr>
          <p:cNvPr id="95" name="Google Shape;95;p1"/>
          <p:cNvSpPr txBox="1"/>
          <p:nvPr/>
        </p:nvSpPr>
        <p:spPr>
          <a:xfrm>
            <a:off x="4545095" y="9542205"/>
            <a:ext cx="9642600" cy="299400"/>
          </a:xfrm>
          <a:prstGeom prst="rect">
            <a:avLst/>
          </a:prstGeom>
          <a:noFill/>
          <a:ln>
            <a:noFill/>
          </a:ln>
        </p:spPr>
        <p:txBody>
          <a:bodyPr spcFirstLastPara="1" wrap="square" lIns="0" tIns="0" rIns="0" bIns="0" anchor="t" anchorCtr="0">
            <a:spAutoFit/>
          </a:bodyPr>
          <a:lstStyle/>
          <a:p>
            <a:pPr marL="0" marR="0" lvl="0" indent="0" algn="l" rtl="0">
              <a:lnSpc>
                <a:spcPct val="140102"/>
              </a:lnSpc>
              <a:spcBef>
                <a:spcPts val="0"/>
              </a:spcBef>
              <a:spcAft>
                <a:spcPts val="0"/>
              </a:spcAft>
              <a:buNone/>
            </a:pPr>
            <a:r>
              <a:rPr lang="en-US" sz="1945" b="1" i="0" u="none" strike="noStrike" cap="none" dirty="0">
                <a:solidFill>
                  <a:srgbClr val="000000"/>
                </a:solidFill>
                <a:latin typeface="Rubik"/>
                <a:ea typeface="Rubik"/>
                <a:cs typeface="Rubik"/>
                <a:sym typeface="Rubik"/>
              </a:rPr>
              <a:t>THE ROAD TO POSITIVE WELL-BEING IN EVERY CLASSROOM STARTS HERE</a:t>
            </a:r>
            <a:endParaRPr b="1" dirty="0">
              <a:latin typeface="Rubik"/>
              <a:ea typeface="Rubik"/>
              <a:cs typeface="Rubik"/>
              <a:sym typeface="Rubi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207" name="Google Shape;207;p10"/>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4">
              <a:alphaModFix/>
            </a:blip>
            <a:stretch>
              <a:fillRect t="-674473"/>
            </a:stretch>
          </a:blipFill>
          <a:ln>
            <a:noFill/>
          </a:ln>
        </p:spPr>
        <p:txBody>
          <a:bodyPr/>
          <a:lstStyle/>
          <a:p>
            <a:endParaRPr lang="en-US"/>
          </a:p>
        </p:txBody>
      </p:sp>
      <p:sp>
        <p:nvSpPr>
          <p:cNvPr id="208" name="Google Shape;208;p10"/>
          <p:cNvSpPr txBox="1"/>
          <p:nvPr/>
        </p:nvSpPr>
        <p:spPr>
          <a:xfrm>
            <a:off x="71860" y="280752"/>
            <a:ext cx="12780413"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Identifying Emotions</a:t>
            </a:r>
            <a:endParaRPr/>
          </a:p>
        </p:txBody>
      </p:sp>
      <p:sp>
        <p:nvSpPr>
          <p:cNvPr id="209" name="Google Shape;209;p10"/>
          <p:cNvSpPr/>
          <p:nvPr/>
        </p:nvSpPr>
        <p:spPr>
          <a:xfrm>
            <a:off x="3486922" y="4210881"/>
            <a:ext cx="10956417" cy="6170675"/>
          </a:xfrm>
          <a:custGeom>
            <a:avLst/>
            <a:gdLst/>
            <a:ahLst/>
            <a:cxnLst/>
            <a:rect l="l" t="t" r="r" b="b"/>
            <a:pathLst>
              <a:path w="14608556" h="8227568" extrusionOk="0">
                <a:moveTo>
                  <a:pt x="0" y="4113784"/>
                </a:moveTo>
                <a:cubicBezTo>
                  <a:pt x="0" y="1841754"/>
                  <a:pt x="3270250" y="0"/>
                  <a:pt x="7304278" y="0"/>
                </a:cubicBezTo>
                <a:cubicBezTo>
                  <a:pt x="11338306" y="0"/>
                  <a:pt x="14608556" y="1841754"/>
                  <a:pt x="14608556" y="4113784"/>
                </a:cubicBezTo>
                <a:cubicBezTo>
                  <a:pt x="14608556" y="6385814"/>
                  <a:pt x="11338306" y="8227568"/>
                  <a:pt x="7304278" y="8227568"/>
                </a:cubicBezTo>
                <a:cubicBezTo>
                  <a:pt x="3270250" y="8227568"/>
                  <a:pt x="0" y="6385687"/>
                  <a:pt x="0" y="4113784"/>
                </a:cubicBezTo>
                <a:close/>
              </a:path>
            </a:pathLst>
          </a:custGeom>
          <a:solidFill>
            <a:srgbClr val="C5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txBox="1"/>
          <p:nvPr/>
        </p:nvSpPr>
        <p:spPr>
          <a:xfrm>
            <a:off x="162300" y="1363021"/>
            <a:ext cx="17305155" cy="19240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200" b="1" i="0" u="none" strike="noStrike" cap="none">
                <a:solidFill>
                  <a:srgbClr val="000000"/>
                </a:solidFill>
                <a:latin typeface="Rubik"/>
                <a:ea typeface="Rubik"/>
                <a:cs typeface="Rubik"/>
                <a:sym typeface="Rubik"/>
              </a:rPr>
              <a:t>Scenario: </a:t>
            </a:r>
            <a:endParaRPr/>
          </a:p>
          <a:p>
            <a:pPr marL="0" marR="0" lvl="0" indent="0" algn="l" rtl="0">
              <a:lnSpc>
                <a:spcPct val="120000"/>
              </a:lnSpc>
              <a:spcBef>
                <a:spcPts val="0"/>
              </a:spcBef>
              <a:spcAft>
                <a:spcPts val="0"/>
              </a:spcAft>
              <a:buNone/>
            </a:pPr>
            <a:endParaRPr sz="4200" b="1" i="0" u="none" strike="noStrike" cap="none">
              <a:solidFill>
                <a:srgbClr val="000000"/>
              </a:solidFill>
              <a:latin typeface="Rubik"/>
              <a:ea typeface="Rubik"/>
              <a:cs typeface="Rubik"/>
              <a:sym typeface="Rubik"/>
            </a:endParaRPr>
          </a:p>
          <a:p>
            <a:pPr marL="0" marR="0" lvl="0" indent="0" algn="l" rtl="0">
              <a:lnSpc>
                <a:spcPct val="120004"/>
              </a:lnSpc>
              <a:spcBef>
                <a:spcPts val="0"/>
              </a:spcBef>
              <a:spcAft>
                <a:spcPts val="0"/>
              </a:spcAft>
              <a:buNone/>
            </a:pPr>
            <a:r>
              <a:rPr lang="en-US" sz="4199" b="0" i="0" u="none" strike="noStrike" cap="none">
                <a:solidFill>
                  <a:srgbClr val="000000"/>
                </a:solidFill>
                <a:latin typeface="Rubik"/>
                <a:ea typeface="Rubik"/>
                <a:cs typeface="Rubik"/>
                <a:sym typeface="Rubik"/>
              </a:rPr>
              <a:t>Your friend failed her math test. </a:t>
            </a:r>
            <a:endParaRPr/>
          </a:p>
        </p:txBody>
      </p:sp>
      <p:sp>
        <p:nvSpPr>
          <p:cNvPr id="211" name="Google Shape;211;p10"/>
          <p:cNvSpPr txBox="1"/>
          <p:nvPr/>
        </p:nvSpPr>
        <p:spPr>
          <a:xfrm>
            <a:off x="4075530" y="4786817"/>
            <a:ext cx="9854915" cy="733425"/>
          </a:xfrm>
          <a:prstGeom prst="rect">
            <a:avLst/>
          </a:prstGeom>
          <a:noFill/>
          <a:ln>
            <a:noFill/>
          </a:ln>
        </p:spPr>
        <p:txBody>
          <a:bodyPr spcFirstLastPara="1" wrap="square" lIns="0" tIns="0" rIns="0" bIns="0" anchor="t" anchorCtr="0">
            <a:spAutoFit/>
          </a:bodyPr>
          <a:lstStyle/>
          <a:p>
            <a:pPr marL="0" marR="0" lvl="0" indent="0" algn="ctr"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Think-Pair-Share</a:t>
            </a:r>
            <a:endParaRPr/>
          </a:p>
        </p:txBody>
      </p:sp>
      <p:sp>
        <p:nvSpPr>
          <p:cNvPr id="212" name="Google Shape;212;p10" descr="Shape  Description automatically generated with low confidence"/>
          <p:cNvSpPr/>
          <p:nvPr/>
        </p:nvSpPr>
        <p:spPr>
          <a:xfrm rot="-388229">
            <a:off x="5218843" y="4473592"/>
            <a:ext cx="1169418" cy="1041052"/>
          </a:xfrm>
          <a:custGeom>
            <a:avLst/>
            <a:gdLst/>
            <a:ahLst/>
            <a:cxnLst/>
            <a:rect l="l" t="t" r="r" b="b"/>
            <a:pathLst>
              <a:path w="1169418" h="1041052" extrusionOk="0">
                <a:moveTo>
                  <a:pt x="0" y="0"/>
                </a:moveTo>
                <a:lnTo>
                  <a:pt x="1169419" y="0"/>
                </a:lnTo>
                <a:lnTo>
                  <a:pt x="1169419" y="1041053"/>
                </a:lnTo>
                <a:lnTo>
                  <a:pt x="0" y="1041053"/>
                </a:lnTo>
                <a:lnTo>
                  <a:pt x="0" y="0"/>
                </a:lnTo>
                <a:close/>
              </a:path>
            </a:pathLst>
          </a:custGeom>
          <a:blipFill rotWithShape="1">
            <a:blip r:embed="rId5">
              <a:alphaModFix/>
            </a:blip>
            <a:stretch>
              <a:fillRect t="-6164" b="-6164"/>
            </a:stretch>
          </a:blipFill>
          <a:ln>
            <a:noFill/>
          </a:ln>
        </p:spPr>
        <p:txBody>
          <a:bodyPr/>
          <a:lstStyle/>
          <a:p>
            <a:endParaRPr lang="en-US"/>
          </a:p>
        </p:txBody>
      </p:sp>
      <p:sp>
        <p:nvSpPr>
          <p:cNvPr id="213" name="Google Shape;213;p10" descr="Chat bubble with solid fill"/>
          <p:cNvSpPr/>
          <p:nvPr/>
        </p:nvSpPr>
        <p:spPr>
          <a:xfrm rot="945262">
            <a:off x="11580935" y="4338700"/>
            <a:ext cx="1092713" cy="1092713"/>
          </a:xfrm>
          <a:custGeom>
            <a:avLst/>
            <a:gdLst/>
            <a:ahLst/>
            <a:cxnLst/>
            <a:rect l="l" t="t" r="r" b="b"/>
            <a:pathLst>
              <a:path w="1092713" h="1092713" extrusionOk="0">
                <a:moveTo>
                  <a:pt x="0" y="0"/>
                </a:moveTo>
                <a:lnTo>
                  <a:pt x="1092712" y="0"/>
                </a:lnTo>
                <a:lnTo>
                  <a:pt x="1092712" y="1092713"/>
                </a:lnTo>
                <a:lnTo>
                  <a:pt x="0" y="1092713"/>
                </a:lnTo>
                <a:lnTo>
                  <a:pt x="0" y="0"/>
                </a:lnTo>
                <a:close/>
              </a:path>
            </a:pathLst>
          </a:custGeom>
          <a:blipFill rotWithShape="1">
            <a:blip r:embed="rId6">
              <a:alphaModFix/>
            </a:blip>
            <a:stretch>
              <a:fillRect/>
            </a:stretch>
          </a:blipFill>
          <a:ln>
            <a:noFill/>
          </a:ln>
        </p:spPr>
        <p:txBody>
          <a:bodyPr/>
          <a:lstStyle/>
          <a:p>
            <a:endParaRPr lang="en-US"/>
          </a:p>
        </p:txBody>
      </p:sp>
      <p:cxnSp>
        <p:nvCxnSpPr>
          <p:cNvPr id="214" name="Google Shape;214;p10"/>
          <p:cNvCxnSpPr/>
          <p:nvPr/>
        </p:nvCxnSpPr>
        <p:spPr>
          <a:xfrm>
            <a:off x="7416782" y="5535359"/>
            <a:ext cx="4464763" cy="571"/>
          </a:xfrm>
          <a:prstGeom prst="straightConnector1">
            <a:avLst/>
          </a:prstGeom>
          <a:noFill/>
          <a:ln w="28575" cap="rnd" cmpd="sng">
            <a:solidFill>
              <a:srgbClr val="FFE706"/>
            </a:solidFill>
            <a:prstDash val="solid"/>
            <a:round/>
            <a:headEnd type="none" w="sm" len="sm"/>
            <a:tailEnd type="triangle" w="med" len="med"/>
          </a:ln>
        </p:spPr>
      </p:cxnSp>
      <p:sp>
        <p:nvSpPr>
          <p:cNvPr id="215" name="Google Shape;215;p10"/>
          <p:cNvSpPr txBox="1"/>
          <p:nvPr/>
        </p:nvSpPr>
        <p:spPr>
          <a:xfrm>
            <a:off x="4235963" y="6151204"/>
            <a:ext cx="16419195" cy="1638300"/>
          </a:xfrm>
          <a:prstGeom prst="rect">
            <a:avLst/>
          </a:prstGeom>
          <a:noFill/>
          <a:ln>
            <a:noFill/>
          </a:ln>
        </p:spPr>
        <p:txBody>
          <a:bodyPr spcFirstLastPara="1" wrap="square" lIns="0" tIns="0" rIns="0" bIns="0" anchor="t" anchorCtr="0">
            <a:spAutoFit/>
          </a:bodyPr>
          <a:lstStyle/>
          <a:p>
            <a:pPr marL="777240" marR="0" lvl="1" indent="-388620" algn="l" rtl="0">
              <a:lnSpc>
                <a:spcPct val="120000"/>
              </a:lnSpc>
              <a:spcBef>
                <a:spcPts val="0"/>
              </a:spcBef>
              <a:spcAft>
                <a:spcPts val="0"/>
              </a:spcAft>
              <a:buClr>
                <a:srgbClr val="000000"/>
              </a:buClr>
              <a:buSzPts val="3600"/>
              <a:buFont typeface="Arial"/>
              <a:buChar char="•"/>
            </a:pPr>
            <a:r>
              <a:rPr lang="en-US" sz="3600" b="0" i="0" u="none" strike="noStrike" cap="none">
                <a:solidFill>
                  <a:srgbClr val="000000"/>
                </a:solidFill>
                <a:latin typeface="Rubik"/>
                <a:ea typeface="Rubik"/>
                <a:cs typeface="Rubik"/>
                <a:sym typeface="Rubik"/>
              </a:rPr>
              <a:t>What might your friend be feeling?</a:t>
            </a:r>
            <a:endParaRPr/>
          </a:p>
          <a:p>
            <a:pPr marL="0" marR="0" lvl="0" indent="0" algn="l" rtl="0">
              <a:lnSpc>
                <a:spcPct val="120000"/>
              </a:lnSpc>
              <a:spcBef>
                <a:spcPts val="0"/>
              </a:spcBef>
              <a:spcAft>
                <a:spcPts val="0"/>
              </a:spcAft>
              <a:buNone/>
            </a:pPr>
            <a:endParaRPr sz="3600" b="0" i="0" u="none" strike="noStrike" cap="none">
              <a:solidFill>
                <a:srgbClr val="000000"/>
              </a:solidFill>
              <a:latin typeface="Rubik"/>
              <a:ea typeface="Rubik"/>
              <a:cs typeface="Rubik"/>
              <a:sym typeface="Rubik"/>
            </a:endParaRPr>
          </a:p>
          <a:p>
            <a:pPr marL="777240" marR="0" lvl="1" indent="-388620" algn="l" rtl="0">
              <a:lnSpc>
                <a:spcPct val="120000"/>
              </a:lnSpc>
              <a:spcBef>
                <a:spcPts val="0"/>
              </a:spcBef>
              <a:spcAft>
                <a:spcPts val="0"/>
              </a:spcAft>
              <a:buClr>
                <a:srgbClr val="000000"/>
              </a:buClr>
              <a:buSzPts val="3600"/>
              <a:buFont typeface="Arial"/>
              <a:buChar char="•"/>
            </a:pPr>
            <a:r>
              <a:rPr lang="en-US" sz="3600" b="0" i="0" u="none" strike="noStrike" cap="none">
                <a:solidFill>
                  <a:srgbClr val="000000"/>
                </a:solidFill>
                <a:latin typeface="Rubik"/>
                <a:ea typeface="Rubik"/>
                <a:cs typeface="Rubik"/>
                <a:sym typeface="Rubik"/>
              </a:rPr>
              <a:t>What might you say or do for your friend?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225" name="Google Shape;225;p11"/>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4">
              <a:alphaModFix/>
            </a:blip>
            <a:stretch>
              <a:fillRect t="-674473"/>
            </a:stretch>
          </a:blipFill>
          <a:ln>
            <a:noFill/>
          </a:ln>
        </p:spPr>
        <p:txBody>
          <a:bodyPr/>
          <a:lstStyle/>
          <a:p>
            <a:endParaRPr lang="en-US"/>
          </a:p>
        </p:txBody>
      </p:sp>
      <p:sp>
        <p:nvSpPr>
          <p:cNvPr id="226" name="Google Shape;226;p11"/>
          <p:cNvSpPr/>
          <p:nvPr/>
        </p:nvSpPr>
        <p:spPr>
          <a:xfrm>
            <a:off x="3486922" y="4210881"/>
            <a:ext cx="10956417" cy="6170675"/>
          </a:xfrm>
          <a:custGeom>
            <a:avLst/>
            <a:gdLst/>
            <a:ahLst/>
            <a:cxnLst/>
            <a:rect l="l" t="t" r="r" b="b"/>
            <a:pathLst>
              <a:path w="14608556" h="8227568" extrusionOk="0">
                <a:moveTo>
                  <a:pt x="0" y="4113784"/>
                </a:moveTo>
                <a:cubicBezTo>
                  <a:pt x="0" y="1841754"/>
                  <a:pt x="3270250" y="0"/>
                  <a:pt x="7304278" y="0"/>
                </a:cubicBezTo>
                <a:cubicBezTo>
                  <a:pt x="11338306" y="0"/>
                  <a:pt x="14608556" y="1841754"/>
                  <a:pt x="14608556" y="4113784"/>
                </a:cubicBezTo>
                <a:cubicBezTo>
                  <a:pt x="14608556" y="6385814"/>
                  <a:pt x="11338306" y="8227568"/>
                  <a:pt x="7304278" y="8227568"/>
                </a:cubicBezTo>
                <a:cubicBezTo>
                  <a:pt x="3270250" y="8227568"/>
                  <a:pt x="0" y="6385687"/>
                  <a:pt x="0" y="4113784"/>
                </a:cubicBezTo>
                <a:close/>
              </a:path>
            </a:pathLst>
          </a:custGeom>
          <a:solidFill>
            <a:srgbClr val="C5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txBox="1"/>
          <p:nvPr/>
        </p:nvSpPr>
        <p:spPr>
          <a:xfrm>
            <a:off x="162300" y="1363021"/>
            <a:ext cx="17305155" cy="19240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200" b="1" i="0" u="none" strike="noStrike" cap="none">
                <a:solidFill>
                  <a:srgbClr val="000000"/>
                </a:solidFill>
                <a:latin typeface="Rubik"/>
                <a:ea typeface="Rubik"/>
                <a:cs typeface="Rubik"/>
                <a:sym typeface="Rubik"/>
              </a:rPr>
              <a:t>Scenario: </a:t>
            </a:r>
            <a:endParaRPr/>
          </a:p>
          <a:p>
            <a:pPr marL="0" marR="0" lvl="0" indent="0" algn="l" rtl="0">
              <a:lnSpc>
                <a:spcPct val="120000"/>
              </a:lnSpc>
              <a:spcBef>
                <a:spcPts val="0"/>
              </a:spcBef>
              <a:spcAft>
                <a:spcPts val="0"/>
              </a:spcAft>
              <a:buNone/>
            </a:pPr>
            <a:endParaRPr sz="4200" b="1" i="0" u="none" strike="noStrike" cap="none">
              <a:solidFill>
                <a:srgbClr val="000000"/>
              </a:solidFill>
              <a:latin typeface="Rubik"/>
              <a:ea typeface="Rubik"/>
              <a:cs typeface="Rubik"/>
              <a:sym typeface="Rubik"/>
            </a:endParaRPr>
          </a:p>
          <a:p>
            <a:pPr marL="0" marR="0" lvl="0" indent="0" algn="l" rtl="0">
              <a:lnSpc>
                <a:spcPct val="120004"/>
              </a:lnSpc>
              <a:spcBef>
                <a:spcPts val="0"/>
              </a:spcBef>
              <a:spcAft>
                <a:spcPts val="0"/>
              </a:spcAft>
              <a:buNone/>
            </a:pPr>
            <a:r>
              <a:rPr lang="en-US" sz="4199" b="0" i="0" u="none" strike="noStrike" cap="none">
                <a:solidFill>
                  <a:srgbClr val="000000"/>
                </a:solidFill>
                <a:latin typeface="Rubik"/>
                <a:ea typeface="Rubik"/>
                <a:cs typeface="Rubik"/>
                <a:sym typeface="Rubik"/>
              </a:rPr>
              <a:t>Your friend didn’t get a part in the school play. </a:t>
            </a:r>
            <a:endParaRPr/>
          </a:p>
        </p:txBody>
      </p:sp>
      <p:sp>
        <p:nvSpPr>
          <p:cNvPr id="228" name="Google Shape;228;p11"/>
          <p:cNvSpPr txBox="1"/>
          <p:nvPr/>
        </p:nvSpPr>
        <p:spPr>
          <a:xfrm>
            <a:off x="4075530" y="4786817"/>
            <a:ext cx="9854915" cy="733425"/>
          </a:xfrm>
          <a:prstGeom prst="rect">
            <a:avLst/>
          </a:prstGeom>
          <a:noFill/>
          <a:ln>
            <a:noFill/>
          </a:ln>
        </p:spPr>
        <p:txBody>
          <a:bodyPr spcFirstLastPara="1" wrap="square" lIns="0" tIns="0" rIns="0" bIns="0" anchor="t" anchorCtr="0">
            <a:spAutoFit/>
          </a:bodyPr>
          <a:lstStyle/>
          <a:p>
            <a:pPr marL="0" marR="0" lvl="0" indent="0" algn="ctr"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Think-Pair-Share</a:t>
            </a:r>
            <a:endParaRPr/>
          </a:p>
        </p:txBody>
      </p:sp>
      <p:sp>
        <p:nvSpPr>
          <p:cNvPr id="229" name="Google Shape;229;p11" descr="Shape  Description automatically generated with low confidence"/>
          <p:cNvSpPr/>
          <p:nvPr/>
        </p:nvSpPr>
        <p:spPr>
          <a:xfrm rot="-388229">
            <a:off x="5218843" y="4473592"/>
            <a:ext cx="1169418" cy="1041052"/>
          </a:xfrm>
          <a:custGeom>
            <a:avLst/>
            <a:gdLst/>
            <a:ahLst/>
            <a:cxnLst/>
            <a:rect l="l" t="t" r="r" b="b"/>
            <a:pathLst>
              <a:path w="1169418" h="1041052" extrusionOk="0">
                <a:moveTo>
                  <a:pt x="0" y="0"/>
                </a:moveTo>
                <a:lnTo>
                  <a:pt x="1169419" y="0"/>
                </a:lnTo>
                <a:lnTo>
                  <a:pt x="1169419" y="1041053"/>
                </a:lnTo>
                <a:lnTo>
                  <a:pt x="0" y="1041053"/>
                </a:lnTo>
                <a:lnTo>
                  <a:pt x="0" y="0"/>
                </a:lnTo>
                <a:close/>
              </a:path>
            </a:pathLst>
          </a:custGeom>
          <a:blipFill rotWithShape="1">
            <a:blip r:embed="rId5">
              <a:alphaModFix/>
            </a:blip>
            <a:stretch>
              <a:fillRect t="-6164" b="-6164"/>
            </a:stretch>
          </a:blipFill>
          <a:ln>
            <a:noFill/>
          </a:ln>
        </p:spPr>
        <p:txBody>
          <a:bodyPr/>
          <a:lstStyle/>
          <a:p>
            <a:endParaRPr lang="en-US"/>
          </a:p>
        </p:txBody>
      </p:sp>
      <p:sp>
        <p:nvSpPr>
          <p:cNvPr id="230" name="Google Shape;230;p11" descr="Chat bubble with solid fill"/>
          <p:cNvSpPr/>
          <p:nvPr/>
        </p:nvSpPr>
        <p:spPr>
          <a:xfrm rot="945262">
            <a:off x="11580935" y="4338700"/>
            <a:ext cx="1092713" cy="1092713"/>
          </a:xfrm>
          <a:custGeom>
            <a:avLst/>
            <a:gdLst/>
            <a:ahLst/>
            <a:cxnLst/>
            <a:rect l="l" t="t" r="r" b="b"/>
            <a:pathLst>
              <a:path w="1092713" h="1092713" extrusionOk="0">
                <a:moveTo>
                  <a:pt x="0" y="0"/>
                </a:moveTo>
                <a:lnTo>
                  <a:pt x="1092712" y="0"/>
                </a:lnTo>
                <a:lnTo>
                  <a:pt x="1092712" y="1092713"/>
                </a:lnTo>
                <a:lnTo>
                  <a:pt x="0" y="1092713"/>
                </a:lnTo>
                <a:lnTo>
                  <a:pt x="0" y="0"/>
                </a:lnTo>
                <a:close/>
              </a:path>
            </a:pathLst>
          </a:custGeom>
          <a:blipFill rotWithShape="1">
            <a:blip r:embed="rId6">
              <a:alphaModFix/>
            </a:blip>
            <a:stretch>
              <a:fillRect/>
            </a:stretch>
          </a:blipFill>
          <a:ln>
            <a:noFill/>
          </a:ln>
        </p:spPr>
        <p:txBody>
          <a:bodyPr/>
          <a:lstStyle/>
          <a:p>
            <a:endParaRPr lang="en-US"/>
          </a:p>
        </p:txBody>
      </p:sp>
      <p:cxnSp>
        <p:nvCxnSpPr>
          <p:cNvPr id="231" name="Google Shape;231;p11"/>
          <p:cNvCxnSpPr/>
          <p:nvPr/>
        </p:nvCxnSpPr>
        <p:spPr>
          <a:xfrm>
            <a:off x="7416782" y="5535359"/>
            <a:ext cx="4464763" cy="571"/>
          </a:xfrm>
          <a:prstGeom prst="straightConnector1">
            <a:avLst/>
          </a:prstGeom>
          <a:noFill/>
          <a:ln w="28575" cap="rnd" cmpd="sng">
            <a:solidFill>
              <a:srgbClr val="FFE706"/>
            </a:solidFill>
            <a:prstDash val="solid"/>
            <a:round/>
            <a:headEnd type="none" w="sm" len="sm"/>
            <a:tailEnd type="triangle" w="med" len="med"/>
          </a:ln>
        </p:spPr>
      </p:cxnSp>
      <p:sp>
        <p:nvSpPr>
          <p:cNvPr id="232" name="Google Shape;232;p11"/>
          <p:cNvSpPr txBox="1"/>
          <p:nvPr/>
        </p:nvSpPr>
        <p:spPr>
          <a:xfrm>
            <a:off x="71860" y="280752"/>
            <a:ext cx="12780413"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Identifying Emotions</a:t>
            </a:r>
            <a:endParaRPr/>
          </a:p>
        </p:txBody>
      </p:sp>
      <p:sp>
        <p:nvSpPr>
          <p:cNvPr id="233" name="Google Shape;233;p11"/>
          <p:cNvSpPr txBox="1"/>
          <p:nvPr/>
        </p:nvSpPr>
        <p:spPr>
          <a:xfrm>
            <a:off x="4235963" y="6151204"/>
            <a:ext cx="16419195" cy="1638300"/>
          </a:xfrm>
          <a:prstGeom prst="rect">
            <a:avLst/>
          </a:prstGeom>
          <a:noFill/>
          <a:ln>
            <a:noFill/>
          </a:ln>
        </p:spPr>
        <p:txBody>
          <a:bodyPr spcFirstLastPara="1" wrap="square" lIns="0" tIns="0" rIns="0" bIns="0" anchor="t" anchorCtr="0">
            <a:spAutoFit/>
          </a:bodyPr>
          <a:lstStyle/>
          <a:p>
            <a:pPr marL="777240" marR="0" lvl="1" indent="-388620" algn="l" rtl="0">
              <a:lnSpc>
                <a:spcPct val="120000"/>
              </a:lnSpc>
              <a:spcBef>
                <a:spcPts val="0"/>
              </a:spcBef>
              <a:spcAft>
                <a:spcPts val="0"/>
              </a:spcAft>
              <a:buClr>
                <a:srgbClr val="000000"/>
              </a:buClr>
              <a:buSzPts val="3600"/>
              <a:buFont typeface="Arial"/>
              <a:buChar char="•"/>
            </a:pPr>
            <a:r>
              <a:rPr lang="en-US" sz="3600" b="0" i="0" u="none" strike="noStrike" cap="none">
                <a:solidFill>
                  <a:srgbClr val="000000"/>
                </a:solidFill>
                <a:latin typeface="Rubik"/>
                <a:ea typeface="Rubik"/>
                <a:cs typeface="Rubik"/>
                <a:sym typeface="Rubik"/>
              </a:rPr>
              <a:t>What might your friend be feeling?</a:t>
            </a:r>
            <a:endParaRPr/>
          </a:p>
          <a:p>
            <a:pPr marL="0" marR="0" lvl="0" indent="0" algn="l" rtl="0">
              <a:lnSpc>
                <a:spcPct val="120000"/>
              </a:lnSpc>
              <a:spcBef>
                <a:spcPts val="0"/>
              </a:spcBef>
              <a:spcAft>
                <a:spcPts val="0"/>
              </a:spcAft>
              <a:buNone/>
            </a:pPr>
            <a:endParaRPr sz="3600" b="0" i="0" u="none" strike="noStrike" cap="none">
              <a:solidFill>
                <a:srgbClr val="000000"/>
              </a:solidFill>
              <a:latin typeface="Rubik"/>
              <a:ea typeface="Rubik"/>
              <a:cs typeface="Rubik"/>
              <a:sym typeface="Rubik"/>
            </a:endParaRPr>
          </a:p>
          <a:p>
            <a:pPr marL="777240" marR="0" lvl="1" indent="-388620" algn="l" rtl="0">
              <a:lnSpc>
                <a:spcPct val="120000"/>
              </a:lnSpc>
              <a:spcBef>
                <a:spcPts val="0"/>
              </a:spcBef>
              <a:spcAft>
                <a:spcPts val="0"/>
              </a:spcAft>
              <a:buClr>
                <a:srgbClr val="000000"/>
              </a:buClr>
              <a:buSzPts val="3600"/>
              <a:buFont typeface="Arial"/>
              <a:buChar char="•"/>
            </a:pPr>
            <a:r>
              <a:rPr lang="en-US" sz="3600" b="0" i="0" u="none" strike="noStrike" cap="none">
                <a:solidFill>
                  <a:srgbClr val="000000"/>
                </a:solidFill>
                <a:latin typeface="Rubik"/>
                <a:ea typeface="Rubik"/>
                <a:cs typeface="Rubik"/>
                <a:sym typeface="Rubik"/>
              </a:rPr>
              <a:t>What might you say or do for your friend?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2"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243" name="Google Shape;243;p12"/>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4">
              <a:alphaModFix/>
            </a:blip>
            <a:stretch>
              <a:fillRect t="-674473"/>
            </a:stretch>
          </a:blipFill>
          <a:ln>
            <a:noFill/>
          </a:ln>
        </p:spPr>
        <p:txBody>
          <a:bodyPr/>
          <a:lstStyle/>
          <a:p>
            <a:endParaRPr lang="en-US"/>
          </a:p>
        </p:txBody>
      </p:sp>
      <p:sp>
        <p:nvSpPr>
          <p:cNvPr id="244" name="Google Shape;244;p12"/>
          <p:cNvSpPr/>
          <p:nvPr/>
        </p:nvSpPr>
        <p:spPr>
          <a:xfrm>
            <a:off x="3486922" y="4210881"/>
            <a:ext cx="10956417" cy="6170675"/>
          </a:xfrm>
          <a:custGeom>
            <a:avLst/>
            <a:gdLst/>
            <a:ahLst/>
            <a:cxnLst/>
            <a:rect l="l" t="t" r="r" b="b"/>
            <a:pathLst>
              <a:path w="14608556" h="8227568" extrusionOk="0">
                <a:moveTo>
                  <a:pt x="0" y="4113784"/>
                </a:moveTo>
                <a:cubicBezTo>
                  <a:pt x="0" y="1841754"/>
                  <a:pt x="3270250" y="0"/>
                  <a:pt x="7304278" y="0"/>
                </a:cubicBezTo>
                <a:cubicBezTo>
                  <a:pt x="11338306" y="0"/>
                  <a:pt x="14608556" y="1841754"/>
                  <a:pt x="14608556" y="4113784"/>
                </a:cubicBezTo>
                <a:cubicBezTo>
                  <a:pt x="14608556" y="6385814"/>
                  <a:pt x="11338306" y="8227568"/>
                  <a:pt x="7304278" y="8227568"/>
                </a:cubicBezTo>
                <a:cubicBezTo>
                  <a:pt x="3270250" y="8227568"/>
                  <a:pt x="0" y="6385687"/>
                  <a:pt x="0" y="4113784"/>
                </a:cubicBezTo>
                <a:close/>
              </a:path>
            </a:pathLst>
          </a:custGeom>
          <a:solidFill>
            <a:srgbClr val="C5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2"/>
          <p:cNvSpPr txBox="1"/>
          <p:nvPr/>
        </p:nvSpPr>
        <p:spPr>
          <a:xfrm>
            <a:off x="162300" y="1363021"/>
            <a:ext cx="17305155" cy="19240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200" b="1" i="0" u="none" strike="noStrike" cap="none">
                <a:solidFill>
                  <a:srgbClr val="000000"/>
                </a:solidFill>
                <a:latin typeface="Rubik"/>
                <a:ea typeface="Rubik"/>
                <a:cs typeface="Rubik"/>
                <a:sym typeface="Rubik"/>
              </a:rPr>
              <a:t>Scenario: </a:t>
            </a:r>
            <a:endParaRPr/>
          </a:p>
          <a:p>
            <a:pPr marL="0" marR="0" lvl="0" indent="0" algn="l" rtl="0">
              <a:lnSpc>
                <a:spcPct val="120000"/>
              </a:lnSpc>
              <a:spcBef>
                <a:spcPts val="0"/>
              </a:spcBef>
              <a:spcAft>
                <a:spcPts val="0"/>
              </a:spcAft>
              <a:buNone/>
            </a:pPr>
            <a:endParaRPr sz="4200" b="1" i="0" u="none" strike="noStrike" cap="none">
              <a:solidFill>
                <a:srgbClr val="000000"/>
              </a:solidFill>
              <a:latin typeface="Rubik"/>
              <a:ea typeface="Rubik"/>
              <a:cs typeface="Rubik"/>
              <a:sym typeface="Rubik"/>
            </a:endParaRPr>
          </a:p>
          <a:p>
            <a:pPr marL="0" marR="0" lvl="0" indent="0" algn="l" rtl="0">
              <a:lnSpc>
                <a:spcPct val="120004"/>
              </a:lnSpc>
              <a:spcBef>
                <a:spcPts val="0"/>
              </a:spcBef>
              <a:spcAft>
                <a:spcPts val="0"/>
              </a:spcAft>
              <a:buNone/>
            </a:pPr>
            <a:r>
              <a:rPr lang="en-US" sz="4199" b="0" i="0" u="none" strike="noStrike" cap="none">
                <a:solidFill>
                  <a:srgbClr val="000000"/>
                </a:solidFill>
                <a:latin typeface="Rubik"/>
                <a:ea typeface="Rubik"/>
                <a:cs typeface="Rubik"/>
                <a:sym typeface="Rubik"/>
              </a:rPr>
              <a:t>Your friend’s cat passed away. </a:t>
            </a:r>
            <a:endParaRPr/>
          </a:p>
        </p:txBody>
      </p:sp>
      <p:sp>
        <p:nvSpPr>
          <p:cNvPr id="246" name="Google Shape;246;p12"/>
          <p:cNvSpPr txBox="1"/>
          <p:nvPr/>
        </p:nvSpPr>
        <p:spPr>
          <a:xfrm>
            <a:off x="4075530" y="4786817"/>
            <a:ext cx="9854915" cy="733425"/>
          </a:xfrm>
          <a:prstGeom prst="rect">
            <a:avLst/>
          </a:prstGeom>
          <a:noFill/>
          <a:ln>
            <a:noFill/>
          </a:ln>
        </p:spPr>
        <p:txBody>
          <a:bodyPr spcFirstLastPara="1" wrap="square" lIns="0" tIns="0" rIns="0" bIns="0" anchor="t" anchorCtr="0">
            <a:spAutoFit/>
          </a:bodyPr>
          <a:lstStyle/>
          <a:p>
            <a:pPr marL="0" marR="0" lvl="0" indent="0" algn="ctr"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Think-Pair-Share</a:t>
            </a:r>
            <a:endParaRPr/>
          </a:p>
        </p:txBody>
      </p:sp>
      <p:sp>
        <p:nvSpPr>
          <p:cNvPr id="247" name="Google Shape;247;p12" descr="Shape  Description automatically generated with low confidence"/>
          <p:cNvSpPr/>
          <p:nvPr/>
        </p:nvSpPr>
        <p:spPr>
          <a:xfrm rot="-388229">
            <a:off x="5218843" y="4473592"/>
            <a:ext cx="1169418" cy="1041052"/>
          </a:xfrm>
          <a:custGeom>
            <a:avLst/>
            <a:gdLst/>
            <a:ahLst/>
            <a:cxnLst/>
            <a:rect l="l" t="t" r="r" b="b"/>
            <a:pathLst>
              <a:path w="1169418" h="1041052" extrusionOk="0">
                <a:moveTo>
                  <a:pt x="0" y="0"/>
                </a:moveTo>
                <a:lnTo>
                  <a:pt x="1169419" y="0"/>
                </a:lnTo>
                <a:lnTo>
                  <a:pt x="1169419" y="1041053"/>
                </a:lnTo>
                <a:lnTo>
                  <a:pt x="0" y="1041053"/>
                </a:lnTo>
                <a:lnTo>
                  <a:pt x="0" y="0"/>
                </a:lnTo>
                <a:close/>
              </a:path>
            </a:pathLst>
          </a:custGeom>
          <a:blipFill rotWithShape="1">
            <a:blip r:embed="rId5">
              <a:alphaModFix/>
            </a:blip>
            <a:stretch>
              <a:fillRect t="-6164" b="-6164"/>
            </a:stretch>
          </a:blipFill>
          <a:ln>
            <a:noFill/>
          </a:ln>
        </p:spPr>
        <p:txBody>
          <a:bodyPr/>
          <a:lstStyle/>
          <a:p>
            <a:endParaRPr lang="en-US"/>
          </a:p>
        </p:txBody>
      </p:sp>
      <p:sp>
        <p:nvSpPr>
          <p:cNvPr id="248" name="Google Shape;248;p12" descr="Chat bubble with solid fill"/>
          <p:cNvSpPr/>
          <p:nvPr/>
        </p:nvSpPr>
        <p:spPr>
          <a:xfrm rot="945262">
            <a:off x="11580935" y="4338700"/>
            <a:ext cx="1092713" cy="1092713"/>
          </a:xfrm>
          <a:custGeom>
            <a:avLst/>
            <a:gdLst/>
            <a:ahLst/>
            <a:cxnLst/>
            <a:rect l="l" t="t" r="r" b="b"/>
            <a:pathLst>
              <a:path w="1092713" h="1092713" extrusionOk="0">
                <a:moveTo>
                  <a:pt x="0" y="0"/>
                </a:moveTo>
                <a:lnTo>
                  <a:pt x="1092712" y="0"/>
                </a:lnTo>
                <a:lnTo>
                  <a:pt x="1092712" y="1092713"/>
                </a:lnTo>
                <a:lnTo>
                  <a:pt x="0" y="1092713"/>
                </a:lnTo>
                <a:lnTo>
                  <a:pt x="0" y="0"/>
                </a:lnTo>
                <a:close/>
              </a:path>
            </a:pathLst>
          </a:custGeom>
          <a:blipFill rotWithShape="1">
            <a:blip r:embed="rId6">
              <a:alphaModFix/>
            </a:blip>
            <a:stretch>
              <a:fillRect/>
            </a:stretch>
          </a:blipFill>
          <a:ln>
            <a:noFill/>
          </a:ln>
        </p:spPr>
        <p:txBody>
          <a:bodyPr/>
          <a:lstStyle/>
          <a:p>
            <a:endParaRPr lang="en-US"/>
          </a:p>
        </p:txBody>
      </p:sp>
      <p:cxnSp>
        <p:nvCxnSpPr>
          <p:cNvPr id="249" name="Google Shape;249;p12"/>
          <p:cNvCxnSpPr/>
          <p:nvPr/>
        </p:nvCxnSpPr>
        <p:spPr>
          <a:xfrm>
            <a:off x="7416782" y="5535359"/>
            <a:ext cx="4464763" cy="571"/>
          </a:xfrm>
          <a:prstGeom prst="straightConnector1">
            <a:avLst/>
          </a:prstGeom>
          <a:noFill/>
          <a:ln w="28575" cap="rnd" cmpd="sng">
            <a:solidFill>
              <a:srgbClr val="FFE706"/>
            </a:solidFill>
            <a:prstDash val="solid"/>
            <a:round/>
            <a:headEnd type="none" w="sm" len="sm"/>
            <a:tailEnd type="triangle" w="med" len="med"/>
          </a:ln>
        </p:spPr>
      </p:cxnSp>
      <p:sp>
        <p:nvSpPr>
          <p:cNvPr id="250" name="Google Shape;250;p12"/>
          <p:cNvSpPr txBox="1"/>
          <p:nvPr/>
        </p:nvSpPr>
        <p:spPr>
          <a:xfrm>
            <a:off x="71860" y="280752"/>
            <a:ext cx="12780413"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Identifying Emotions</a:t>
            </a:r>
            <a:endParaRPr/>
          </a:p>
        </p:txBody>
      </p:sp>
      <p:sp>
        <p:nvSpPr>
          <p:cNvPr id="251" name="Google Shape;251;p12"/>
          <p:cNvSpPr txBox="1"/>
          <p:nvPr/>
        </p:nvSpPr>
        <p:spPr>
          <a:xfrm>
            <a:off x="4235963" y="6151204"/>
            <a:ext cx="16419195" cy="1638300"/>
          </a:xfrm>
          <a:prstGeom prst="rect">
            <a:avLst/>
          </a:prstGeom>
          <a:noFill/>
          <a:ln>
            <a:noFill/>
          </a:ln>
        </p:spPr>
        <p:txBody>
          <a:bodyPr spcFirstLastPara="1" wrap="square" lIns="0" tIns="0" rIns="0" bIns="0" anchor="t" anchorCtr="0">
            <a:spAutoFit/>
          </a:bodyPr>
          <a:lstStyle/>
          <a:p>
            <a:pPr marL="777240" marR="0" lvl="1" indent="-388620" algn="l" rtl="0">
              <a:lnSpc>
                <a:spcPct val="120000"/>
              </a:lnSpc>
              <a:spcBef>
                <a:spcPts val="0"/>
              </a:spcBef>
              <a:spcAft>
                <a:spcPts val="0"/>
              </a:spcAft>
              <a:buClr>
                <a:srgbClr val="000000"/>
              </a:buClr>
              <a:buSzPts val="3600"/>
              <a:buFont typeface="Arial"/>
              <a:buChar char="•"/>
            </a:pPr>
            <a:r>
              <a:rPr lang="en-US" sz="3600" b="0" i="0" u="none" strike="noStrike" cap="none">
                <a:solidFill>
                  <a:srgbClr val="000000"/>
                </a:solidFill>
                <a:latin typeface="Rubik"/>
                <a:ea typeface="Rubik"/>
                <a:cs typeface="Rubik"/>
                <a:sym typeface="Rubik"/>
              </a:rPr>
              <a:t>What might your friend be feeling?</a:t>
            </a:r>
            <a:endParaRPr/>
          </a:p>
          <a:p>
            <a:pPr marL="0" marR="0" lvl="0" indent="0" algn="l" rtl="0">
              <a:lnSpc>
                <a:spcPct val="120000"/>
              </a:lnSpc>
              <a:spcBef>
                <a:spcPts val="0"/>
              </a:spcBef>
              <a:spcAft>
                <a:spcPts val="0"/>
              </a:spcAft>
              <a:buNone/>
            </a:pPr>
            <a:endParaRPr sz="3600" b="0" i="0" u="none" strike="noStrike" cap="none">
              <a:solidFill>
                <a:srgbClr val="000000"/>
              </a:solidFill>
              <a:latin typeface="Rubik"/>
              <a:ea typeface="Rubik"/>
              <a:cs typeface="Rubik"/>
              <a:sym typeface="Rubik"/>
            </a:endParaRPr>
          </a:p>
          <a:p>
            <a:pPr marL="777240" marR="0" lvl="1" indent="-388620" algn="l" rtl="0">
              <a:lnSpc>
                <a:spcPct val="120000"/>
              </a:lnSpc>
              <a:spcBef>
                <a:spcPts val="0"/>
              </a:spcBef>
              <a:spcAft>
                <a:spcPts val="0"/>
              </a:spcAft>
              <a:buClr>
                <a:srgbClr val="000000"/>
              </a:buClr>
              <a:buSzPts val="3600"/>
              <a:buFont typeface="Arial"/>
              <a:buChar char="•"/>
            </a:pPr>
            <a:r>
              <a:rPr lang="en-US" sz="3600" b="0" i="0" u="none" strike="noStrike" cap="none">
                <a:solidFill>
                  <a:srgbClr val="000000"/>
                </a:solidFill>
                <a:latin typeface="Rubik"/>
                <a:ea typeface="Rubik"/>
                <a:cs typeface="Rubik"/>
                <a:sym typeface="Rubik"/>
              </a:rPr>
              <a:t>What might you say or do for your friend?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3"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261" name="Google Shape;261;p13"/>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4">
              <a:alphaModFix/>
            </a:blip>
            <a:stretch>
              <a:fillRect t="-674473"/>
            </a:stretch>
          </a:blipFill>
          <a:ln>
            <a:noFill/>
          </a:ln>
        </p:spPr>
        <p:txBody>
          <a:bodyPr/>
          <a:lstStyle/>
          <a:p>
            <a:endParaRPr lang="en-US"/>
          </a:p>
        </p:txBody>
      </p:sp>
      <p:sp>
        <p:nvSpPr>
          <p:cNvPr id="262" name="Google Shape;262;p13"/>
          <p:cNvSpPr/>
          <p:nvPr/>
        </p:nvSpPr>
        <p:spPr>
          <a:xfrm>
            <a:off x="3486922" y="4210881"/>
            <a:ext cx="10956417" cy="6170675"/>
          </a:xfrm>
          <a:custGeom>
            <a:avLst/>
            <a:gdLst/>
            <a:ahLst/>
            <a:cxnLst/>
            <a:rect l="l" t="t" r="r" b="b"/>
            <a:pathLst>
              <a:path w="14608556" h="8227568" extrusionOk="0">
                <a:moveTo>
                  <a:pt x="0" y="4113784"/>
                </a:moveTo>
                <a:cubicBezTo>
                  <a:pt x="0" y="1841754"/>
                  <a:pt x="3270250" y="0"/>
                  <a:pt x="7304278" y="0"/>
                </a:cubicBezTo>
                <a:cubicBezTo>
                  <a:pt x="11338306" y="0"/>
                  <a:pt x="14608556" y="1841754"/>
                  <a:pt x="14608556" y="4113784"/>
                </a:cubicBezTo>
                <a:cubicBezTo>
                  <a:pt x="14608556" y="6385814"/>
                  <a:pt x="11338306" y="8227568"/>
                  <a:pt x="7304278" y="8227568"/>
                </a:cubicBezTo>
                <a:cubicBezTo>
                  <a:pt x="3270250" y="8227568"/>
                  <a:pt x="0" y="6385687"/>
                  <a:pt x="0" y="4113784"/>
                </a:cubicBezTo>
                <a:close/>
              </a:path>
            </a:pathLst>
          </a:custGeom>
          <a:solidFill>
            <a:srgbClr val="C5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txBox="1"/>
          <p:nvPr/>
        </p:nvSpPr>
        <p:spPr>
          <a:xfrm>
            <a:off x="162300" y="1363021"/>
            <a:ext cx="17305155" cy="265893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200" b="1" i="0" u="none" strike="noStrike" cap="none" dirty="0">
                <a:solidFill>
                  <a:srgbClr val="000000"/>
                </a:solidFill>
                <a:latin typeface="Rubik"/>
                <a:ea typeface="Rubik"/>
                <a:cs typeface="Rubik"/>
                <a:sym typeface="Rubik"/>
              </a:rPr>
              <a:t>Scenario: </a:t>
            </a:r>
            <a:endParaRPr dirty="0"/>
          </a:p>
          <a:p>
            <a:pPr marL="0" marR="0" lvl="0" indent="0" algn="l" rtl="0">
              <a:lnSpc>
                <a:spcPct val="120000"/>
              </a:lnSpc>
              <a:spcBef>
                <a:spcPts val="0"/>
              </a:spcBef>
              <a:spcAft>
                <a:spcPts val="0"/>
              </a:spcAft>
              <a:buNone/>
            </a:pPr>
            <a:endParaRPr sz="1800" b="1" i="0" u="none" strike="noStrike" cap="none" dirty="0">
              <a:solidFill>
                <a:srgbClr val="000000"/>
              </a:solidFill>
              <a:latin typeface="Rubik"/>
              <a:ea typeface="Rubik"/>
              <a:cs typeface="Rubik"/>
              <a:sym typeface="Rubik"/>
            </a:endParaRPr>
          </a:p>
          <a:p>
            <a:pPr marL="0" marR="0" lvl="0" indent="0" algn="l" rtl="0">
              <a:lnSpc>
                <a:spcPct val="120004"/>
              </a:lnSpc>
              <a:spcBef>
                <a:spcPts val="0"/>
              </a:spcBef>
              <a:spcAft>
                <a:spcPts val="0"/>
              </a:spcAft>
              <a:buNone/>
            </a:pPr>
            <a:r>
              <a:rPr lang="en-US" sz="4199" b="0" i="0" u="none" strike="noStrike" cap="none" dirty="0">
                <a:solidFill>
                  <a:srgbClr val="000000"/>
                </a:solidFill>
                <a:latin typeface="Rubik"/>
                <a:ea typeface="Rubik"/>
                <a:cs typeface="Rubik"/>
                <a:sym typeface="Rubik"/>
              </a:rPr>
              <a:t>Your classmate got in an argument with his friends and they don’t want him to sit with them at lunch anymore. </a:t>
            </a:r>
            <a:endParaRPr dirty="0"/>
          </a:p>
        </p:txBody>
      </p:sp>
      <p:sp>
        <p:nvSpPr>
          <p:cNvPr id="264" name="Google Shape;264;p13"/>
          <p:cNvSpPr txBox="1"/>
          <p:nvPr/>
        </p:nvSpPr>
        <p:spPr>
          <a:xfrm>
            <a:off x="4075530" y="4786817"/>
            <a:ext cx="9854915" cy="733425"/>
          </a:xfrm>
          <a:prstGeom prst="rect">
            <a:avLst/>
          </a:prstGeom>
          <a:noFill/>
          <a:ln>
            <a:noFill/>
          </a:ln>
        </p:spPr>
        <p:txBody>
          <a:bodyPr spcFirstLastPara="1" wrap="square" lIns="0" tIns="0" rIns="0" bIns="0" anchor="t" anchorCtr="0">
            <a:spAutoFit/>
          </a:bodyPr>
          <a:lstStyle/>
          <a:p>
            <a:pPr marL="0" marR="0" lvl="0" indent="0" algn="ctr"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Think-Pair-Share</a:t>
            </a:r>
            <a:endParaRPr/>
          </a:p>
        </p:txBody>
      </p:sp>
      <p:sp>
        <p:nvSpPr>
          <p:cNvPr id="265" name="Google Shape;265;p13" descr="Shape  Description automatically generated with low confidence"/>
          <p:cNvSpPr/>
          <p:nvPr/>
        </p:nvSpPr>
        <p:spPr>
          <a:xfrm rot="-388229">
            <a:off x="5218843" y="4473592"/>
            <a:ext cx="1169418" cy="1041052"/>
          </a:xfrm>
          <a:custGeom>
            <a:avLst/>
            <a:gdLst/>
            <a:ahLst/>
            <a:cxnLst/>
            <a:rect l="l" t="t" r="r" b="b"/>
            <a:pathLst>
              <a:path w="1169418" h="1041052" extrusionOk="0">
                <a:moveTo>
                  <a:pt x="0" y="0"/>
                </a:moveTo>
                <a:lnTo>
                  <a:pt x="1169419" y="0"/>
                </a:lnTo>
                <a:lnTo>
                  <a:pt x="1169419" y="1041053"/>
                </a:lnTo>
                <a:lnTo>
                  <a:pt x="0" y="1041053"/>
                </a:lnTo>
                <a:lnTo>
                  <a:pt x="0" y="0"/>
                </a:lnTo>
                <a:close/>
              </a:path>
            </a:pathLst>
          </a:custGeom>
          <a:blipFill rotWithShape="1">
            <a:blip r:embed="rId5">
              <a:alphaModFix/>
            </a:blip>
            <a:stretch>
              <a:fillRect t="-6164" b="-6164"/>
            </a:stretch>
          </a:blipFill>
          <a:ln>
            <a:noFill/>
          </a:ln>
        </p:spPr>
        <p:txBody>
          <a:bodyPr/>
          <a:lstStyle/>
          <a:p>
            <a:endParaRPr lang="en-US"/>
          </a:p>
        </p:txBody>
      </p:sp>
      <p:sp>
        <p:nvSpPr>
          <p:cNvPr id="266" name="Google Shape;266;p13" descr="Chat bubble with solid fill"/>
          <p:cNvSpPr/>
          <p:nvPr/>
        </p:nvSpPr>
        <p:spPr>
          <a:xfrm rot="945262">
            <a:off x="11580935" y="4338700"/>
            <a:ext cx="1092713" cy="1092713"/>
          </a:xfrm>
          <a:custGeom>
            <a:avLst/>
            <a:gdLst/>
            <a:ahLst/>
            <a:cxnLst/>
            <a:rect l="l" t="t" r="r" b="b"/>
            <a:pathLst>
              <a:path w="1092713" h="1092713" extrusionOk="0">
                <a:moveTo>
                  <a:pt x="0" y="0"/>
                </a:moveTo>
                <a:lnTo>
                  <a:pt x="1092712" y="0"/>
                </a:lnTo>
                <a:lnTo>
                  <a:pt x="1092712" y="1092713"/>
                </a:lnTo>
                <a:lnTo>
                  <a:pt x="0" y="1092713"/>
                </a:lnTo>
                <a:lnTo>
                  <a:pt x="0" y="0"/>
                </a:lnTo>
                <a:close/>
              </a:path>
            </a:pathLst>
          </a:custGeom>
          <a:blipFill rotWithShape="1">
            <a:blip r:embed="rId6">
              <a:alphaModFix/>
            </a:blip>
            <a:stretch>
              <a:fillRect/>
            </a:stretch>
          </a:blipFill>
          <a:ln>
            <a:noFill/>
          </a:ln>
        </p:spPr>
        <p:txBody>
          <a:bodyPr/>
          <a:lstStyle/>
          <a:p>
            <a:endParaRPr lang="en-US"/>
          </a:p>
        </p:txBody>
      </p:sp>
      <p:cxnSp>
        <p:nvCxnSpPr>
          <p:cNvPr id="267" name="Google Shape;267;p13"/>
          <p:cNvCxnSpPr/>
          <p:nvPr/>
        </p:nvCxnSpPr>
        <p:spPr>
          <a:xfrm>
            <a:off x="7416782" y="5535359"/>
            <a:ext cx="4464763" cy="571"/>
          </a:xfrm>
          <a:prstGeom prst="straightConnector1">
            <a:avLst/>
          </a:prstGeom>
          <a:noFill/>
          <a:ln w="28575" cap="rnd" cmpd="sng">
            <a:solidFill>
              <a:srgbClr val="FFE706"/>
            </a:solidFill>
            <a:prstDash val="solid"/>
            <a:round/>
            <a:headEnd type="none" w="sm" len="sm"/>
            <a:tailEnd type="triangle" w="med" len="med"/>
          </a:ln>
        </p:spPr>
      </p:cxnSp>
      <p:sp>
        <p:nvSpPr>
          <p:cNvPr id="268" name="Google Shape;268;p13"/>
          <p:cNvSpPr txBox="1"/>
          <p:nvPr/>
        </p:nvSpPr>
        <p:spPr>
          <a:xfrm>
            <a:off x="71860" y="280752"/>
            <a:ext cx="12780413"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Identifying Emotions</a:t>
            </a:r>
            <a:endParaRPr/>
          </a:p>
        </p:txBody>
      </p:sp>
      <p:sp>
        <p:nvSpPr>
          <p:cNvPr id="269" name="Google Shape;269;p13"/>
          <p:cNvSpPr txBox="1"/>
          <p:nvPr/>
        </p:nvSpPr>
        <p:spPr>
          <a:xfrm>
            <a:off x="4235963" y="6151204"/>
            <a:ext cx="16419195" cy="1638300"/>
          </a:xfrm>
          <a:prstGeom prst="rect">
            <a:avLst/>
          </a:prstGeom>
          <a:noFill/>
          <a:ln>
            <a:noFill/>
          </a:ln>
        </p:spPr>
        <p:txBody>
          <a:bodyPr spcFirstLastPara="1" wrap="square" lIns="0" tIns="0" rIns="0" bIns="0" anchor="t" anchorCtr="0">
            <a:spAutoFit/>
          </a:bodyPr>
          <a:lstStyle/>
          <a:p>
            <a:pPr marL="777240" marR="0" lvl="1" indent="-388620" algn="l" rtl="0">
              <a:lnSpc>
                <a:spcPct val="120000"/>
              </a:lnSpc>
              <a:spcBef>
                <a:spcPts val="0"/>
              </a:spcBef>
              <a:spcAft>
                <a:spcPts val="0"/>
              </a:spcAft>
              <a:buClr>
                <a:srgbClr val="000000"/>
              </a:buClr>
              <a:buSzPts val="3600"/>
              <a:buFont typeface="Arial"/>
              <a:buChar char="•"/>
            </a:pPr>
            <a:r>
              <a:rPr lang="en-US" sz="3600" b="0" i="0" u="none" strike="noStrike" cap="none">
                <a:solidFill>
                  <a:srgbClr val="000000"/>
                </a:solidFill>
                <a:latin typeface="Rubik"/>
                <a:ea typeface="Rubik"/>
                <a:cs typeface="Rubik"/>
                <a:sym typeface="Rubik"/>
              </a:rPr>
              <a:t>What might your friend be feeling?</a:t>
            </a:r>
            <a:endParaRPr/>
          </a:p>
          <a:p>
            <a:pPr marL="0" marR="0" lvl="0" indent="0" algn="l" rtl="0">
              <a:lnSpc>
                <a:spcPct val="120000"/>
              </a:lnSpc>
              <a:spcBef>
                <a:spcPts val="0"/>
              </a:spcBef>
              <a:spcAft>
                <a:spcPts val="0"/>
              </a:spcAft>
              <a:buNone/>
            </a:pPr>
            <a:endParaRPr sz="3600" b="0" i="0" u="none" strike="noStrike" cap="none">
              <a:solidFill>
                <a:srgbClr val="000000"/>
              </a:solidFill>
              <a:latin typeface="Rubik"/>
              <a:ea typeface="Rubik"/>
              <a:cs typeface="Rubik"/>
              <a:sym typeface="Rubik"/>
            </a:endParaRPr>
          </a:p>
          <a:p>
            <a:pPr marL="777240" marR="0" lvl="1" indent="-388620" algn="l" rtl="0">
              <a:lnSpc>
                <a:spcPct val="120000"/>
              </a:lnSpc>
              <a:spcBef>
                <a:spcPts val="0"/>
              </a:spcBef>
              <a:spcAft>
                <a:spcPts val="0"/>
              </a:spcAft>
              <a:buClr>
                <a:srgbClr val="000000"/>
              </a:buClr>
              <a:buSzPts val="3600"/>
              <a:buFont typeface="Arial"/>
              <a:buChar char="•"/>
            </a:pPr>
            <a:r>
              <a:rPr lang="en-US" sz="3600" b="0" i="0" u="none" strike="noStrike" cap="none">
                <a:solidFill>
                  <a:srgbClr val="000000"/>
                </a:solidFill>
                <a:latin typeface="Rubik"/>
                <a:ea typeface="Rubik"/>
                <a:cs typeface="Rubik"/>
                <a:sym typeface="Rubik"/>
              </a:rPr>
              <a:t>What might you say or do for your friend?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4"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279" name="Google Shape;279;p14"/>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4">
              <a:alphaModFix/>
            </a:blip>
            <a:stretch>
              <a:fillRect t="-674473"/>
            </a:stretch>
          </a:blipFill>
          <a:ln>
            <a:noFill/>
          </a:ln>
        </p:spPr>
        <p:txBody>
          <a:bodyPr/>
          <a:lstStyle/>
          <a:p>
            <a:endParaRPr lang="en-US"/>
          </a:p>
        </p:txBody>
      </p:sp>
      <p:sp>
        <p:nvSpPr>
          <p:cNvPr id="280" name="Google Shape;280;p14"/>
          <p:cNvSpPr/>
          <p:nvPr/>
        </p:nvSpPr>
        <p:spPr>
          <a:xfrm>
            <a:off x="3486922" y="4210881"/>
            <a:ext cx="10956417" cy="6170675"/>
          </a:xfrm>
          <a:custGeom>
            <a:avLst/>
            <a:gdLst/>
            <a:ahLst/>
            <a:cxnLst/>
            <a:rect l="l" t="t" r="r" b="b"/>
            <a:pathLst>
              <a:path w="14608556" h="8227568" extrusionOk="0">
                <a:moveTo>
                  <a:pt x="0" y="4113784"/>
                </a:moveTo>
                <a:cubicBezTo>
                  <a:pt x="0" y="1841754"/>
                  <a:pt x="3270250" y="0"/>
                  <a:pt x="7304278" y="0"/>
                </a:cubicBezTo>
                <a:cubicBezTo>
                  <a:pt x="11338306" y="0"/>
                  <a:pt x="14608556" y="1841754"/>
                  <a:pt x="14608556" y="4113784"/>
                </a:cubicBezTo>
                <a:cubicBezTo>
                  <a:pt x="14608556" y="6385814"/>
                  <a:pt x="11338306" y="8227568"/>
                  <a:pt x="7304278" y="8227568"/>
                </a:cubicBezTo>
                <a:cubicBezTo>
                  <a:pt x="3270250" y="8227568"/>
                  <a:pt x="0" y="6385687"/>
                  <a:pt x="0" y="4113784"/>
                </a:cubicBezTo>
                <a:close/>
              </a:path>
            </a:pathLst>
          </a:custGeom>
          <a:solidFill>
            <a:srgbClr val="C5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txBox="1"/>
          <p:nvPr/>
        </p:nvSpPr>
        <p:spPr>
          <a:xfrm>
            <a:off x="162300" y="1363021"/>
            <a:ext cx="17305155" cy="19240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200" b="1" i="0" u="none" strike="noStrike" cap="none">
                <a:solidFill>
                  <a:srgbClr val="000000"/>
                </a:solidFill>
                <a:latin typeface="Rubik"/>
                <a:ea typeface="Rubik"/>
                <a:cs typeface="Rubik"/>
                <a:sym typeface="Rubik"/>
              </a:rPr>
              <a:t>Scenario: </a:t>
            </a:r>
            <a:endParaRPr/>
          </a:p>
          <a:p>
            <a:pPr marL="0" marR="0" lvl="0" indent="0" algn="l" rtl="0">
              <a:lnSpc>
                <a:spcPct val="120000"/>
              </a:lnSpc>
              <a:spcBef>
                <a:spcPts val="0"/>
              </a:spcBef>
              <a:spcAft>
                <a:spcPts val="0"/>
              </a:spcAft>
              <a:buNone/>
            </a:pPr>
            <a:endParaRPr sz="4200" b="1" i="0" u="none" strike="noStrike" cap="none">
              <a:solidFill>
                <a:srgbClr val="000000"/>
              </a:solidFill>
              <a:latin typeface="Rubik"/>
              <a:ea typeface="Rubik"/>
              <a:cs typeface="Rubik"/>
              <a:sym typeface="Rubik"/>
            </a:endParaRPr>
          </a:p>
          <a:p>
            <a:pPr marL="0" marR="0" lvl="0" indent="0" algn="l" rtl="0">
              <a:lnSpc>
                <a:spcPct val="120004"/>
              </a:lnSpc>
              <a:spcBef>
                <a:spcPts val="0"/>
              </a:spcBef>
              <a:spcAft>
                <a:spcPts val="0"/>
              </a:spcAft>
              <a:buNone/>
            </a:pPr>
            <a:r>
              <a:rPr lang="en-US" sz="4199" b="0" i="0" u="none" strike="noStrike" cap="none">
                <a:solidFill>
                  <a:srgbClr val="000000"/>
                </a:solidFill>
                <a:latin typeface="Rubik"/>
                <a:ea typeface="Rubik"/>
                <a:cs typeface="Rubik"/>
                <a:sym typeface="Rubik"/>
              </a:rPr>
              <a:t>Your friend just found out his parents are getting a divorce. </a:t>
            </a:r>
            <a:endParaRPr/>
          </a:p>
        </p:txBody>
      </p:sp>
      <p:sp>
        <p:nvSpPr>
          <p:cNvPr id="282" name="Google Shape;282;p14"/>
          <p:cNvSpPr txBox="1"/>
          <p:nvPr/>
        </p:nvSpPr>
        <p:spPr>
          <a:xfrm>
            <a:off x="4075530" y="4786817"/>
            <a:ext cx="9854915" cy="733425"/>
          </a:xfrm>
          <a:prstGeom prst="rect">
            <a:avLst/>
          </a:prstGeom>
          <a:noFill/>
          <a:ln>
            <a:noFill/>
          </a:ln>
        </p:spPr>
        <p:txBody>
          <a:bodyPr spcFirstLastPara="1" wrap="square" lIns="0" tIns="0" rIns="0" bIns="0" anchor="t" anchorCtr="0">
            <a:spAutoFit/>
          </a:bodyPr>
          <a:lstStyle/>
          <a:p>
            <a:pPr marL="0" marR="0" lvl="0" indent="0" algn="ctr"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Think-Pair-Share</a:t>
            </a:r>
            <a:endParaRPr/>
          </a:p>
        </p:txBody>
      </p:sp>
      <p:sp>
        <p:nvSpPr>
          <p:cNvPr id="283" name="Google Shape;283;p14" descr="Shape  Description automatically generated with low confidence"/>
          <p:cNvSpPr/>
          <p:nvPr/>
        </p:nvSpPr>
        <p:spPr>
          <a:xfrm rot="-388229">
            <a:off x="5218843" y="4473592"/>
            <a:ext cx="1169418" cy="1041052"/>
          </a:xfrm>
          <a:custGeom>
            <a:avLst/>
            <a:gdLst/>
            <a:ahLst/>
            <a:cxnLst/>
            <a:rect l="l" t="t" r="r" b="b"/>
            <a:pathLst>
              <a:path w="1169418" h="1041052" extrusionOk="0">
                <a:moveTo>
                  <a:pt x="0" y="0"/>
                </a:moveTo>
                <a:lnTo>
                  <a:pt x="1169419" y="0"/>
                </a:lnTo>
                <a:lnTo>
                  <a:pt x="1169419" y="1041053"/>
                </a:lnTo>
                <a:lnTo>
                  <a:pt x="0" y="1041053"/>
                </a:lnTo>
                <a:lnTo>
                  <a:pt x="0" y="0"/>
                </a:lnTo>
                <a:close/>
              </a:path>
            </a:pathLst>
          </a:custGeom>
          <a:blipFill rotWithShape="1">
            <a:blip r:embed="rId5">
              <a:alphaModFix/>
            </a:blip>
            <a:stretch>
              <a:fillRect t="-6164" b="-6164"/>
            </a:stretch>
          </a:blipFill>
          <a:ln>
            <a:noFill/>
          </a:ln>
        </p:spPr>
        <p:txBody>
          <a:bodyPr/>
          <a:lstStyle/>
          <a:p>
            <a:endParaRPr lang="en-US"/>
          </a:p>
        </p:txBody>
      </p:sp>
      <p:sp>
        <p:nvSpPr>
          <p:cNvPr id="284" name="Google Shape;284;p14" descr="Chat bubble with solid fill"/>
          <p:cNvSpPr/>
          <p:nvPr/>
        </p:nvSpPr>
        <p:spPr>
          <a:xfrm rot="945262">
            <a:off x="11580935" y="4338700"/>
            <a:ext cx="1092713" cy="1092713"/>
          </a:xfrm>
          <a:custGeom>
            <a:avLst/>
            <a:gdLst/>
            <a:ahLst/>
            <a:cxnLst/>
            <a:rect l="l" t="t" r="r" b="b"/>
            <a:pathLst>
              <a:path w="1092713" h="1092713" extrusionOk="0">
                <a:moveTo>
                  <a:pt x="0" y="0"/>
                </a:moveTo>
                <a:lnTo>
                  <a:pt x="1092712" y="0"/>
                </a:lnTo>
                <a:lnTo>
                  <a:pt x="1092712" y="1092713"/>
                </a:lnTo>
                <a:lnTo>
                  <a:pt x="0" y="1092713"/>
                </a:lnTo>
                <a:lnTo>
                  <a:pt x="0" y="0"/>
                </a:lnTo>
                <a:close/>
              </a:path>
            </a:pathLst>
          </a:custGeom>
          <a:blipFill rotWithShape="1">
            <a:blip r:embed="rId6">
              <a:alphaModFix/>
            </a:blip>
            <a:stretch>
              <a:fillRect/>
            </a:stretch>
          </a:blipFill>
          <a:ln>
            <a:noFill/>
          </a:ln>
        </p:spPr>
        <p:txBody>
          <a:bodyPr/>
          <a:lstStyle/>
          <a:p>
            <a:endParaRPr lang="en-US"/>
          </a:p>
        </p:txBody>
      </p:sp>
      <p:cxnSp>
        <p:nvCxnSpPr>
          <p:cNvPr id="285" name="Google Shape;285;p14"/>
          <p:cNvCxnSpPr/>
          <p:nvPr/>
        </p:nvCxnSpPr>
        <p:spPr>
          <a:xfrm>
            <a:off x="7416782" y="5535359"/>
            <a:ext cx="4464763" cy="571"/>
          </a:xfrm>
          <a:prstGeom prst="straightConnector1">
            <a:avLst/>
          </a:prstGeom>
          <a:noFill/>
          <a:ln w="28575" cap="rnd" cmpd="sng">
            <a:solidFill>
              <a:srgbClr val="FFE706"/>
            </a:solidFill>
            <a:prstDash val="solid"/>
            <a:round/>
            <a:headEnd type="none" w="sm" len="sm"/>
            <a:tailEnd type="triangle" w="med" len="med"/>
          </a:ln>
        </p:spPr>
      </p:cxnSp>
      <p:sp>
        <p:nvSpPr>
          <p:cNvPr id="286" name="Google Shape;286;p14"/>
          <p:cNvSpPr txBox="1"/>
          <p:nvPr/>
        </p:nvSpPr>
        <p:spPr>
          <a:xfrm>
            <a:off x="71860" y="280752"/>
            <a:ext cx="12780413"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Identifying Emotions</a:t>
            </a:r>
            <a:endParaRPr/>
          </a:p>
        </p:txBody>
      </p:sp>
      <p:sp>
        <p:nvSpPr>
          <p:cNvPr id="287" name="Google Shape;287;p14"/>
          <p:cNvSpPr txBox="1"/>
          <p:nvPr/>
        </p:nvSpPr>
        <p:spPr>
          <a:xfrm>
            <a:off x="4235963" y="6151204"/>
            <a:ext cx="16419195" cy="1638300"/>
          </a:xfrm>
          <a:prstGeom prst="rect">
            <a:avLst/>
          </a:prstGeom>
          <a:noFill/>
          <a:ln>
            <a:noFill/>
          </a:ln>
        </p:spPr>
        <p:txBody>
          <a:bodyPr spcFirstLastPara="1" wrap="square" lIns="0" tIns="0" rIns="0" bIns="0" anchor="t" anchorCtr="0">
            <a:spAutoFit/>
          </a:bodyPr>
          <a:lstStyle/>
          <a:p>
            <a:pPr marL="777240" marR="0" lvl="1" indent="-388620" algn="l" rtl="0">
              <a:lnSpc>
                <a:spcPct val="120000"/>
              </a:lnSpc>
              <a:spcBef>
                <a:spcPts val="0"/>
              </a:spcBef>
              <a:spcAft>
                <a:spcPts val="0"/>
              </a:spcAft>
              <a:buClr>
                <a:srgbClr val="000000"/>
              </a:buClr>
              <a:buSzPts val="3600"/>
              <a:buFont typeface="Arial"/>
              <a:buChar char="•"/>
            </a:pPr>
            <a:r>
              <a:rPr lang="en-US" sz="3600" b="0" i="0" u="none" strike="noStrike" cap="none">
                <a:solidFill>
                  <a:srgbClr val="000000"/>
                </a:solidFill>
                <a:latin typeface="Rubik"/>
                <a:ea typeface="Rubik"/>
                <a:cs typeface="Rubik"/>
                <a:sym typeface="Rubik"/>
              </a:rPr>
              <a:t>What might your friend be feeling?</a:t>
            </a:r>
            <a:endParaRPr/>
          </a:p>
          <a:p>
            <a:pPr marL="0" marR="0" lvl="0" indent="0" algn="l" rtl="0">
              <a:lnSpc>
                <a:spcPct val="120000"/>
              </a:lnSpc>
              <a:spcBef>
                <a:spcPts val="0"/>
              </a:spcBef>
              <a:spcAft>
                <a:spcPts val="0"/>
              </a:spcAft>
              <a:buNone/>
            </a:pPr>
            <a:endParaRPr sz="3600" b="0" i="0" u="none" strike="noStrike" cap="none">
              <a:solidFill>
                <a:srgbClr val="000000"/>
              </a:solidFill>
              <a:latin typeface="Rubik"/>
              <a:ea typeface="Rubik"/>
              <a:cs typeface="Rubik"/>
              <a:sym typeface="Rubik"/>
            </a:endParaRPr>
          </a:p>
          <a:p>
            <a:pPr marL="777240" marR="0" lvl="1" indent="-388620" algn="l" rtl="0">
              <a:lnSpc>
                <a:spcPct val="120000"/>
              </a:lnSpc>
              <a:spcBef>
                <a:spcPts val="0"/>
              </a:spcBef>
              <a:spcAft>
                <a:spcPts val="0"/>
              </a:spcAft>
              <a:buClr>
                <a:srgbClr val="000000"/>
              </a:buClr>
              <a:buSzPts val="3600"/>
              <a:buFont typeface="Arial"/>
              <a:buChar char="•"/>
            </a:pPr>
            <a:r>
              <a:rPr lang="en-US" sz="3600" b="0" i="0" u="none" strike="noStrike" cap="none">
                <a:solidFill>
                  <a:srgbClr val="000000"/>
                </a:solidFill>
                <a:latin typeface="Rubik"/>
                <a:ea typeface="Rubik"/>
                <a:cs typeface="Rubik"/>
                <a:sym typeface="Rubik"/>
              </a:rPr>
              <a:t>What might you say or do for your friend?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5"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297" name="Google Shape;297;p15"/>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4">
              <a:alphaModFix/>
            </a:blip>
            <a:stretch>
              <a:fillRect t="-674473"/>
            </a:stretch>
          </a:blipFill>
          <a:ln>
            <a:noFill/>
          </a:ln>
        </p:spPr>
        <p:txBody>
          <a:bodyPr/>
          <a:lstStyle/>
          <a:p>
            <a:endParaRPr lang="en-US"/>
          </a:p>
        </p:txBody>
      </p:sp>
      <p:sp>
        <p:nvSpPr>
          <p:cNvPr id="298" name="Google Shape;298;p15"/>
          <p:cNvSpPr txBox="1"/>
          <p:nvPr/>
        </p:nvSpPr>
        <p:spPr>
          <a:xfrm>
            <a:off x="285404" y="318852"/>
            <a:ext cx="12780413" cy="6953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a:solidFill>
                  <a:srgbClr val="000000"/>
                </a:solidFill>
                <a:latin typeface="Rubik"/>
                <a:ea typeface="Rubik"/>
                <a:cs typeface="Rubik"/>
                <a:sym typeface="Rubik"/>
              </a:rPr>
              <a:t>Empathy Scenario #1</a:t>
            </a:r>
            <a:endParaRPr/>
          </a:p>
        </p:txBody>
      </p:sp>
      <p:sp>
        <p:nvSpPr>
          <p:cNvPr id="299" name="Google Shape;299;p15"/>
          <p:cNvSpPr txBox="1"/>
          <p:nvPr/>
        </p:nvSpPr>
        <p:spPr>
          <a:xfrm>
            <a:off x="581839" y="2869880"/>
            <a:ext cx="16977056" cy="1713865"/>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899" b="0" i="0" u="none" strike="noStrike" cap="none">
                <a:solidFill>
                  <a:srgbClr val="000000"/>
                </a:solidFill>
                <a:latin typeface="Rubik"/>
                <a:ea typeface="Rubik"/>
                <a:cs typeface="Rubik"/>
                <a:sym typeface="Rubik"/>
              </a:rPr>
              <a:t>Let’s listen in on the discussion between Marc and Kendall and reflect on the empathy (or lack thereof) that is shown. </a:t>
            </a:r>
            <a:endParaRPr/>
          </a:p>
        </p:txBody>
      </p:sp>
      <p:sp>
        <p:nvSpPr>
          <p:cNvPr id="300" name="Google Shape;300;p15"/>
          <p:cNvSpPr txBox="1"/>
          <p:nvPr/>
        </p:nvSpPr>
        <p:spPr>
          <a:xfrm>
            <a:off x="282244" y="9506195"/>
            <a:ext cx="16977056" cy="52387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ubik"/>
                <a:ea typeface="Rubik"/>
                <a:cs typeface="Rubik"/>
                <a:sym typeface="Rubik"/>
              </a:rPr>
              <a:t>*Script on next slide, if needed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6"/>
          <p:cNvSpPr/>
          <p:nvPr/>
        </p:nvSpPr>
        <p:spPr>
          <a:xfrm>
            <a:off x="11216627" y="166861"/>
            <a:ext cx="4841180" cy="9953278"/>
          </a:xfrm>
          <a:custGeom>
            <a:avLst/>
            <a:gdLst/>
            <a:ahLst/>
            <a:cxnLst/>
            <a:rect l="l" t="t" r="r" b="b"/>
            <a:pathLst>
              <a:path w="4841180" h="9953278" extrusionOk="0">
                <a:moveTo>
                  <a:pt x="0" y="0"/>
                </a:moveTo>
                <a:lnTo>
                  <a:pt x="4841181" y="0"/>
                </a:lnTo>
                <a:lnTo>
                  <a:pt x="4841181" y="9953278"/>
                </a:lnTo>
                <a:lnTo>
                  <a:pt x="0" y="9953278"/>
                </a:lnTo>
                <a:lnTo>
                  <a:pt x="0" y="0"/>
                </a:lnTo>
                <a:close/>
              </a:path>
            </a:pathLst>
          </a:custGeom>
          <a:blipFill rotWithShape="1">
            <a:blip r:embed="rId3">
              <a:alphaModFix/>
            </a:blip>
            <a:stretch>
              <a:fillRect/>
            </a:stretch>
          </a:blipFill>
          <a:ln>
            <a:noFill/>
          </a:ln>
        </p:spPr>
        <p:txBody>
          <a:bodyPr/>
          <a:lstStyle/>
          <a:p>
            <a:endParaRPr lang="en-US"/>
          </a:p>
        </p:txBody>
      </p:sp>
      <p:sp>
        <p:nvSpPr>
          <p:cNvPr id="306" name="Google Shape;306;p16"/>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4">
              <a:alphaModFix/>
            </a:blip>
            <a:stretch>
              <a:fillRect t="-674473"/>
            </a:stretch>
          </a:blipFill>
          <a:ln>
            <a:noFill/>
          </a:ln>
        </p:spPr>
        <p:txBody>
          <a:bodyPr/>
          <a:lstStyle/>
          <a:p>
            <a:endParaRPr lang="en-US"/>
          </a:p>
        </p:txBody>
      </p:sp>
      <p:sp>
        <p:nvSpPr>
          <p:cNvPr id="307" name="Google Shape;307;p16"/>
          <p:cNvSpPr txBox="1"/>
          <p:nvPr/>
        </p:nvSpPr>
        <p:spPr>
          <a:xfrm>
            <a:off x="285404" y="318852"/>
            <a:ext cx="12780413" cy="6953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dirty="0">
                <a:solidFill>
                  <a:srgbClr val="000000"/>
                </a:solidFill>
                <a:latin typeface="Rubik"/>
                <a:ea typeface="Rubik"/>
                <a:cs typeface="Rubik"/>
                <a:sym typeface="Rubik"/>
              </a:rPr>
              <a:t>Empathy Scenario #1 Script</a:t>
            </a:r>
            <a:endParaRPr dirty="0"/>
          </a:p>
        </p:txBody>
      </p:sp>
      <p:sp>
        <p:nvSpPr>
          <p:cNvPr id="2" name="Google Shape;316;p17" descr="A black text on a white background  Description automatically generated">
            <a:extLst>
              <a:ext uri="{FF2B5EF4-FFF2-40B4-BE49-F238E27FC236}">
                <a16:creationId xmlns:a16="http://schemas.microsoft.com/office/drawing/2014/main" id="{8FB6CC16-C4BC-3A48-2D54-3378AD4A548C}"/>
              </a:ext>
            </a:extLst>
          </p:cNvPr>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7"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317" name="Google Shape;317;p17"/>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4">
              <a:alphaModFix/>
            </a:blip>
            <a:stretch>
              <a:fillRect t="-674473"/>
            </a:stretch>
          </a:blipFill>
          <a:ln>
            <a:noFill/>
          </a:ln>
        </p:spPr>
        <p:txBody>
          <a:bodyPr/>
          <a:lstStyle/>
          <a:p>
            <a:endParaRPr lang="en-US"/>
          </a:p>
        </p:txBody>
      </p:sp>
      <p:sp>
        <p:nvSpPr>
          <p:cNvPr id="318" name="Google Shape;318;p17"/>
          <p:cNvSpPr txBox="1"/>
          <p:nvPr/>
        </p:nvSpPr>
        <p:spPr>
          <a:xfrm>
            <a:off x="285404" y="318852"/>
            <a:ext cx="12780413" cy="6953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dirty="0">
                <a:solidFill>
                  <a:srgbClr val="000000"/>
                </a:solidFill>
                <a:latin typeface="Rubik"/>
                <a:ea typeface="Rubik"/>
                <a:cs typeface="Rubik"/>
                <a:sym typeface="Rubik"/>
              </a:rPr>
              <a:t>Empathy Scenario #2</a:t>
            </a:r>
            <a:endParaRPr dirty="0"/>
          </a:p>
        </p:txBody>
      </p:sp>
      <p:sp>
        <p:nvSpPr>
          <p:cNvPr id="319" name="Google Shape;319;p17"/>
          <p:cNvSpPr txBox="1"/>
          <p:nvPr/>
        </p:nvSpPr>
        <p:spPr>
          <a:xfrm>
            <a:off x="581839" y="2869880"/>
            <a:ext cx="16977056" cy="258064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899" b="0" i="0" u="none" strike="noStrike" cap="none">
                <a:solidFill>
                  <a:srgbClr val="000000"/>
                </a:solidFill>
                <a:latin typeface="Rubik"/>
                <a:ea typeface="Rubik"/>
                <a:cs typeface="Rubik"/>
                <a:sym typeface="Rubik"/>
              </a:rPr>
              <a:t>Now, let’s listen to Shawn and Beck have the same discussion and reflect on the empathy (or lack thereof) that is shown. </a:t>
            </a:r>
            <a:endParaRPr/>
          </a:p>
        </p:txBody>
      </p:sp>
      <p:sp>
        <p:nvSpPr>
          <p:cNvPr id="320" name="Google Shape;320;p17"/>
          <p:cNvSpPr txBox="1"/>
          <p:nvPr/>
        </p:nvSpPr>
        <p:spPr>
          <a:xfrm>
            <a:off x="282244" y="9506195"/>
            <a:ext cx="16977056" cy="52387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ubik"/>
                <a:ea typeface="Rubik"/>
                <a:cs typeface="Rubik"/>
                <a:sym typeface="Rubik"/>
              </a:rPr>
              <a:t>*Script on next slide, if needed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8"/>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3">
              <a:alphaModFix/>
            </a:blip>
            <a:stretch>
              <a:fillRect t="-674473"/>
            </a:stretch>
          </a:blipFill>
          <a:ln>
            <a:noFill/>
          </a:ln>
        </p:spPr>
        <p:txBody>
          <a:bodyPr/>
          <a:lstStyle/>
          <a:p>
            <a:endParaRPr lang="en-US"/>
          </a:p>
        </p:txBody>
      </p:sp>
      <p:sp>
        <p:nvSpPr>
          <p:cNvPr id="326" name="Google Shape;326;p18"/>
          <p:cNvSpPr/>
          <p:nvPr/>
        </p:nvSpPr>
        <p:spPr>
          <a:xfrm>
            <a:off x="10493139" y="153401"/>
            <a:ext cx="4815497" cy="10011478"/>
          </a:xfrm>
          <a:custGeom>
            <a:avLst/>
            <a:gdLst/>
            <a:ahLst/>
            <a:cxnLst/>
            <a:rect l="l" t="t" r="r" b="b"/>
            <a:pathLst>
              <a:path w="4815497" h="10011478" extrusionOk="0">
                <a:moveTo>
                  <a:pt x="0" y="0"/>
                </a:moveTo>
                <a:lnTo>
                  <a:pt x="4815497" y="0"/>
                </a:lnTo>
                <a:lnTo>
                  <a:pt x="4815497" y="10011477"/>
                </a:lnTo>
                <a:lnTo>
                  <a:pt x="0" y="10011477"/>
                </a:lnTo>
                <a:lnTo>
                  <a:pt x="0" y="0"/>
                </a:lnTo>
                <a:close/>
              </a:path>
            </a:pathLst>
          </a:custGeom>
          <a:blipFill rotWithShape="1">
            <a:blip r:embed="rId4">
              <a:alphaModFix/>
            </a:blip>
            <a:stretch>
              <a:fillRect/>
            </a:stretch>
          </a:blipFill>
          <a:ln>
            <a:noFill/>
          </a:ln>
        </p:spPr>
        <p:txBody>
          <a:bodyPr/>
          <a:lstStyle/>
          <a:p>
            <a:endParaRPr lang="en-US"/>
          </a:p>
        </p:txBody>
      </p:sp>
      <p:sp>
        <p:nvSpPr>
          <p:cNvPr id="327" name="Google Shape;327;p18"/>
          <p:cNvSpPr txBox="1"/>
          <p:nvPr/>
        </p:nvSpPr>
        <p:spPr>
          <a:xfrm>
            <a:off x="285404" y="318852"/>
            <a:ext cx="12780413" cy="6953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a:solidFill>
                  <a:srgbClr val="000000"/>
                </a:solidFill>
                <a:latin typeface="Rubik"/>
                <a:ea typeface="Rubik"/>
                <a:cs typeface="Rubik"/>
                <a:sym typeface="Rubik"/>
              </a:rPr>
              <a:t>Empathy Scenario #2 Script</a:t>
            </a:r>
            <a:endParaRPr/>
          </a:p>
        </p:txBody>
      </p:sp>
      <p:sp>
        <p:nvSpPr>
          <p:cNvPr id="2" name="Google Shape;316;p17" descr="A black text on a white background  Description automatically generated">
            <a:extLst>
              <a:ext uri="{FF2B5EF4-FFF2-40B4-BE49-F238E27FC236}">
                <a16:creationId xmlns:a16="http://schemas.microsoft.com/office/drawing/2014/main" id="{BBF42346-F58B-6AFB-3E3C-89146A20FB4C}"/>
              </a:ext>
            </a:extLst>
          </p:cNvPr>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9"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337" name="Google Shape;337;p19"/>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4">
              <a:alphaModFix/>
            </a:blip>
            <a:stretch>
              <a:fillRect t="-674473"/>
            </a:stretch>
          </a:blipFill>
          <a:ln>
            <a:noFill/>
          </a:ln>
        </p:spPr>
        <p:txBody>
          <a:bodyPr/>
          <a:lstStyle/>
          <a:p>
            <a:endParaRPr lang="en-US"/>
          </a:p>
        </p:txBody>
      </p:sp>
      <p:sp>
        <p:nvSpPr>
          <p:cNvPr id="338" name="Google Shape;338;p19"/>
          <p:cNvSpPr txBox="1"/>
          <p:nvPr/>
        </p:nvSpPr>
        <p:spPr>
          <a:xfrm>
            <a:off x="285404" y="318852"/>
            <a:ext cx="12780413" cy="6953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a:solidFill>
                  <a:srgbClr val="000000"/>
                </a:solidFill>
                <a:latin typeface="Rubik"/>
                <a:ea typeface="Rubik"/>
                <a:cs typeface="Rubik"/>
                <a:sym typeface="Rubik"/>
              </a:rPr>
              <a:t>Reflection</a:t>
            </a:r>
            <a:endParaRPr/>
          </a:p>
        </p:txBody>
      </p:sp>
      <p:sp>
        <p:nvSpPr>
          <p:cNvPr id="339" name="Google Shape;339;p19"/>
          <p:cNvSpPr txBox="1"/>
          <p:nvPr/>
        </p:nvSpPr>
        <p:spPr>
          <a:xfrm>
            <a:off x="71860" y="1561527"/>
            <a:ext cx="17688867" cy="8894445"/>
          </a:xfrm>
          <a:prstGeom prst="rect">
            <a:avLst/>
          </a:prstGeom>
          <a:noFill/>
          <a:ln>
            <a:noFill/>
          </a:ln>
        </p:spPr>
        <p:txBody>
          <a:bodyPr spcFirstLastPara="1" wrap="square" lIns="0" tIns="0" rIns="0" bIns="0" anchor="t" anchorCtr="0">
            <a:spAutoFit/>
          </a:bodyPr>
          <a:lstStyle/>
          <a:p>
            <a:pPr marL="906780" marR="0" lvl="1" indent="-453390" algn="l" rtl="0">
              <a:lnSpc>
                <a:spcPct val="140000"/>
              </a:lnSpc>
              <a:spcBef>
                <a:spcPts val="0"/>
              </a:spcBef>
              <a:spcAft>
                <a:spcPts val="0"/>
              </a:spcAft>
              <a:buClr>
                <a:srgbClr val="000000"/>
              </a:buClr>
              <a:buSzPts val="4200"/>
              <a:buFont typeface="Arial"/>
              <a:buChar char="•"/>
            </a:pPr>
            <a:r>
              <a:rPr lang="en-US" sz="4200" b="0" i="0" u="none" strike="noStrike" cap="none">
                <a:solidFill>
                  <a:srgbClr val="000000"/>
                </a:solidFill>
                <a:latin typeface="Rubik"/>
                <a:ea typeface="Rubik"/>
                <a:cs typeface="Rubik"/>
                <a:sym typeface="Rubik"/>
              </a:rPr>
              <a:t>Would anyone feel comfortable sharing a time when someone truly understood how they were feeling and made them feel less alone? </a:t>
            </a:r>
            <a:endParaRPr/>
          </a:p>
          <a:p>
            <a:pPr marL="0" marR="0" lvl="0" indent="0" algn="l" rtl="0">
              <a:lnSpc>
                <a:spcPct val="140000"/>
              </a:lnSpc>
              <a:spcBef>
                <a:spcPts val="0"/>
              </a:spcBef>
              <a:spcAft>
                <a:spcPts val="0"/>
              </a:spcAft>
              <a:buNone/>
            </a:pPr>
            <a:endParaRPr sz="4200" b="0" i="0" u="none" strike="noStrike" cap="none">
              <a:solidFill>
                <a:srgbClr val="000000"/>
              </a:solidFill>
              <a:latin typeface="Rubik"/>
              <a:ea typeface="Rubik"/>
              <a:cs typeface="Rubik"/>
              <a:sym typeface="Rubik"/>
            </a:endParaRPr>
          </a:p>
          <a:p>
            <a:pPr marL="906780" marR="0" lvl="1" indent="-453390" algn="l" rtl="0">
              <a:lnSpc>
                <a:spcPct val="140000"/>
              </a:lnSpc>
              <a:spcBef>
                <a:spcPts val="0"/>
              </a:spcBef>
              <a:spcAft>
                <a:spcPts val="0"/>
              </a:spcAft>
              <a:buClr>
                <a:srgbClr val="000000"/>
              </a:buClr>
              <a:buSzPts val="4200"/>
              <a:buFont typeface="Arial"/>
              <a:buChar char="•"/>
            </a:pPr>
            <a:r>
              <a:rPr lang="en-US" sz="4200" b="0" i="0" u="none" strike="noStrike" cap="none">
                <a:solidFill>
                  <a:srgbClr val="000000"/>
                </a:solidFill>
                <a:latin typeface="Rubik"/>
                <a:ea typeface="Rubik"/>
                <a:cs typeface="Rubik"/>
                <a:sym typeface="Rubik"/>
              </a:rPr>
              <a:t>When we seek to understand someone else better, we open ourselves up to a world of possibilities. </a:t>
            </a:r>
            <a:endParaRPr/>
          </a:p>
          <a:p>
            <a:pPr marL="0" marR="0" lvl="0" indent="0" algn="l" rtl="0">
              <a:lnSpc>
                <a:spcPct val="140000"/>
              </a:lnSpc>
              <a:spcBef>
                <a:spcPts val="0"/>
              </a:spcBef>
              <a:spcAft>
                <a:spcPts val="0"/>
              </a:spcAft>
              <a:buNone/>
            </a:pPr>
            <a:endParaRPr sz="4200" b="0" i="0" u="none" strike="noStrike" cap="none">
              <a:solidFill>
                <a:srgbClr val="000000"/>
              </a:solidFill>
              <a:latin typeface="Rubik"/>
              <a:ea typeface="Rubik"/>
              <a:cs typeface="Rubik"/>
              <a:sym typeface="Rubik"/>
            </a:endParaRPr>
          </a:p>
          <a:p>
            <a:pPr marL="906780" marR="0" lvl="1" indent="-453390" algn="l" rtl="0">
              <a:lnSpc>
                <a:spcPct val="140000"/>
              </a:lnSpc>
              <a:spcBef>
                <a:spcPts val="0"/>
              </a:spcBef>
              <a:spcAft>
                <a:spcPts val="0"/>
              </a:spcAft>
              <a:buClr>
                <a:srgbClr val="000000"/>
              </a:buClr>
              <a:buSzPts val="4200"/>
              <a:buFont typeface="Arial"/>
              <a:buChar char="•"/>
            </a:pPr>
            <a:r>
              <a:rPr lang="en-US" sz="4200" b="0" i="0" u="none" strike="noStrike" cap="none">
                <a:solidFill>
                  <a:srgbClr val="000000"/>
                </a:solidFill>
                <a:latin typeface="Rubik"/>
                <a:ea typeface="Rubik"/>
                <a:cs typeface="Rubik"/>
                <a:sym typeface="Rubik"/>
              </a:rPr>
              <a:t>What is it like to be someone else? </a:t>
            </a:r>
            <a:endParaRPr/>
          </a:p>
          <a:p>
            <a:pPr marL="0" marR="0" lvl="0" indent="0" algn="l" rtl="0">
              <a:lnSpc>
                <a:spcPct val="140000"/>
              </a:lnSpc>
              <a:spcBef>
                <a:spcPts val="0"/>
              </a:spcBef>
              <a:spcAft>
                <a:spcPts val="0"/>
              </a:spcAft>
              <a:buNone/>
            </a:pPr>
            <a:endParaRPr sz="4200" b="0" i="0" u="none" strike="noStrike" cap="none">
              <a:solidFill>
                <a:srgbClr val="000000"/>
              </a:solidFill>
              <a:latin typeface="Rubik"/>
              <a:ea typeface="Rubik"/>
              <a:cs typeface="Rubik"/>
              <a:sym typeface="Rubik"/>
            </a:endParaRPr>
          </a:p>
          <a:p>
            <a:pPr marL="906780" marR="0" lvl="1" indent="-453390" algn="l" rtl="0">
              <a:lnSpc>
                <a:spcPct val="140000"/>
              </a:lnSpc>
              <a:spcBef>
                <a:spcPts val="0"/>
              </a:spcBef>
              <a:spcAft>
                <a:spcPts val="0"/>
              </a:spcAft>
              <a:buClr>
                <a:srgbClr val="000000"/>
              </a:buClr>
              <a:buSzPts val="4200"/>
              <a:buFont typeface="Arial"/>
              <a:buChar char="•"/>
            </a:pPr>
            <a:r>
              <a:rPr lang="en-US" sz="4200" b="0" i="0" u="none" strike="noStrike" cap="none">
                <a:solidFill>
                  <a:srgbClr val="000000"/>
                </a:solidFill>
                <a:latin typeface="Rubik"/>
                <a:ea typeface="Rubik"/>
                <a:cs typeface="Rubik"/>
                <a:sym typeface="Rubik"/>
              </a:rPr>
              <a:t>How can our curiosity make us a better friend or sibling? </a:t>
            </a:r>
            <a:endParaRPr/>
          </a:p>
          <a:p>
            <a:pPr marL="0" marR="0" lvl="0" indent="0" algn="l" rtl="0">
              <a:lnSpc>
                <a:spcPct val="140000"/>
              </a:lnSpc>
              <a:spcBef>
                <a:spcPts val="0"/>
              </a:spcBef>
              <a:spcAft>
                <a:spcPts val="0"/>
              </a:spcAft>
              <a:buNone/>
            </a:pPr>
            <a:endParaRPr sz="4200" b="0" i="0" u="none" strike="noStrike" cap="none">
              <a:solidFill>
                <a:srgbClr val="000000"/>
              </a:solidFill>
              <a:latin typeface="Rubik"/>
              <a:ea typeface="Rubik"/>
              <a:cs typeface="Rubik"/>
              <a:sym typeface="Rubik"/>
            </a:endParaRPr>
          </a:p>
          <a:p>
            <a:pPr marL="906780" marR="0" lvl="1" indent="-453390" algn="l" rtl="0">
              <a:lnSpc>
                <a:spcPct val="140000"/>
              </a:lnSpc>
              <a:spcBef>
                <a:spcPts val="0"/>
              </a:spcBef>
              <a:spcAft>
                <a:spcPts val="0"/>
              </a:spcAft>
              <a:buClr>
                <a:srgbClr val="000000"/>
              </a:buClr>
              <a:buSzPts val="4200"/>
              <a:buFont typeface="Arial"/>
              <a:buChar char="•"/>
            </a:pPr>
            <a:r>
              <a:rPr lang="en-US" sz="4200" b="0" i="0" u="none" strike="noStrike" cap="none">
                <a:solidFill>
                  <a:srgbClr val="000000"/>
                </a:solidFill>
                <a:latin typeface="Rubik"/>
                <a:ea typeface="Rubik"/>
                <a:cs typeface="Rubik"/>
                <a:sym typeface="Rubik"/>
              </a:rPr>
              <a:t>How does empathy help our relationships with others? </a:t>
            </a:r>
            <a:endParaRPr/>
          </a:p>
          <a:p>
            <a:pPr marL="0" marR="0" lvl="0" indent="0" algn="ctr" rtl="0">
              <a:lnSpc>
                <a:spcPct val="140000"/>
              </a:lnSpc>
              <a:spcBef>
                <a:spcPts val="0"/>
              </a:spcBef>
              <a:spcAft>
                <a:spcPts val="0"/>
              </a:spcAft>
              <a:buNone/>
            </a:pPr>
            <a:endParaRPr sz="4200" b="0" i="0" u="none" strike="noStrike" cap="none">
              <a:solidFill>
                <a:srgbClr val="000000"/>
              </a:solidFill>
              <a:latin typeface="Rubik"/>
              <a:ea typeface="Rubik"/>
              <a:cs typeface="Rubik"/>
              <a:sym typeface="Rubi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319362" y="3658407"/>
            <a:ext cx="6446520" cy="16954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0" i="0" u="none" strike="noStrike" cap="none">
                <a:solidFill>
                  <a:srgbClr val="000000"/>
                </a:solidFill>
                <a:latin typeface="Rubik"/>
                <a:ea typeface="Rubik"/>
                <a:cs typeface="Rubik"/>
                <a:sym typeface="Rubik"/>
              </a:rPr>
              <a:t>Slides 3-19</a:t>
            </a:r>
            <a:endParaRPr/>
          </a:p>
          <a:p>
            <a:pPr marL="488632" marR="0" lvl="1" indent="-244316" algn="ctr" rtl="0">
              <a:lnSpc>
                <a:spcPct val="120000"/>
              </a:lnSpc>
              <a:spcBef>
                <a:spcPts val="0"/>
              </a:spcBef>
              <a:spcAft>
                <a:spcPts val="0"/>
              </a:spcAft>
              <a:buClr>
                <a:srgbClr val="000000"/>
              </a:buClr>
              <a:buSzPts val="2700"/>
              <a:buFont typeface="Arial"/>
              <a:buChar char="•"/>
            </a:pPr>
            <a:r>
              <a:rPr lang="en-US" sz="2700" b="0" i="0" u="none" strike="noStrike" cap="none">
                <a:solidFill>
                  <a:srgbClr val="000000"/>
                </a:solidFill>
                <a:latin typeface="Rubik"/>
                <a:ea typeface="Rubik"/>
                <a:cs typeface="Rubik"/>
                <a:sym typeface="Rubik"/>
              </a:rPr>
              <a:t>What is empathy?</a:t>
            </a:r>
            <a:endParaRPr/>
          </a:p>
          <a:p>
            <a:pPr marL="488632" marR="0" lvl="1" indent="-244316" algn="ctr" rtl="0">
              <a:lnSpc>
                <a:spcPct val="120000"/>
              </a:lnSpc>
              <a:spcBef>
                <a:spcPts val="0"/>
              </a:spcBef>
              <a:spcAft>
                <a:spcPts val="0"/>
              </a:spcAft>
              <a:buClr>
                <a:srgbClr val="000000"/>
              </a:buClr>
              <a:buSzPts val="2700"/>
              <a:buFont typeface="Arial"/>
              <a:buChar char="•"/>
            </a:pPr>
            <a:r>
              <a:rPr lang="en-US" sz="2700" b="0" i="0" u="none" strike="noStrike" cap="none">
                <a:solidFill>
                  <a:srgbClr val="000000"/>
                </a:solidFill>
                <a:latin typeface="Rubik"/>
                <a:ea typeface="Rubik"/>
                <a:cs typeface="Rubik"/>
                <a:sym typeface="Rubik"/>
              </a:rPr>
              <a:t>Empathy scenarios</a:t>
            </a:r>
            <a:endParaRPr/>
          </a:p>
          <a:p>
            <a:pPr marL="488632" marR="0" lvl="1" indent="-244316" algn="ctr" rtl="0">
              <a:lnSpc>
                <a:spcPct val="120000"/>
              </a:lnSpc>
              <a:spcBef>
                <a:spcPts val="0"/>
              </a:spcBef>
              <a:spcAft>
                <a:spcPts val="0"/>
              </a:spcAft>
              <a:buClr>
                <a:srgbClr val="000000"/>
              </a:buClr>
              <a:buSzPts val="2700"/>
              <a:buFont typeface="Arial"/>
              <a:buChar char="•"/>
            </a:pPr>
            <a:r>
              <a:rPr lang="en-US" sz="2700" b="0" i="0" u="none" strike="noStrike" cap="none">
                <a:solidFill>
                  <a:srgbClr val="000000"/>
                </a:solidFill>
                <a:latin typeface="Rubik"/>
                <a:ea typeface="Rubik"/>
                <a:cs typeface="Rubik"/>
                <a:sym typeface="Rubik"/>
              </a:rPr>
              <a:t>Empathy reflection</a:t>
            </a:r>
            <a:endParaRPr/>
          </a:p>
        </p:txBody>
      </p:sp>
      <p:sp>
        <p:nvSpPr>
          <p:cNvPr id="101" name="Google Shape;101;p2"/>
          <p:cNvSpPr txBox="1"/>
          <p:nvPr/>
        </p:nvSpPr>
        <p:spPr>
          <a:xfrm>
            <a:off x="341231" y="3040289"/>
            <a:ext cx="6446518" cy="4667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000" b="1" i="0" u="none" strike="noStrike" cap="none">
                <a:solidFill>
                  <a:srgbClr val="000000"/>
                </a:solidFill>
                <a:latin typeface="Rubik"/>
                <a:ea typeface="Rubik"/>
                <a:cs typeface="Rubik"/>
                <a:sym typeface="Rubik"/>
              </a:rPr>
              <a:t>Lesson 8: The Road to Empathy</a:t>
            </a:r>
            <a:endParaRPr/>
          </a:p>
        </p:txBody>
      </p:sp>
      <p:sp>
        <p:nvSpPr>
          <p:cNvPr id="102" name="Google Shape;102;p2"/>
          <p:cNvSpPr txBox="1"/>
          <p:nvPr/>
        </p:nvSpPr>
        <p:spPr>
          <a:xfrm>
            <a:off x="11370118" y="3681012"/>
            <a:ext cx="6446520" cy="16954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0" i="0" u="none" strike="noStrike" cap="none">
                <a:solidFill>
                  <a:srgbClr val="000000"/>
                </a:solidFill>
                <a:latin typeface="Rubik"/>
                <a:ea typeface="Rubik"/>
                <a:cs typeface="Rubik"/>
                <a:sym typeface="Rubik"/>
              </a:rPr>
              <a:t>Slides 20-32</a:t>
            </a:r>
            <a:endParaRPr/>
          </a:p>
          <a:p>
            <a:pPr marL="488632" marR="0" lvl="1" indent="-244316" algn="ctr" rtl="0">
              <a:lnSpc>
                <a:spcPct val="120000"/>
              </a:lnSpc>
              <a:spcBef>
                <a:spcPts val="0"/>
              </a:spcBef>
              <a:spcAft>
                <a:spcPts val="0"/>
              </a:spcAft>
              <a:buClr>
                <a:srgbClr val="000000"/>
              </a:buClr>
              <a:buSzPts val="2700"/>
              <a:buFont typeface="Arial"/>
              <a:buChar char="•"/>
            </a:pPr>
            <a:r>
              <a:rPr lang="en-US" sz="2700" b="0" i="0" u="none" strike="noStrike" cap="none">
                <a:solidFill>
                  <a:srgbClr val="000000"/>
                </a:solidFill>
                <a:latin typeface="Rubik"/>
                <a:ea typeface="Rubik"/>
                <a:cs typeface="Rubik"/>
                <a:sym typeface="Rubik"/>
              </a:rPr>
              <a:t>What is compassion?</a:t>
            </a:r>
            <a:endParaRPr/>
          </a:p>
          <a:p>
            <a:pPr marL="488632" marR="0" lvl="1" indent="-244316" algn="ctr" rtl="0">
              <a:lnSpc>
                <a:spcPct val="120000"/>
              </a:lnSpc>
              <a:spcBef>
                <a:spcPts val="0"/>
              </a:spcBef>
              <a:spcAft>
                <a:spcPts val="0"/>
              </a:spcAft>
              <a:buClr>
                <a:srgbClr val="000000"/>
              </a:buClr>
              <a:buSzPts val="2700"/>
              <a:buFont typeface="Arial"/>
              <a:buChar char="•"/>
            </a:pPr>
            <a:r>
              <a:rPr lang="en-US" sz="2700" b="0" i="0" u="none" strike="noStrike" cap="none">
                <a:solidFill>
                  <a:srgbClr val="000000"/>
                </a:solidFill>
                <a:latin typeface="Rubik"/>
                <a:ea typeface="Rubik"/>
                <a:cs typeface="Rubik"/>
                <a:sym typeface="Rubik"/>
              </a:rPr>
              <a:t>Compassion scenarios</a:t>
            </a:r>
            <a:endParaRPr/>
          </a:p>
          <a:p>
            <a:pPr marL="488632" marR="0" lvl="1" indent="-244316" algn="ctr" rtl="0">
              <a:lnSpc>
                <a:spcPct val="120000"/>
              </a:lnSpc>
              <a:spcBef>
                <a:spcPts val="0"/>
              </a:spcBef>
              <a:spcAft>
                <a:spcPts val="0"/>
              </a:spcAft>
              <a:buClr>
                <a:srgbClr val="000000"/>
              </a:buClr>
              <a:buSzPts val="2700"/>
              <a:buFont typeface="Arial"/>
              <a:buChar char="•"/>
            </a:pPr>
            <a:r>
              <a:rPr lang="en-US" sz="2700" b="0" i="0" u="none" strike="noStrike" cap="none">
                <a:solidFill>
                  <a:srgbClr val="000000"/>
                </a:solidFill>
                <a:latin typeface="Rubik"/>
                <a:ea typeface="Rubik"/>
                <a:cs typeface="Rubik"/>
                <a:sym typeface="Rubik"/>
              </a:rPr>
              <a:t>Compassion reflection</a:t>
            </a:r>
            <a:endParaRPr/>
          </a:p>
        </p:txBody>
      </p:sp>
      <p:sp>
        <p:nvSpPr>
          <p:cNvPr id="103" name="Google Shape;103;p2"/>
          <p:cNvSpPr txBox="1"/>
          <p:nvPr/>
        </p:nvSpPr>
        <p:spPr>
          <a:xfrm>
            <a:off x="11428522" y="2909107"/>
            <a:ext cx="6896457" cy="4667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000" b="1" i="0" u="none" strike="noStrike" cap="none">
                <a:solidFill>
                  <a:srgbClr val="000000"/>
                </a:solidFill>
                <a:latin typeface="Rubik"/>
                <a:ea typeface="Rubik"/>
                <a:cs typeface="Rubik"/>
                <a:sym typeface="Rubik"/>
              </a:rPr>
              <a:t>Lesson 9: The Road to Compassion</a:t>
            </a:r>
            <a:endParaRPr/>
          </a:p>
        </p:txBody>
      </p:sp>
      <p:sp>
        <p:nvSpPr>
          <p:cNvPr id="104" name="Google Shape;104;p2"/>
          <p:cNvSpPr/>
          <p:nvPr/>
        </p:nvSpPr>
        <p:spPr>
          <a:xfrm>
            <a:off x="7317949" y="2566864"/>
            <a:ext cx="3126577" cy="3957354"/>
          </a:xfrm>
          <a:custGeom>
            <a:avLst/>
            <a:gdLst/>
            <a:ahLst/>
            <a:cxnLst/>
            <a:rect l="l" t="t" r="r" b="b"/>
            <a:pathLst>
              <a:path w="3126577" h="3957354" extrusionOk="0">
                <a:moveTo>
                  <a:pt x="0" y="0"/>
                </a:moveTo>
                <a:lnTo>
                  <a:pt x="3126578" y="0"/>
                </a:lnTo>
                <a:lnTo>
                  <a:pt x="3126578" y="3957354"/>
                </a:lnTo>
                <a:lnTo>
                  <a:pt x="0" y="3957354"/>
                </a:lnTo>
                <a:lnTo>
                  <a:pt x="0" y="0"/>
                </a:lnTo>
                <a:close/>
              </a:path>
            </a:pathLst>
          </a:custGeom>
          <a:blipFill rotWithShape="1">
            <a:blip r:embed="rId3">
              <a:alphaModFix/>
            </a:blip>
            <a:stretch>
              <a:fillRect/>
            </a:stretch>
          </a:blipFill>
          <a:ln>
            <a:noFill/>
          </a:ln>
        </p:spPr>
        <p:txBody>
          <a:bodyPr/>
          <a:lstStyle/>
          <a:p>
            <a:endParaRPr lang="en-US"/>
          </a:p>
        </p:txBody>
      </p:sp>
      <p:sp>
        <p:nvSpPr>
          <p:cNvPr id="105" name="Google Shape;105;p2"/>
          <p:cNvSpPr/>
          <p:nvPr/>
        </p:nvSpPr>
        <p:spPr>
          <a:xfrm>
            <a:off x="0" y="617510"/>
            <a:ext cx="18288000" cy="1136237"/>
          </a:xfrm>
          <a:custGeom>
            <a:avLst/>
            <a:gdLst/>
            <a:ahLst/>
            <a:cxnLst/>
            <a:rect l="l" t="t" r="r" b="b"/>
            <a:pathLst>
              <a:path w="24384000" h="1514983" extrusionOk="0">
                <a:moveTo>
                  <a:pt x="0" y="0"/>
                </a:moveTo>
                <a:lnTo>
                  <a:pt x="24384000" y="0"/>
                </a:lnTo>
                <a:lnTo>
                  <a:pt x="24384000" y="1514983"/>
                </a:lnTo>
                <a:lnTo>
                  <a:pt x="0" y="1514983"/>
                </a:lnTo>
                <a:close/>
              </a:path>
            </a:pathLst>
          </a:custGeom>
          <a:solidFill>
            <a:srgbClr val="71FFE4"/>
          </a:solidFill>
          <a:ln>
            <a:noFill/>
          </a:ln>
        </p:spPr>
        <p:txBody>
          <a:bodyPr/>
          <a:lstStyle/>
          <a:p>
            <a:endParaRPr lang="en-US"/>
          </a:p>
        </p:txBody>
      </p:sp>
      <p:cxnSp>
        <p:nvCxnSpPr>
          <p:cNvPr id="106" name="Google Shape;106;p2"/>
          <p:cNvCxnSpPr/>
          <p:nvPr/>
        </p:nvCxnSpPr>
        <p:spPr>
          <a:xfrm rot="10800000" flipH="1">
            <a:off x="1028701" y="3516538"/>
            <a:ext cx="4623240" cy="256"/>
          </a:xfrm>
          <a:prstGeom prst="straightConnector1">
            <a:avLst/>
          </a:prstGeom>
          <a:noFill/>
          <a:ln w="19050" cap="rnd" cmpd="sng">
            <a:solidFill>
              <a:srgbClr val="F2C23B"/>
            </a:solidFill>
            <a:prstDash val="solid"/>
            <a:round/>
            <a:headEnd type="none" w="sm" len="sm"/>
            <a:tailEnd type="none" w="sm" len="sm"/>
          </a:ln>
        </p:spPr>
      </p:cxnSp>
      <p:sp>
        <p:nvSpPr>
          <p:cNvPr id="107" name="Google Shape;107;p2"/>
          <p:cNvSpPr/>
          <p:nvPr/>
        </p:nvSpPr>
        <p:spPr>
          <a:xfrm>
            <a:off x="16970715" y="617510"/>
            <a:ext cx="1138159" cy="1138159"/>
          </a:xfrm>
          <a:custGeom>
            <a:avLst/>
            <a:gdLst/>
            <a:ahLst/>
            <a:cxnLst/>
            <a:rect l="l" t="t" r="r" b="b"/>
            <a:pathLst>
              <a:path w="1138159" h="1138159" extrusionOk="0">
                <a:moveTo>
                  <a:pt x="0" y="0"/>
                </a:moveTo>
                <a:lnTo>
                  <a:pt x="1138159" y="0"/>
                </a:lnTo>
                <a:lnTo>
                  <a:pt x="1138159" y="1138160"/>
                </a:lnTo>
                <a:lnTo>
                  <a:pt x="0" y="1138160"/>
                </a:lnTo>
                <a:lnTo>
                  <a:pt x="0" y="0"/>
                </a:lnTo>
                <a:close/>
              </a:path>
            </a:pathLst>
          </a:custGeom>
          <a:blipFill rotWithShape="1">
            <a:blip r:embed="rId4">
              <a:alphaModFix/>
            </a:blip>
            <a:stretch>
              <a:fillRect/>
            </a:stretch>
          </a:blipFill>
          <a:ln>
            <a:noFill/>
          </a:ln>
        </p:spPr>
        <p:txBody>
          <a:bodyPr/>
          <a:lstStyle/>
          <a:p>
            <a:endParaRPr lang="en-US"/>
          </a:p>
        </p:txBody>
      </p:sp>
      <p:sp>
        <p:nvSpPr>
          <p:cNvPr id="108" name="Google Shape;108;p2"/>
          <p:cNvSpPr txBox="1"/>
          <p:nvPr/>
        </p:nvSpPr>
        <p:spPr>
          <a:xfrm>
            <a:off x="2541263" y="766509"/>
            <a:ext cx="16543948" cy="8286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5400" b="1" i="0" u="none" strike="noStrike" cap="none">
                <a:solidFill>
                  <a:srgbClr val="000000"/>
                </a:solidFill>
                <a:latin typeface="Rubik"/>
                <a:ea typeface="Rubik"/>
                <a:cs typeface="Rubik"/>
                <a:sym typeface="Rubik"/>
              </a:rPr>
              <a:t>Lesson PowerPoint Table of Contents</a:t>
            </a:r>
            <a:endParaRPr/>
          </a:p>
        </p:txBody>
      </p:sp>
      <p:cxnSp>
        <p:nvCxnSpPr>
          <p:cNvPr id="109" name="Google Shape;109;p2"/>
          <p:cNvCxnSpPr/>
          <p:nvPr/>
        </p:nvCxnSpPr>
        <p:spPr>
          <a:xfrm rot="10800000" flipH="1">
            <a:off x="12347475" y="3385357"/>
            <a:ext cx="4623240" cy="256"/>
          </a:xfrm>
          <a:prstGeom prst="straightConnector1">
            <a:avLst/>
          </a:prstGeom>
          <a:noFill/>
          <a:ln w="19050" cap="rnd" cmpd="sng">
            <a:solidFill>
              <a:srgbClr val="F2C23B"/>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0" descr="A black text on a white background  Description automatically generated"/>
          <p:cNvSpPr/>
          <p:nvPr/>
        </p:nvSpPr>
        <p:spPr>
          <a:xfrm>
            <a:off x="17004764" y="70560"/>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345" name="Google Shape;345;p20"/>
          <p:cNvSpPr/>
          <p:nvPr/>
        </p:nvSpPr>
        <p:spPr>
          <a:xfrm>
            <a:off x="5521272" y="8132408"/>
            <a:ext cx="6771012" cy="2154592"/>
          </a:xfrm>
          <a:custGeom>
            <a:avLst/>
            <a:gdLst/>
            <a:ahLst/>
            <a:cxnLst/>
            <a:rect l="l" t="t" r="r" b="b"/>
            <a:pathLst>
              <a:path w="6771012" h="2154592" extrusionOk="0">
                <a:moveTo>
                  <a:pt x="0" y="0"/>
                </a:moveTo>
                <a:lnTo>
                  <a:pt x="6771012" y="0"/>
                </a:lnTo>
                <a:lnTo>
                  <a:pt x="6771012" y="2154592"/>
                </a:lnTo>
                <a:lnTo>
                  <a:pt x="0" y="2154592"/>
                </a:lnTo>
                <a:lnTo>
                  <a:pt x="0" y="0"/>
                </a:lnTo>
                <a:close/>
              </a:path>
            </a:pathLst>
          </a:custGeom>
          <a:blipFill rotWithShape="1">
            <a:blip r:embed="rId4">
              <a:alphaModFix/>
            </a:blip>
            <a:stretch>
              <a:fillRect/>
            </a:stretch>
          </a:blipFill>
          <a:ln>
            <a:noFill/>
          </a:ln>
        </p:spPr>
        <p:txBody>
          <a:bodyPr/>
          <a:lstStyle/>
          <a:p>
            <a:endParaRPr lang="en-US"/>
          </a:p>
        </p:txBody>
      </p:sp>
      <p:sp>
        <p:nvSpPr>
          <p:cNvPr id="346" name="Google Shape;346;p20"/>
          <p:cNvSpPr/>
          <p:nvPr/>
        </p:nvSpPr>
        <p:spPr>
          <a:xfrm>
            <a:off x="7032480" y="1734634"/>
            <a:ext cx="4171325" cy="6081964"/>
          </a:xfrm>
          <a:custGeom>
            <a:avLst/>
            <a:gdLst/>
            <a:ahLst/>
            <a:cxnLst/>
            <a:rect l="l" t="t" r="r" b="b"/>
            <a:pathLst>
              <a:path w="4171325" h="6081964" extrusionOk="0">
                <a:moveTo>
                  <a:pt x="0" y="0"/>
                </a:moveTo>
                <a:lnTo>
                  <a:pt x="4171324" y="0"/>
                </a:lnTo>
                <a:lnTo>
                  <a:pt x="4171324" y="6081965"/>
                </a:lnTo>
                <a:lnTo>
                  <a:pt x="0" y="6081965"/>
                </a:lnTo>
                <a:lnTo>
                  <a:pt x="0" y="0"/>
                </a:lnTo>
                <a:close/>
              </a:path>
            </a:pathLst>
          </a:custGeom>
          <a:blipFill rotWithShape="1">
            <a:blip r:embed="rId5">
              <a:alphaModFix/>
            </a:blip>
            <a:stretch>
              <a:fillRect/>
            </a:stretch>
          </a:blipFill>
          <a:ln>
            <a:noFill/>
          </a:ln>
        </p:spPr>
        <p:txBody>
          <a:bodyPr/>
          <a:lstStyle/>
          <a:p>
            <a:endParaRPr lang="en-US"/>
          </a:p>
        </p:txBody>
      </p:sp>
      <p:sp>
        <p:nvSpPr>
          <p:cNvPr id="347" name="Google Shape;347;p20"/>
          <p:cNvSpPr/>
          <p:nvPr/>
        </p:nvSpPr>
        <p:spPr>
          <a:xfrm>
            <a:off x="6625524" y="530373"/>
            <a:ext cx="5036946" cy="1034444"/>
          </a:xfrm>
          <a:custGeom>
            <a:avLst/>
            <a:gdLst/>
            <a:ahLst/>
            <a:cxnLst/>
            <a:rect l="l" t="t" r="r" b="b"/>
            <a:pathLst>
              <a:path w="5036946" h="1034444" extrusionOk="0">
                <a:moveTo>
                  <a:pt x="0" y="0"/>
                </a:moveTo>
                <a:lnTo>
                  <a:pt x="5036946" y="0"/>
                </a:lnTo>
                <a:lnTo>
                  <a:pt x="5036946" y="1034443"/>
                </a:lnTo>
                <a:lnTo>
                  <a:pt x="0" y="1034443"/>
                </a:lnTo>
                <a:lnTo>
                  <a:pt x="0" y="0"/>
                </a:lnTo>
                <a:close/>
              </a:path>
            </a:pathLst>
          </a:custGeom>
          <a:blipFill rotWithShape="1">
            <a:blip r:embed="rId6">
              <a:alphaModFix/>
            </a:blip>
            <a:stretch>
              <a:fillRect/>
            </a:stretch>
          </a:blipFill>
          <a:ln>
            <a:noFill/>
          </a:ln>
        </p:spPr>
        <p:txBody>
          <a:bodyPr/>
          <a:lstStyle/>
          <a:p>
            <a:endParaRPr lang="en-US"/>
          </a:p>
        </p:txBody>
      </p:sp>
      <p:cxnSp>
        <p:nvCxnSpPr>
          <p:cNvPr id="348" name="Google Shape;348;p20"/>
          <p:cNvCxnSpPr/>
          <p:nvPr/>
        </p:nvCxnSpPr>
        <p:spPr>
          <a:xfrm rot="10800000" flipH="1">
            <a:off x="3559485" y="1667827"/>
            <a:ext cx="10767579" cy="209"/>
          </a:xfrm>
          <a:prstGeom prst="straightConnector1">
            <a:avLst/>
          </a:prstGeom>
          <a:noFill/>
          <a:ln w="47625" cap="rnd" cmpd="sng">
            <a:solidFill>
              <a:srgbClr val="F2C23B"/>
            </a:solidFill>
            <a:prstDash val="solid"/>
            <a:round/>
            <a:headEnd type="none" w="sm" len="sm"/>
            <a:tailEnd type="none" w="sm" len="sm"/>
          </a:ln>
        </p:spPr>
      </p:cxnSp>
      <p:cxnSp>
        <p:nvCxnSpPr>
          <p:cNvPr id="349" name="Google Shape;349;p20"/>
          <p:cNvCxnSpPr/>
          <p:nvPr/>
        </p:nvCxnSpPr>
        <p:spPr>
          <a:xfrm>
            <a:off x="5811876" y="7924600"/>
            <a:ext cx="6664246" cy="200"/>
          </a:xfrm>
          <a:prstGeom prst="straightConnector1">
            <a:avLst/>
          </a:prstGeom>
          <a:noFill/>
          <a:ln w="28575" cap="rnd" cmpd="sng">
            <a:solidFill>
              <a:srgbClr val="71FFE4"/>
            </a:solidFill>
            <a:prstDash val="solid"/>
            <a:round/>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1"/>
          <p:cNvSpPr/>
          <p:nvPr/>
        </p:nvSpPr>
        <p:spPr>
          <a:xfrm>
            <a:off x="393237" y="5670109"/>
            <a:ext cx="17501521" cy="4222527"/>
          </a:xfrm>
          <a:custGeom>
            <a:avLst/>
            <a:gdLst/>
            <a:ahLst/>
            <a:cxnLst/>
            <a:rect l="l" t="t" r="r" b="b"/>
            <a:pathLst>
              <a:path w="23335362" h="5630037" extrusionOk="0">
                <a:moveTo>
                  <a:pt x="0" y="0"/>
                </a:moveTo>
                <a:lnTo>
                  <a:pt x="23335362" y="0"/>
                </a:lnTo>
                <a:lnTo>
                  <a:pt x="23335362" y="5630037"/>
                </a:lnTo>
                <a:lnTo>
                  <a:pt x="0" y="5630037"/>
                </a:lnTo>
                <a:close/>
              </a:path>
            </a:pathLst>
          </a:custGeom>
          <a:solidFill>
            <a:srgbClr val="F5CF65"/>
          </a:solidFill>
          <a:ln>
            <a:noFill/>
          </a:ln>
        </p:spPr>
        <p:txBody>
          <a:bodyPr/>
          <a:lstStyle/>
          <a:p>
            <a:endParaRPr lang="en-US"/>
          </a:p>
        </p:txBody>
      </p:sp>
      <p:sp>
        <p:nvSpPr>
          <p:cNvPr id="359" name="Google Shape;359;p21"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360" name="Google Shape;360;p21"/>
          <p:cNvSpPr/>
          <p:nvPr/>
        </p:nvSpPr>
        <p:spPr>
          <a:xfrm>
            <a:off x="121587" y="1044937"/>
            <a:ext cx="10239186" cy="148983"/>
          </a:xfrm>
          <a:custGeom>
            <a:avLst/>
            <a:gdLst/>
            <a:ahLst/>
            <a:cxnLst/>
            <a:rect l="l" t="t" r="r" b="b"/>
            <a:pathLst>
              <a:path w="10239186" h="148983" extrusionOk="0">
                <a:moveTo>
                  <a:pt x="0" y="0"/>
                </a:moveTo>
                <a:lnTo>
                  <a:pt x="10239186" y="0"/>
                </a:lnTo>
                <a:lnTo>
                  <a:pt x="10239186" y="148983"/>
                </a:lnTo>
                <a:lnTo>
                  <a:pt x="0" y="148983"/>
                </a:lnTo>
                <a:lnTo>
                  <a:pt x="0" y="0"/>
                </a:lnTo>
                <a:close/>
              </a:path>
            </a:pathLst>
          </a:custGeom>
          <a:blipFill rotWithShape="1">
            <a:blip r:embed="rId4">
              <a:alphaModFix/>
            </a:blip>
            <a:stretch>
              <a:fillRect/>
            </a:stretch>
          </a:blipFill>
          <a:ln>
            <a:noFill/>
          </a:ln>
        </p:spPr>
        <p:txBody>
          <a:bodyPr/>
          <a:lstStyle/>
          <a:p>
            <a:endParaRPr lang="en-US"/>
          </a:p>
        </p:txBody>
      </p:sp>
      <p:sp>
        <p:nvSpPr>
          <p:cNvPr id="361" name="Google Shape;361;p21" descr="Shape  Description automatically generated with low confidence"/>
          <p:cNvSpPr/>
          <p:nvPr/>
        </p:nvSpPr>
        <p:spPr>
          <a:xfrm rot="-388229">
            <a:off x="5081062" y="5856241"/>
            <a:ext cx="1169418" cy="1169418"/>
          </a:xfrm>
          <a:custGeom>
            <a:avLst/>
            <a:gdLst/>
            <a:ahLst/>
            <a:cxnLst/>
            <a:rect l="l" t="t" r="r" b="b"/>
            <a:pathLst>
              <a:path w="1169418" h="1169418" extrusionOk="0">
                <a:moveTo>
                  <a:pt x="0" y="0"/>
                </a:moveTo>
                <a:lnTo>
                  <a:pt x="1169419" y="0"/>
                </a:lnTo>
                <a:lnTo>
                  <a:pt x="1169419" y="1169419"/>
                </a:lnTo>
                <a:lnTo>
                  <a:pt x="0" y="1169419"/>
                </a:lnTo>
                <a:lnTo>
                  <a:pt x="0" y="0"/>
                </a:lnTo>
                <a:close/>
              </a:path>
            </a:pathLst>
          </a:custGeom>
          <a:blipFill rotWithShape="1">
            <a:blip r:embed="rId5">
              <a:alphaModFix/>
            </a:blip>
            <a:stretch>
              <a:fillRect/>
            </a:stretch>
          </a:blipFill>
          <a:ln>
            <a:noFill/>
          </a:ln>
        </p:spPr>
        <p:txBody>
          <a:bodyPr/>
          <a:lstStyle/>
          <a:p>
            <a:endParaRPr lang="en-US"/>
          </a:p>
        </p:txBody>
      </p:sp>
      <p:sp>
        <p:nvSpPr>
          <p:cNvPr id="362" name="Google Shape;362;p21" descr="Chat bubble with solid fill"/>
          <p:cNvSpPr/>
          <p:nvPr/>
        </p:nvSpPr>
        <p:spPr>
          <a:xfrm rot="945262">
            <a:off x="13479408" y="5898180"/>
            <a:ext cx="1092713" cy="1092713"/>
          </a:xfrm>
          <a:custGeom>
            <a:avLst/>
            <a:gdLst/>
            <a:ahLst/>
            <a:cxnLst/>
            <a:rect l="l" t="t" r="r" b="b"/>
            <a:pathLst>
              <a:path w="1092713" h="1092713" extrusionOk="0">
                <a:moveTo>
                  <a:pt x="0" y="0"/>
                </a:moveTo>
                <a:lnTo>
                  <a:pt x="1092713" y="0"/>
                </a:lnTo>
                <a:lnTo>
                  <a:pt x="1092713" y="1092713"/>
                </a:lnTo>
                <a:lnTo>
                  <a:pt x="0" y="1092713"/>
                </a:lnTo>
                <a:lnTo>
                  <a:pt x="0" y="0"/>
                </a:lnTo>
                <a:close/>
              </a:path>
            </a:pathLst>
          </a:custGeom>
          <a:blipFill rotWithShape="1">
            <a:blip r:embed="rId6">
              <a:alphaModFix/>
            </a:blip>
            <a:stretch>
              <a:fillRect/>
            </a:stretch>
          </a:blipFill>
          <a:ln>
            <a:noFill/>
          </a:ln>
        </p:spPr>
        <p:txBody>
          <a:bodyPr/>
          <a:lstStyle/>
          <a:p>
            <a:endParaRPr lang="en-US"/>
          </a:p>
        </p:txBody>
      </p:sp>
      <p:sp>
        <p:nvSpPr>
          <p:cNvPr id="363" name="Google Shape;363;p21"/>
          <p:cNvSpPr txBox="1"/>
          <p:nvPr/>
        </p:nvSpPr>
        <p:spPr>
          <a:xfrm>
            <a:off x="4981251" y="5969510"/>
            <a:ext cx="9854915" cy="10191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600" b="1" i="0" u="none" strike="noStrike" cap="none">
                <a:solidFill>
                  <a:srgbClr val="000000"/>
                </a:solidFill>
                <a:latin typeface="Rubik"/>
                <a:ea typeface="Rubik"/>
                <a:cs typeface="Rubik"/>
                <a:sym typeface="Rubik"/>
              </a:rPr>
              <a:t>Think-Pair-Share</a:t>
            </a:r>
            <a:endParaRPr/>
          </a:p>
        </p:txBody>
      </p:sp>
      <p:cxnSp>
        <p:nvCxnSpPr>
          <p:cNvPr id="364" name="Google Shape;364;p21"/>
          <p:cNvCxnSpPr/>
          <p:nvPr/>
        </p:nvCxnSpPr>
        <p:spPr>
          <a:xfrm rot="10800000" flipH="1">
            <a:off x="8994352" y="7045643"/>
            <a:ext cx="4464763" cy="424"/>
          </a:xfrm>
          <a:prstGeom prst="straightConnector1">
            <a:avLst/>
          </a:prstGeom>
          <a:noFill/>
          <a:ln w="28575" cap="rnd" cmpd="sng">
            <a:solidFill>
              <a:srgbClr val="C5FFF4"/>
            </a:solidFill>
            <a:prstDash val="solid"/>
            <a:round/>
            <a:headEnd type="none" w="sm" len="sm"/>
            <a:tailEnd type="triangle" w="med" len="med"/>
          </a:ln>
        </p:spPr>
      </p:cxnSp>
      <p:sp>
        <p:nvSpPr>
          <p:cNvPr id="365" name="Google Shape;365;p21"/>
          <p:cNvSpPr txBox="1"/>
          <p:nvPr/>
        </p:nvSpPr>
        <p:spPr>
          <a:xfrm>
            <a:off x="669970" y="7293674"/>
            <a:ext cx="16797484" cy="19240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200" b="0" i="0" u="none" strike="noStrike" cap="none">
                <a:solidFill>
                  <a:srgbClr val="000000"/>
                </a:solidFill>
                <a:latin typeface="Rubik"/>
                <a:ea typeface="Rubik"/>
                <a:cs typeface="Rubik"/>
                <a:sym typeface="Rubik"/>
              </a:rPr>
              <a:t>What is empathy to you in your own words?</a:t>
            </a:r>
            <a:endParaRPr/>
          </a:p>
          <a:p>
            <a:pPr marL="0" marR="0" lvl="0" indent="0" algn="l" rtl="0">
              <a:lnSpc>
                <a:spcPct val="120000"/>
              </a:lnSpc>
              <a:spcBef>
                <a:spcPts val="0"/>
              </a:spcBef>
              <a:spcAft>
                <a:spcPts val="0"/>
              </a:spcAft>
              <a:buNone/>
            </a:pPr>
            <a:endParaRPr sz="4200" b="0" i="0" u="none" strike="noStrike" cap="none">
              <a:solidFill>
                <a:srgbClr val="000000"/>
              </a:solidFill>
              <a:latin typeface="Rubik"/>
              <a:ea typeface="Rubik"/>
              <a:cs typeface="Rubik"/>
              <a:sym typeface="Rubik"/>
            </a:endParaRPr>
          </a:p>
          <a:p>
            <a:pPr marL="0" marR="0" lvl="0" indent="0" algn="l" rtl="0">
              <a:lnSpc>
                <a:spcPct val="120000"/>
              </a:lnSpc>
              <a:spcBef>
                <a:spcPts val="0"/>
              </a:spcBef>
              <a:spcAft>
                <a:spcPts val="0"/>
              </a:spcAft>
              <a:buNone/>
            </a:pPr>
            <a:r>
              <a:rPr lang="en-US" sz="4200" b="0" i="0" u="none" strike="noStrike" cap="none">
                <a:solidFill>
                  <a:srgbClr val="000000"/>
                </a:solidFill>
                <a:latin typeface="Rubik"/>
                <a:ea typeface="Rubik"/>
                <a:cs typeface="Rubik"/>
                <a:sym typeface="Rubik"/>
              </a:rPr>
              <a:t>Why does empathy help our relationships?</a:t>
            </a:r>
            <a:endParaRPr/>
          </a:p>
        </p:txBody>
      </p:sp>
      <p:sp>
        <p:nvSpPr>
          <p:cNvPr id="366" name="Google Shape;366;p21"/>
          <p:cNvSpPr txBox="1"/>
          <p:nvPr/>
        </p:nvSpPr>
        <p:spPr>
          <a:xfrm>
            <a:off x="91440" y="97743"/>
            <a:ext cx="9854915"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Empathy Review</a:t>
            </a:r>
            <a:endParaRPr/>
          </a:p>
        </p:txBody>
      </p:sp>
      <p:sp>
        <p:nvSpPr>
          <p:cNvPr id="367" name="Google Shape;367;p21"/>
          <p:cNvSpPr/>
          <p:nvPr/>
        </p:nvSpPr>
        <p:spPr>
          <a:xfrm>
            <a:off x="240007" y="3147735"/>
            <a:ext cx="2830768" cy="729137"/>
          </a:xfrm>
          <a:custGeom>
            <a:avLst/>
            <a:gdLst/>
            <a:ahLst/>
            <a:cxnLst/>
            <a:rect l="l" t="t" r="r" b="b"/>
            <a:pathLst>
              <a:path w="2830768" h="729137" extrusionOk="0">
                <a:moveTo>
                  <a:pt x="0" y="0"/>
                </a:moveTo>
                <a:lnTo>
                  <a:pt x="2830769" y="0"/>
                </a:lnTo>
                <a:lnTo>
                  <a:pt x="2830769" y="729137"/>
                </a:lnTo>
                <a:lnTo>
                  <a:pt x="0" y="729137"/>
                </a:lnTo>
                <a:lnTo>
                  <a:pt x="0" y="0"/>
                </a:lnTo>
                <a:close/>
              </a:path>
            </a:pathLst>
          </a:custGeom>
          <a:blipFill rotWithShape="1">
            <a:blip r:embed="rId7">
              <a:alphaModFix/>
            </a:blip>
            <a:stretch>
              <a:fillRect/>
            </a:stretch>
          </a:blipFill>
          <a:ln>
            <a:noFill/>
          </a:ln>
        </p:spPr>
        <p:txBody>
          <a:bodyPr/>
          <a:lstStyle/>
          <a:p>
            <a:endParaRPr lang="en-US"/>
          </a:p>
        </p:txBody>
      </p:sp>
      <p:sp>
        <p:nvSpPr>
          <p:cNvPr id="368" name="Google Shape;368;p21"/>
          <p:cNvSpPr/>
          <p:nvPr/>
        </p:nvSpPr>
        <p:spPr>
          <a:xfrm>
            <a:off x="240007" y="1214412"/>
            <a:ext cx="7119438" cy="1849566"/>
          </a:xfrm>
          <a:custGeom>
            <a:avLst/>
            <a:gdLst/>
            <a:ahLst/>
            <a:cxnLst/>
            <a:rect l="l" t="t" r="r" b="b"/>
            <a:pathLst>
              <a:path w="7119438" h="1849566" extrusionOk="0">
                <a:moveTo>
                  <a:pt x="0" y="0"/>
                </a:moveTo>
                <a:lnTo>
                  <a:pt x="7119438" y="0"/>
                </a:lnTo>
                <a:lnTo>
                  <a:pt x="7119438" y="1849566"/>
                </a:lnTo>
                <a:lnTo>
                  <a:pt x="0" y="1849566"/>
                </a:lnTo>
                <a:lnTo>
                  <a:pt x="0" y="0"/>
                </a:lnTo>
                <a:close/>
              </a:path>
            </a:pathLst>
          </a:custGeom>
          <a:blipFill rotWithShape="1">
            <a:blip r:embed="rId8">
              <a:alphaModFix/>
            </a:blip>
            <a:stretch>
              <a:fillRect/>
            </a:stretch>
          </a:blipFill>
          <a:ln>
            <a:noFill/>
          </a:ln>
        </p:spPr>
        <p:txBody>
          <a:bodyPr/>
          <a:lstStyle/>
          <a:p>
            <a:endParaRPr lang="en-US"/>
          </a:p>
        </p:txBody>
      </p:sp>
      <p:sp>
        <p:nvSpPr>
          <p:cNvPr id="369" name="Google Shape;369;p21"/>
          <p:cNvSpPr txBox="1"/>
          <p:nvPr/>
        </p:nvSpPr>
        <p:spPr>
          <a:xfrm>
            <a:off x="287662" y="3846005"/>
            <a:ext cx="16319456"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600" b="0" i="0" u="none" strike="noStrike" cap="none" dirty="0">
                <a:solidFill>
                  <a:srgbClr val="000000"/>
                </a:solidFill>
                <a:latin typeface="Rubik"/>
                <a:ea typeface="Rubik"/>
                <a:cs typeface="Rubik"/>
                <a:sym typeface="Rubik"/>
              </a:rPr>
              <a:t>noun</a:t>
            </a:r>
            <a:endParaRPr dirty="0"/>
          </a:p>
          <a:p>
            <a:pPr marL="0" marR="0" lvl="0" indent="0" algn="l" rtl="0">
              <a:lnSpc>
                <a:spcPct val="120000"/>
              </a:lnSpc>
              <a:spcBef>
                <a:spcPts val="0"/>
              </a:spcBef>
              <a:spcAft>
                <a:spcPts val="0"/>
              </a:spcAft>
              <a:buNone/>
            </a:pPr>
            <a:r>
              <a:rPr lang="en-US" sz="3600" b="1" i="0" u="none" strike="noStrike" cap="none" dirty="0">
                <a:solidFill>
                  <a:srgbClr val="000000"/>
                </a:solidFill>
                <a:latin typeface="Rubik"/>
                <a:ea typeface="Rubik"/>
                <a:cs typeface="Rubik"/>
                <a:sym typeface="Rubik"/>
              </a:rPr>
              <a:t>Definition: </a:t>
            </a:r>
            <a:r>
              <a:rPr lang="en-US" sz="3600" b="0" i="0" u="none" strike="noStrike" cap="none" dirty="0">
                <a:solidFill>
                  <a:srgbClr val="000000"/>
                </a:solidFill>
                <a:latin typeface="Rubik"/>
                <a:ea typeface="Rubik"/>
                <a:cs typeface="Rubik"/>
                <a:sym typeface="Rubik"/>
              </a:rPr>
              <a:t> Understanding and sharing the feelings of another person.</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2"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375" name="Google Shape;375;p22"/>
          <p:cNvSpPr/>
          <p:nvPr/>
        </p:nvSpPr>
        <p:spPr>
          <a:xfrm>
            <a:off x="510134" y="4388288"/>
            <a:ext cx="2781133" cy="6088424"/>
          </a:xfrm>
          <a:custGeom>
            <a:avLst/>
            <a:gdLst/>
            <a:ahLst/>
            <a:cxnLst/>
            <a:rect l="l" t="t" r="r" b="b"/>
            <a:pathLst>
              <a:path w="2781133" h="6088424" extrusionOk="0">
                <a:moveTo>
                  <a:pt x="0" y="0"/>
                </a:moveTo>
                <a:lnTo>
                  <a:pt x="2781132" y="0"/>
                </a:lnTo>
                <a:lnTo>
                  <a:pt x="2781132" y="6088425"/>
                </a:lnTo>
                <a:lnTo>
                  <a:pt x="0" y="6088425"/>
                </a:lnTo>
                <a:lnTo>
                  <a:pt x="0" y="0"/>
                </a:lnTo>
                <a:close/>
              </a:path>
            </a:pathLst>
          </a:custGeom>
          <a:blipFill rotWithShape="1">
            <a:blip r:embed="rId4">
              <a:alphaModFix/>
            </a:blip>
            <a:stretch>
              <a:fillRect/>
            </a:stretch>
          </a:blipFill>
          <a:ln>
            <a:noFill/>
          </a:ln>
        </p:spPr>
        <p:txBody>
          <a:bodyPr/>
          <a:lstStyle/>
          <a:p>
            <a:endParaRPr lang="en-US"/>
          </a:p>
        </p:txBody>
      </p:sp>
      <p:sp>
        <p:nvSpPr>
          <p:cNvPr id="376" name="Google Shape;376;p22"/>
          <p:cNvSpPr txBox="1"/>
          <p:nvPr/>
        </p:nvSpPr>
        <p:spPr>
          <a:xfrm>
            <a:off x="3054410" y="3704853"/>
            <a:ext cx="13070206" cy="1223996"/>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7136" b="0" i="0" u="none" strike="noStrike" cap="none">
                <a:solidFill>
                  <a:srgbClr val="000000"/>
                </a:solidFill>
                <a:latin typeface="Rubik"/>
                <a:ea typeface="Rubik"/>
                <a:cs typeface="Rubik"/>
                <a:sym typeface="Rubik"/>
              </a:rPr>
              <a:t>Mindfulness Practice of Choice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3"/>
          <p:cNvSpPr/>
          <p:nvPr/>
        </p:nvSpPr>
        <p:spPr>
          <a:xfrm>
            <a:off x="393234" y="4647154"/>
            <a:ext cx="17501521" cy="4892421"/>
          </a:xfrm>
          <a:custGeom>
            <a:avLst/>
            <a:gdLst/>
            <a:ahLst/>
            <a:cxnLst/>
            <a:rect l="l" t="t" r="r" b="b"/>
            <a:pathLst>
              <a:path w="23335362" h="6523228" extrusionOk="0">
                <a:moveTo>
                  <a:pt x="0" y="0"/>
                </a:moveTo>
                <a:lnTo>
                  <a:pt x="23335362" y="0"/>
                </a:lnTo>
                <a:lnTo>
                  <a:pt x="23335362" y="6523228"/>
                </a:lnTo>
                <a:lnTo>
                  <a:pt x="0" y="6523228"/>
                </a:lnTo>
                <a:close/>
              </a:path>
            </a:pathLst>
          </a:custGeom>
          <a:solidFill>
            <a:srgbClr val="F5CF65"/>
          </a:solidFill>
          <a:ln>
            <a:noFill/>
          </a:ln>
        </p:spPr>
        <p:txBody>
          <a:bodyPr/>
          <a:lstStyle/>
          <a:p>
            <a:endParaRPr lang="en-US"/>
          </a:p>
        </p:txBody>
      </p:sp>
      <p:sp>
        <p:nvSpPr>
          <p:cNvPr id="386" name="Google Shape;386;p23"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387" name="Google Shape;387;p23"/>
          <p:cNvSpPr/>
          <p:nvPr/>
        </p:nvSpPr>
        <p:spPr>
          <a:xfrm>
            <a:off x="121587" y="1044937"/>
            <a:ext cx="10239186" cy="148983"/>
          </a:xfrm>
          <a:custGeom>
            <a:avLst/>
            <a:gdLst/>
            <a:ahLst/>
            <a:cxnLst/>
            <a:rect l="l" t="t" r="r" b="b"/>
            <a:pathLst>
              <a:path w="10239186" h="148983" extrusionOk="0">
                <a:moveTo>
                  <a:pt x="0" y="0"/>
                </a:moveTo>
                <a:lnTo>
                  <a:pt x="10239186" y="0"/>
                </a:lnTo>
                <a:lnTo>
                  <a:pt x="10239186" y="148983"/>
                </a:lnTo>
                <a:lnTo>
                  <a:pt x="0" y="148983"/>
                </a:lnTo>
                <a:lnTo>
                  <a:pt x="0" y="0"/>
                </a:lnTo>
                <a:close/>
              </a:path>
            </a:pathLst>
          </a:custGeom>
          <a:blipFill rotWithShape="1">
            <a:blip r:embed="rId4">
              <a:alphaModFix/>
            </a:blip>
            <a:stretch>
              <a:fillRect/>
            </a:stretch>
          </a:blipFill>
          <a:ln>
            <a:noFill/>
          </a:ln>
        </p:spPr>
        <p:txBody>
          <a:bodyPr/>
          <a:lstStyle/>
          <a:p>
            <a:endParaRPr lang="en-US"/>
          </a:p>
        </p:txBody>
      </p:sp>
      <p:sp>
        <p:nvSpPr>
          <p:cNvPr id="388" name="Google Shape;388;p23"/>
          <p:cNvSpPr txBox="1"/>
          <p:nvPr/>
        </p:nvSpPr>
        <p:spPr>
          <a:xfrm>
            <a:off x="121587" y="295275"/>
            <a:ext cx="9854915"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Journaling</a:t>
            </a:r>
            <a:endParaRPr/>
          </a:p>
        </p:txBody>
      </p:sp>
      <p:sp>
        <p:nvSpPr>
          <p:cNvPr id="389" name="Google Shape;389;p23"/>
          <p:cNvSpPr txBox="1"/>
          <p:nvPr/>
        </p:nvSpPr>
        <p:spPr>
          <a:xfrm>
            <a:off x="665660" y="6443745"/>
            <a:ext cx="16801796" cy="2181225"/>
          </a:xfrm>
          <a:prstGeom prst="rect">
            <a:avLst/>
          </a:prstGeom>
          <a:noFill/>
          <a:ln>
            <a:noFill/>
          </a:ln>
        </p:spPr>
        <p:txBody>
          <a:bodyPr spcFirstLastPara="1" wrap="square" lIns="0" tIns="0" rIns="0" bIns="0" anchor="t" anchorCtr="0">
            <a:spAutoFit/>
          </a:bodyPr>
          <a:lstStyle/>
          <a:p>
            <a:pPr marL="0" marR="0" lvl="0" indent="0" algn="ctr" rtl="0">
              <a:lnSpc>
                <a:spcPct val="119979"/>
              </a:lnSpc>
              <a:spcBef>
                <a:spcPts val="0"/>
              </a:spcBef>
              <a:spcAft>
                <a:spcPts val="0"/>
              </a:spcAft>
              <a:buNone/>
            </a:pPr>
            <a:r>
              <a:rPr lang="en-US" sz="4800" b="0" i="0" u="none" strike="noStrike" cap="none">
                <a:solidFill>
                  <a:srgbClr val="000000"/>
                </a:solidFill>
                <a:latin typeface="Rubik"/>
                <a:ea typeface="Rubik"/>
                <a:cs typeface="Rubik"/>
                <a:sym typeface="Rubik"/>
              </a:rPr>
              <a:t>When you hear this quote, what does it mean to you? </a:t>
            </a:r>
            <a:endParaRPr/>
          </a:p>
          <a:p>
            <a:pPr marL="0" marR="0" lvl="0" indent="0" algn="ctr" rtl="0">
              <a:lnSpc>
                <a:spcPct val="119979"/>
              </a:lnSpc>
              <a:spcBef>
                <a:spcPts val="0"/>
              </a:spcBef>
              <a:spcAft>
                <a:spcPts val="0"/>
              </a:spcAft>
              <a:buNone/>
            </a:pPr>
            <a:endParaRPr sz="4800" b="0" i="0" u="none" strike="noStrike" cap="none">
              <a:solidFill>
                <a:srgbClr val="000000"/>
              </a:solidFill>
              <a:latin typeface="Rubik"/>
              <a:ea typeface="Rubik"/>
              <a:cs typeface="Rubik"/>
              <a:sym typeface="Rubik"/>
            </a:endParaRPr>
          </a:p>
          <a:p>
            <a:pPr marL="0" marR="0" lvl="0" indent="0" algn="ctr" rtl="0">
              <a:lnSpc>
                <a:spcPct val="119979"/>
              </a:lnSpc>
              <a:spcBef>
                <a:spcPts val="0"/>
              </a:spcBef>
              <a:spcAft>
                <a:spcPts val="0"/>
              </a:spcAft>
              <a:buNone/>
            </a:pPr>
            <a:r>
              <a:rPr lang="en-US" sz="4800" b="0" i="0" u="none" strike="noStrike" cap="none">
                <a:solidFill>
                  <a:srgbClr val="000000"/>
                </a:solidFill>
                <a:latin typeface="Rubik"/>
                <a:ea typeface="Rubik"/>
                <a:cs typeface="Rubik"/>
                <a:sym typeface="Rubik"/>
              </a:rPr>
              <a:t>What do you think it is about?</a:t>
            </a:r>
            <a:endParaRPr/>
          </a:p>
        </p:txBody>
      </p:sp>
      <p:sp>
        <p:nvSpPr>
          <p:cNvPr id="390" name="Google Shape;390;p23" descr="Pencil outline"/>
          <p:cNvSpPr/>
          <p:nvPr/>
        </p:nvSpPr>
        <p:spPr>
          <a:xfrm>
            <a:off x="13915402" y="5003822"/>
            <a:ext cx="1262880" cy="1262880"/>
          </a:xfrm>
          <a:custGeom>
            <a:avLst/>
            <a:gdLst/>
            <a:ahLst/>
            <a:cxnLst/>
            <a:rect l="l" t="t" r="r" b="b"/>
            <a:pathLst>
              <a:path w="1262880" h="1262880" extrusionOk="0">
                <a:moveTo>
                  <a:pt x="0" y="0"/>
                </a:moveTo>
                <a:lnTo>
                  <a:pt x="1262881" y="0"/>
                </a:lnTo>
                <a:lnTo>
                  <a:pt x="1262881" y="1262879"/>
                </a:lnTo>
                <a:lnTo>
                  <a:pt x="0" y="1262879"/>
                </a:lnTo>
                <a:lnTo>
                  <a:pt x="0" y="0"/>
                </a:lnTo>
                <a:close/>
              </a:path>
            </a:pathLst>
          </a:custGeom>
          <a:blipFill rotWithShape="1">
            <a:blip r:embed="rId5">
              <a:alphaModFix/>
            </a:blip>
            <a:stretch>
              <a:fillRect/>
            </a:stretch>
          </a:blipFill>
          <a:ln>
            <a:noFill/>
          </a:ln>
        </p:spPr>
        <p:txBody>
          <a:bodyPr/>
          <a:lstStyle/>
          <a:p>
            <a:endParaRPr lang="en-US"/>
          </a:p>
        </p:txBody>
      </p:sp>
      <p:sp>
        <p:nvSpPr>
          <p:cNvPr id="391" name="Google Shape;391;p23" descr="Lightbulb and pencil outline"/>
          <p:cNvSpPr/>
          <p:nvPr/>
        </p:nvSpPr>
        <p:spPr>
          <a:xfrm rot="-1187412">
            <a:off x="4098618" y="4598540"/>
            <a:ext cx="1371600" cy="1371600"/>
          </a:xfrm>
          <a:custGeom>
            <a:avLst/>
            <a:gdLst/>
            <a:ahLst/>
            <a:cxnLst/>
            <a:rect l="l" t="t" r="r" b="b"/>
            <a:pathLst>
              <a:path w="1371600" h="1371600" extrusionOk="0">
                <a:moveTo>
                  <a:pt x="0" y="0"/>
                </a:moveTo>
                <a:lnTo>
                  <a:pt x="1371600" y="0"/>
                </a:lnTo>
                <a:lnTo>
                  <a:pt x="1371600" y="1371599"/>
                </a:lnTo>
                <a:lnTo>
                  <a:pt x="0" y="1371599"/>
                </a:lnTo>
                <a:lnTo>
                  <a:pt x="0" y="0"/>
                </a:lnTo>
                <a:close/>
              </a:path>
            </a:pathLst>
          </a:custGeom>
          <a:blipFill rotWithShape="1">
            <a:blip r:embed="rId6">
              <a:alphaModFix/>
            </a:blip>
            <a:stretch>
              <a:fillRect/>
            </a:stretch>
          </a:blipFill>
          <a:ln>
            <a:noFill/>
          </a:ln>
        </p:spPr>
        <p:txBody>
          <a:bodyPr/>
          <a:lstStyle/>
          <a:p>
            <a:endParaRPr lang="en-US"/>
          </a:p>
        </p:txBody>
      </p:sp>
      <p:sp>
        <p:nvSpPr>
          <p:cNvPr id="392" name="Google Shape;392;p23"/>
          <p:cNvSpPr txBox="1"/>
          <p:nvPr/>
        </p:nvSpPr>
        <p:spPr>
          <a:xfrm>
            <a:off x="4640492" y="4942773"/>
            <a:ext cx="9854915" cy="10191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600" b="1" i="0" u="none" strike="noStrike" cap="none">
                <a:solidFill>
                  <a:srgbClr val="000000"/>
                </a:solidFill>
                <a:latin typeface="Rubik"/>
                <a:ea typeface="Rubik"/>
                <a:cs typeface="Rubik"/>
                <a:sym typeface="Rubik"/>
              </a:rPr>
              <a:t>Independent Writing</a:t>
            </a:r>
            <a:endParaRPr/>
          </a:p>
        </p:txBody>
      </p:sp>
      <p:cxnSp>
        <p:nvCxnSpPr>
          <p:cNvPr id="393" name="Google Shape;393;p23"/>
          <p:cNvCxnSpPr/>
          <p:nvPr/>
        </p:nvCxnSpPr>
        <p:spPr>
          <a:xfrm rot="10800000">
            <a:off x="9446161" y="6103620"/>
            <a:ext cx="4612147" cy="253"/>
          </a:xfrm>
          <a:prstGeom prst="straightConnector1">
            <a:avLst/>
          </a:prstGeom>
          <a:noFill/>
          <a:ln w="19050" cap="rnd" cmpd="sng">
            <a:solidFill>
              <a:srgbClr val="C5FFF4"/>
            </a:solidFill>
            <a:prstDash val="solid"/>
            <a:round/>
            <a:headEnd type="none" w="sm" len="sm"/>
            <a:tailEnd type="triangle" w="med" len="med"/>
          </a:ln>
        </p:spPr>
      </p:cxnSp>
      <p:sp>
        <p:nvSpPr>
          <p:cNvPr id="394" name="Google Shape;394;p23"/>
          <p:cNvSpPr txBox="1"/>
          <p:nvPr/>
        </p:nvSpPr>
        <p:spPr>
          <a:xfrm>
            <a:off x="665660" y="1384420"/>
            <a:ext cx="17079176" cy="391581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800" b="0" i="0" u="none" strike="noStrike" cap="none" dirty="0">
                <a:solidFill>
                  <a:srgbClr val="000000"/>
                </a:solidFill>
                <a:latin typeface="Rubik"/>
                <a:ea typeface="Rubik"/>
                <a:cs typeface="Rubik"/>
                <a:sym typeface="Rubik"/>
              </a:rPr>
              <a:t>“No matter who we are, no matter how successful, no matter what our situation, compassion is something we all need to receive and give." </a:t>
            </a:r>
            <a:endParaRPr sz="4800" dirty="0"/>
          </a:p>
          <a:p>
            <a:pPr marL="0" marR="0" lvl="0" indent="0" algn="l" rtl="0">
              <a:lnSpc>
                <a:spcPct val="120000"/>
              </a:lnSpc>
              <a:spcBef>
                <a:spcPts val="0"/>
              </a:spcBef>
              <a:spcAft>
                <a:spcPts val="0"/>
              </a:spcAft>
              <a:buNone/>
            </a:pPr>
            <a:r>
              <a:rPr lang="en-US" sz="3200" b="0" i="0" u="none" strike="noStrike" cap="none" dirty="0">
                <a:solidFill>
                  <a:srgbClr val="000000"/>
                </a:solidFill>
                <a:latin typeface="Rubik"/>
                <a:ea typeface="Rubik"/>
                <a:cs typeface="Rubik"/>
                <a:sym typeface="Rubik"/>
              </a:rPr>
              <a:t>														- Catherine </a:t>
            </a:r>
            <a:r>
              <a:rPr lang="en-US" sz="3200" b="0" i="0" u="none" strike="noStrike" cap="none" dirty="0" err="1">
                <a:solidFill>
                  <a:srgbClr val="000000"/>
                </a:solidFill>
                <a:latin typeface="Rubik"/>
                <a:ea typeface="Rubik"/>
                <a:cs typeface="Rubik"/>
                <a:sym typeface="Rubik"/>
              </a:rPr>
              <a:t>Pulsifer</a:t>
            </a:r>
            <a:r>
              <a:rPr lang="en-US" sz="3200" b="0" i="0" u="none" strike="noStrike" cap="none" dirty="0">
                <a:solidFill>
                  <a:srgbClr val="000000"/>
                </a:solidFill>
                <a:latin typeface="Rubik"/>
                <a:ea typeface="Rubik"/>
                <a:cs typeface="Rubik"/>
                <a:sym typeface="Rubik"/>
              </a:rPr>
              <a:t> </a:t>
            </a:r>
            <a:endParaRPr sz="3200" dirty="0"/>
          </a:p>
          <a:p>
            <a:pPr marL="0" marR="0" lvl="0" indent="0" algn="l" rtl="0">
              <a:lnSpc>
                <a:spcPct val="102857"/>
              </a:lnSpc>
              <a:spcBef>
                <a:spcPts val="0"/>
              </a:spcBef>
              <a:spcAft>
                <a:spcPts val="0"/>
              </a:spcAft>
              <a:buNone/>
            </a:pPr>
            <a:endParaRPr sz="4200" b="0" i="0" u="none" strike="noStrike" cap="none" dirty="0">
              <a:solidFill>
                <a:srgbClr val="000000"/>
              </a:solidFill>
              <a:latin typeface="Rubik"/>
              <a:ea typeface="Rubik"/>
              <a:cs typeface="Rubik"/>
              <a:sym typeface="Rubi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4"/>
          <p:cNvSpPr/>
          <p:nvPr/>
        </p:nvSpPr>
        <p:spPr>
          <a:xfrm>
            <a:off x="393238" y="5242046"/>
            <a:ext cx="17501521" cy="3903282"/>
          </a:xfrm>
          <a:custGeom>
            <a:avLst/>
            <a:gdLst/>
            <a:ahLst/>
            <a:cxnLst/>
            <a:rect l="l" t="t" r="r" b="b"/>
            <a:pathLst>
              <a:path w="23335362" h="5204376" extrusionOk="0">
                <a:moveTo>
                  <a:pt x="0" y="0"/>
                </a:moveTo>
                <a:lnTo>
                  <a:pt x="23335362" y="0"/>
                </a:lnTo>
                <a:lnTo>
                  <a:pt x="23335362" y="5204376"/>
                </a:lnTo>
                <a:lnTo>
                  <a:pt x="0" y="5204376"/>
                </a:lnTo>
                <a:close/>
              </a:path>
            </a:pathLst>
          </a:custGeom>
          <a:solidFill>
            <a:srgbClr val="F5CF65"/>
          </a:solidFill>
          <a:ln>
            <a:noFill/>
          </a:ln>
        </p:spPr>
        <p:txBody>
          <a:bodyPr/>
          <a:lstStyle/>
          <a:p>
            <a:endParaRPr lang="en-US"/>
          </a:p>
        </p:txBody>
      </p:sp>
      <p:sp>
        <p:nvSpPr>
          <p:cNvPr id="404" name="Google Shape;404;p24"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405" name="Google Shape;405;p24"/>
          <p:cNvSpPr/>
          <p:nvPr/>
        </p:nvSpPr>
        <p:spPr>
          <a:xfrm>
            <a:off x="121587" y="1044937"/>
            <a:ext cx="10239186" cy="148983"/>
          </a:xfrm>
          <a:custGeom>
            <a:avLst/>
            <a:gdLst/>
            <a:ahLst/>
            <a:cxnLst/>
            <a:rect l="l" t="t" r="r" b="b"/>
            <a:pathLst>
              <a:path w="10239186" h="148983" extrusionOk="0">
                <a:moveTo>
                  <a:pt x="0" y="0"/>
                </a:moveTo>
                <a:lnTo>
                  <a:pt x="10239186" y="0"/>
                </a:lnTo>
                <a:lnTo>
                  <a:pt x="10239186" y="148983"/>
                </a:lnTo>
                <a:lnTo>
                  <a:pt x="0" y="148983"/>
                </a:lnTo>
                <a:lnTo>
                  <a:pt x="0" y="0"/>
                </a:lnTo>
                <a:close/>
              </a:path>
            </a:pathLst>
          </a:custGeom>
          <a:blipFill rotWithShape="1">
            <a:blip r:embed="rId4">
              <a:alphaModFix/>
            </a:blip>
            <a:stretch>
              <a:fillRect/>
            </a:stretch>
          </a:blipFill>
          <a:ln>
            <a:noFill/>
          </a:ln>
        </p:spPr>
        <p:txBody>
          <a:bodyPr/>
          <a:lstStyle/>
          <a:p>
            <a:endParaRPr lang="en-US"/>
          </a:p>
        </p:txBody>
      </p:sp>
      <p:sp>
        <p:nvSpPr>
          <p:cNvPr id="406" name="Google Shape;406;p24"/>
          <p:cNvSpPr txBox="1"/>
          <p:nvPr/>
        </p:nvSpPr>
        <p:spPr>
          <a:xfrm>
            <a:off x="121587" y="295275"/>
            <a:ext cx="9854915"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Quote Reflection Share Out</a:t>
            </a:r>
            <a:endParaRPr/>
          </a:p>
        </p:txBody>
      </p:sp>
      <p:sp>
        <p:nvSpPr>
          <p:cNvPr id="407" name="Google Shape;407;p24"/>
          <p:cNvSpPr txBox="1"/>
          <p:nvPr/>
        </p:nvSpPr>
        <p:spPr>
          <a:xfrm>
            <a:off x="514505" y="6000446"/>
            <a:ext cx="16801796" cy="2181225"/>
          </a:xfrm>
          <a:prstGeom prst="rect">
            <a:avLst/>
          </a:prstGeom>
          <a:noFill/>
          <a:ln>
            <a:noFill/>
          </a:ln>
        </p:spPr>
        <p:txBody>
          <a:bodyPr spcFirstLastPara="1" wrap="square" lIns="0" tIns="0" rIns="0" bIns="0" anchor="t" anchorCtr="0">
            <a:spAutoFit/>
          </a:bodyPr>
          <a:lstStyle/>
          <a:p>
            <a:pPr marL="0" marR="0" lvl="0" indent="0" algn="ctr" rtl="0">
              <a:lnSpc>
                <a:spcPct val="119979"/>
              </a:lnSpc>
              <a:spcBef>
                <a:spcPts val="0"/>
              </a:spcBef>
              <a:spcAft>
                <a:spcPts val="0"/>
              </a:spcAft>
              <a:buNone/>
            </a:pPr>
            <a:r>
              <a:rPr lang="en-US" sz="4800" b="0" i="0" u="none" strike="noStrike" cap="none">
                <a:solidFill>
                  <a:srgbClr val="000000"/>
                </a:solidFill>
                <a:latin typeface="Rubik"/>
                <a:ea typeface="Rubik"/>
                <a:cs typeface="Rubik"/>
                <a:sym typeface="Rubik"/>
              </a:rPr>
              <a:t>When you hear this quote, what does it mean to you? </a:t>
            </a:r>
            <a:endParaRPr/>
          </a:p>
          <a:p>
            <a:pPr marL="0" marR="0" lvl="0" indent="0" algn="ctr" rtl="0">
              <a:lnSpc>
                <a:spcPct val="119979"/>
              </a:lnSpc>
              <a:spcBef>
                <a:spcPts val="0"/>
              </a:spcBef>
              <a:spcAft>
                <a:spcPts val="0"/>
              </a:spcAft>
              <a:buNone/>
            </a:pPr>
            <a:endParaRPr sz="4800" b="0" i="0" u="none" strike="noStrike" cap="none">
              <a:solidFill>
                <a:srgbClr val="000000"/>
              </a:solidFill>
              <a:latin typeface="Rubik"/>
              <a:ea typeface="Rubik"/>
              <a:cs typeface="Rubik"/>
              <a:sym typeface="Rubik"/>
            </a:endParaRPr>
          </a:p>
          <a:p>
            <a:pPr marL="0" marR="0" lvl="0" indent="0" algn="ctr" rtl="0">
              <a:lnSpc>
                <a:spcPct val="119979"/>
              </a:lnSpc>
              <a:spcBef>
                <a:spcPts val="0"/>
              </a:spcBef>
              <a:spcAft>
                <a:spcPts val="0"/>
              </a:spcAft>
              <a:buNone/>
            </a:pPr>
            <a:r>
              <a:rPr lang="en-US" sz="4800" b="0" i="0" u="none" strike="noStrike" cap="none">
                <a:solidFill>
                  <a:srgbClr val="000000"/>
                </a:solidFill>
                <a:latin typeface="Rubik"/>
                <a:ea typeface="Rubik"/>
                <a:cs typeface="Rubik"/>
                <a:sym typeface="Rubik"/>
              </a:rPr>
              <a:t>What do you think it is about?</a:t>
            </a:r>
            <a:endParaRPr/>
          </a:p>
        </p:txBody>
      </p:sp>
      <p:sp>
        <p:nvSpPr>
          <p:cNvPr id="2" name="Google Shape;394;p23">
            <a:extLst>
              <a:ext uri="{FF2B5EF4-FFF2-40B4-BE49-F238E27FC236}">
                <a16:creationId xmlns:a16="http://schemas.microsoft.com/office/drawing/2014/main" id="{7C835C68-5FC7-BF1B-BBA0-4671E85CAB28}"/>
              </a:ext>
            </a:extLst>
          </p:cNvPr>
          <p:cNvSpPr txBox="1"/>
          <p:nvPr/>
        </p:nvSpPr>
        <p:spPr>
          <a:xfrm>
            <a:off x="665660" y="1384420"/>
            <a:ext cx="17079176" cy="391581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800" b="0" i="0" u="none" strike="noStrike" cap="none" dirty="0">
                <a:solidFill>
                  <a:srgbClr val="000000"/>
                </a:solidFill>
                <a:latin typeface="Rubik"/>
                <a:ea typeface="Rubik"/>
                <a:cs typeface="Rubik"/>
                <a:sym typeface="Rubik"/>
              </a:rPr>
              <a:t>“No matter who we are, no matter how successful, no matter what our situation, compassion is something we all need to receive and give." </a:t>
            </a:r>
            <a:endParaRPr sz="4800" dirty="0"/>
          </a:p>
          <a:p>
            <a:pPr marL="0" marR="0" lvl="0" indent="0" algn="l" rtl="0">
              <a:lnSpc>
                <a:spcPct val="120000"/>
              </a:lnSpc>
              <a:spcBef>
                <a:spcPts val="0"/>
              </a:spcBef>
              <a:spcAft>
                <a:spcPts val="0"/>
              </a:spcAft>
              <a:buNone/>
            </a:pPr>
            <a:r>
              <a:rPr lang="en-US" sz="3200" b="0" i="0" u="none" strike="noStrike" cap="none" dirty="0">
                <a:solidFill>
                  <a:srgbClr val="000000"/>
                </a:solidFill>
                <a:latin typeface="Rubik"/>
                <a:ea typeface="Rubik"/>
                <a:cs typeface="Rubik"/>
                <a:sym typeface="Rubik"/>
              </a:rPr>
              <a:t>														- Catherine </a:t>
            </a:r>
            <a:r>
              <a:rPr lang="en-US" sz="3200" b="0" i="0" u="none" strike="noStrike" cap="none" dirty="0" err="1">
                <a:solidFill>
                  <a:srgbClr val="000000"/>
                </a:solidFill>
                <a:latin typeface="Rubik"/>
                <a:ea typeface="Rubik"/>
                <a:cs typeface="Rubik"/>
                <a:sym typeface="Rubik"/>
              </a:rPr>
              <a:t>Pulsifer</a:t>
            </a:r>
            <a:r>
              <a:rPr lang="en-US" sz="3200" b="0" i="0" u="none" strike="noStrike" cap="none" dirty="0">
                <a:solidFill>
                  <a:srgbClr val="000000"/>
                </a:solidFill>
                <a:latin typeface="Rubik"/>
                <a:ea typeface="Rubik"/>
                <a:cs typeface="Rubik"/>
                <a:sym typeface="Rubik"/>
              </a:rPr>
              <a:t> </a:t>
            </a:r>
            <a:endParaRPr sz="3200" dirty="0"/>
          </a:p>
          <a:p>
            <a:pPr marL="0" marR="0" lvl="0" indent="0" algn="l" rtl="0">
              <a:lnSpc>
                <a:spcPct val="102857"/>
              </a:lnSpc>
              <a:spcBef>
                <a:spcPts val="0"/>
              </a:spcBef>
              <a:spcAft>
                <a:spcPts val="0"/>
              </a:spcAft>
              <a:buNone/>
            </a:pPr>
            <a:endParaRPr sz="4200" b="0" i="0" u="none" strike="noStrike" cap="none" dirty="0">
              <a:solidFill>
                <a:srgbClr val="000000"/>
              </a:solidFill>
              <a:latin typeface="Rubik"/>
              <a:ea typeface="Rubik"/>
              <a:cs typeface="Rubik"/>
              <a:sym typeface="Rubi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5"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418" name="Google Shape;418;p25"/>
          <p:cNvSpPr/>
          <p:nvPr/>
        </p:nvSpPr>
        <p:spPr>
          <a:xfrm>
            <a:off x="121587" y="1044937"/>
            <a:ext cx="10239186" cy="148983"/>
          </a:xfrm>
          <a:custGeom>
            <a:avLst/>
            <a:gdLst/>
            <a:ahLst/>
            <a:cxnLst/>
            <a:rect l="l" t="t" r="r" b="b"/>
            <a:pathLst>
              <a:path w="10239186" h="148983" extrusionOk="0">
                <a:moveTo>
                  <a:pt x="0" y="0"/>
                </a:moveTo>
                <a:lnTo>
                  <a:pt x="10239186" y="0"/>
                </a:lnTo>
                <a:lnTo>
                  <a:pt x="10239186" y="148983"/>
                </a:lnTo>
                <a:lnTo>
                  <a:pt x="0" y="148983"/>
                </a:lnTo>
                <a:lnTo>
                  <a:pt x="0" y="0"/>
                </a:lnTo>
                <a:close/>
              </a:path>
            </a:pathLst>
          </a:custGeom>
          <a:blipFill rotWithShape="1">
            <a:blip r:embed="rId4">
              <a:alphaModFix/>
            </a:blip>
            <a:stretch>
              <a:fillRect/>
            </a:stretch>
          </a:blipFill>
          <a:ln>
            <a:noFill/>
          </a:ln>
        </p:spPr>
        <p:txBody>
          <a:bodyPr/>
          <a:lstStyle/>
          <a:p>
            <a:endParaRPr lang="en-US"/>
          </a:p>
        </p:txBody>
      </p:sp>
      <p:sp>
        <p:nvSpPr>
          <p:cNvPr id="419" name="Google Shape;419;p25"/>
          <p:cNvSpPr/>
          <p:nvPr/>
        </p:nvSpPr>
        <p:spPr>
          <a:xfrm>
            <a:off x="270885" y="971436"/>
            <a:ext cx="6904399" cy="1375589"/>
          </a:xfrm>
          <a:custGeom>
            <a:avLst/>
            <a:gdLst/>
            <a:ahLst/>
            <a:cxnLst/>
            <a:rect l="l" t="t" r="r" b="b"/>
            <a:pathLst>
              <a:path w="6904399" h="1375589" extrusionOk="0">
                <a:moveTo>
                  <a:pt x="0" y="0"/>
                </a:moveTo>
                <a:lnTo>
                  <a:pt x="6904399" y="0"/>
                </a:lnTo>
                <a:lnTo>
                  <a:pt x="6904399" y="1375588"/>
                </a:lnTo>
                <a:lnTo>
                  <a:pt x="0" y="1375588"/>
                </a:lnTo>
                <a:lnTo>
                  <a:pt x="0" y="0"/>
                </a:lnTo>
                <a:close/>
              </a:path>
            </a:pathLst>
          </a:custGeom>
          <a:blipFill rotWithShape="1">
            <a:blip r:embed="rId5">
              <a:alphaModFix/>
            </a:blip>
            <a:stretch>
              <a:fillRect/>
            </a:stretch>
          </a:blipFill>
          <a:ln>
            <a:noFill/>
          </a:ln>
        </p:spPr>
        <p:txBody>
          <a:bodyPr/>
          <a:lstStyle/>
          <a:p>
            <a:endParaRPr lang="en-US"/>
          </a:p>
        </p:txBody>
      </p:sp>
      <p:sp>
        <p:nvSpPr>
          <p:cNvPr id="420" name="Google Shape;420;p25"/>
          <p:cNvSpPr/>
          <p:nvPr/>
        </p:nvSpPr>
        <p:spPr>
          <a:xfrm>
            <a:off x="270885" y="2098569"/>
            <a:ext cx="2971800" cy="590145"/>
          </a:xfrm>
          <a:custGeom>
            <a:avLst/>
            <a:gdLst/>
            <a:ahLst/>
            <a:cxnLst/>
            <a:rect l="l" t="t" r="r" b="b"/>
            <a:pathLst>
              <a:path w="2971800" h="590145" extrusionOk="0">
                <a:moveTo>
                  <a:pt x="0" y="0"/>
                </a:moveTo>
                <a:lnTo>
                  <a:pt x="2971800" y="0"/>
                </a:lnTo>
                <a:lnTo>
                  <a:pt x="2971800" y="590145"/>
                </a:lnTo>
                <a:lnTo>
                  <a:pt x="0" y="590145"/>
                </a:lnTo>
                <a:lnTo>
                  <a:pt x="0" y="0"/>
                </a:lnTo>
                <a:close/>
              </a:path>
            </a:pathLst>
          </a:custGeom>
          <a:blipFill rotWithShape="1">
            <a:blip r:embed="rId6">
              <a:alphaModFix/>
            </a:blip>
            <a:stretch>
              <a:fillRect/>
            </a:stretch>
          </a:blipFill>
          <a:ln>
            <a:noFill/>
          </a:ln>
        </p:spPr>
        <p:txBody>
          <a:bodyPr/>
          <a:lstStyle/>
          <a:p>
            <a:endParaRPr lang="en-US"/>
          </a:p>
        </p:txBody>
      </p:sp>
      <p:sp>
        <p:nvSpPr>
          <p:cNvPr id="421" name="Google Shape;421;p25"/>
          <p:cNvSpPr/>
          <p:nvPr/>
        </p:nvSpPr>
        <p:spPr>
          <a:xfrm>
            <a:off x="1863557" y="5105398"/>
            <a:ext cx="5418500" cy="3806496"/>
          </a:xfrm>
          <a:custGeom>
            <a:avLst/>
            <a:gdLst/>
            <a:ahLst/>
            <a:cxnLst/>
            <a:rect l="l" t="t" r="r" b="b"/>
            <a:pathLst>
              <a:path w="5418500" h="3806496" extrusionOk="0">
                <a:moveTo>
                  <a:pt x="0" y="0"/>
                </a:moveTo>
                <a:lnTo>
                  <a:pt x="5418499" y="0"/>
                </a:lnTo>
                <a:lnTo>
                  <a:pt x="5418499" y="3806496"/>
                </a:lnTo>
                <a:lnTo>
                  <a:pt x="0" y="3806496"/>
                </a:lnTo>
                <a:lnTo>
                  <a:pt x="0" y="0"/>
                </a:lnTo>
                <a:close/>
              </a:path>
            </a:pathLst>
          </a:custGeom>
          <a:blipFill rotWithShape="1">
            <a:blip r:embed="rId7">
              <a:alphaModFix/>
            </a:blip>
            <a:stretch>
              <a:fillRect/>
            </a:stretch>
          </a:blipFill>
          <a:ln>
            <a:noFill/>
          </a:ln>
        </p:spPr>
        <p:txBody>
          <a:bodyPr/>
          <a:lstStyle/>
          <a:p>
            <a:endParaRPr lang="en-US"/>
          </a:p>
        </p:txBody>
      </p:sp>
      <p:sp>
        <p:nvSpPr>
          <p:cNvPr id="422" name="Google Shape;422;p25"/>
          <p:cNvSpPr/>
          <p:nvPr/>
        </p:nvSpPr>
        <p:spPr>
          <a:xfrm>
            <a:off x="10111187" y="6309043"/>
            <a:ext cx="5418499" cy="3806496"/>
          </a:xfrm>
          <a:custGeom>
            <a:avLst/>
            <a:gdLst/>
            <a:ahLst/>
            <a:cxnLst/>
            <a:rect l="l" t="t" r="r" b="b"/>
            <a:pathLst>
              <a:path w="5418499" h="3806496" extrusionOk="0">
                <a:moveTo>
                  <a:pt x="0" y="0"/>
                </a:moveTo>
                <a:lnTo>
                  <a:pt x="5418500" y="0"/>
                </a:lnTo>
                <a:lnTo>
                  <a:pt x="5418500" y="3806496"/>
                </a:lnTo>
                <a:lnTo>
                  <a:pt x="0" y="3806496"/>
                </a:lnTo>
                <a:lnTo>
                  <a:pt x="0" y="0"/>
                </a:lnTo>
                <a:close/>
              </a:path>
            </a:pathLst>
          </a:custGeom>
          <a:blipFill rotWithShape="1">
            <a:blip r:embed="rId7">
              <a:alphaModFix/>
            </a:blip>
            <a:stretch>
              <a:fillRect/>
            </a:stretch>
          </a:blipFill>
          <a:ln>
            <a:noFill/>
          </a:ln>
        </p:spPr>
        <p:txBody>
          <a:bodyPr/>
          <a:lstStyle/>
          <a:p>
            <a:endParaRPr lang="en-US"/>
          </a:p>
        </p:txBody>
      </p:sp>
      <p:sp>
        <p:nvSpPr>
          <p:cNvPr id="423" name="Google Shape;423;p25"/>
          <p:cNvSpPr/>
          <p:nvPr/>
        </p:nvSpPr>
        <p:spPr>
          <a:xfrm rot="-9554738" flipH="1">
            <a:off x="6812967" y="5359851"/>
            <a:ext cx="4106399" cy="1160058"/>
          </a:xfrm>
          <a:custGeom>
            <a:avLst/>
            <a:gdLst/>
            <a:ahLst/>
            <a:cxnLst/>
            <a:rect l="l" t="t" r="r" b="b"/>
            <a:pathLst>
              <a:path w="4106399" h="1160058" extrusionOk="0">
                <a:moveTo>
                  <a:pt x="4106399" y="0"/>
                </a:moveTo>
                <a:lnTo>
                  <a:pt x="0" y="0"/>
                </a:lnTo>
                <a:lnTo>
                  <a:pt x="0" y="1160058"/>
                </a:lnTo>
                <a:lnTo>
                  <a:pt x="4106399" y="1160058"/>
                </a:lnTo>
                <a:lnTo>
                  <a:pt x="4106399" y="0"/>
                </a:lnTo>
                <a:close/>
              </a:path>
            </a:pathLst>
          </a:custGeom>
          <a:blipFill rotWithShape="1">
            <a:blip r:embed="rId8">
              <a:alphaModFix/>
            </a:blip>
            <a:stretch>
              <a:fillRect/>
            </a:stretch>
          </a:blipFill>
          <a:ln>
            <a:noFill/>
          </a:ln>
        </p:spPr>
        <p:txBody>
          <a:bodyPr/>
          <a:lstStyle/>
          <a:p>
            <a:endParaRPr lang="en-US"/>
          </a:p>
        </p:txBody>
      </p:sp>
      <p:sp>
        <p:nvSpPr>
          <p:cNvPr id="424" name="Google Shape;424;p25"/>
          <p:cNvSpPr txBox="1"/>
          <p:nvPr/>
        </p:nvSpPr>
        <p:spPr>
          <a:xfrm>
            <a:off x="91440" y="97743"/>
            <a:ext cx="9854915"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What is “Compassion”?</a:t>
            </a:r>
            <a:endParaRPr/>
          </a:p>
        </p:txBody>
      </p:sp>
      <p:sp>
        <p:nvSpPr>
          <p:cNvPr id="425" name="Google Shape;425;p25"/>
          <p:cNvSpPr txBox="1"/>
          <p:nvPr/>
        </p:nvSpPr>
        <p:spPr>
          <a:xfrm>
            <a:off x="422764" y="2822064"/>
            <a:ext cx="17105128" cy="1638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600" b="0" i="0" u="none" strike="noStrike" cap="none">
                <a:solidFill>
                  <a:srgbClr val="000000"/>
                </a:solidFill>
                <a:latin typeface="Rubik"/>
                <a:ea typeface="Rubik"/>
                <a:cs typeface="Rubik"/>
                <a:sym typeface="Rubik"/>
              </a:rPr>
              <a:t>noun</a:t>
            </a:r>
            <a:endParaRPr/>
          </a:p>
          <a:p>
            <a:pPr marL="0" marR="0" lvl="0" indent="0" algn="l" rtl="0">
              <a:lnSpc>
                <a:spcPct val="120000"/>
              </a:lnSpc>
              <a:spcBef>
                <a:spcPts val="0"/>
              </a:spcBef>
              <a:spcAft>
                <a:spcPts val="0"/>
              </a:spcAft>
              <a:buNone/>
            </a:pPr>
            <a:r>
              <a:rPr lang="en-US" sz="3600" b="1" i="0" u="none" strike="noStrike" cap="none">
                <a:solidFill>
                  <a:srgbClr val="000000"/>
                </a:solidFill>
                <a:latin typeface="Rubik"/>
                <a:ea typeface="Rubik"/>
                <a:cs typeface="Rubik"/>
                <a:sym typeface="Rubik"/>
              </a:rPr>
              <a:t>Definition: </a:t>
            </a:r>
            <a:r>
              <a:rPr lang="en-US" sz="3600" b="0" i="0" u="none" strike="noStrike" cap="none">
                <a:solidFill>
                  <a:srgbClr val="000000"/>
                </a:solidFill>
                <a:latin typeface="Rubik"/>
                <a:ea typeface="Rubik"/>
                <a:cs typeface="Rubik"/>
                <a:sym typeface="Rubik"/>
              </a:rPr>
              <a:t> Concern for the well-being of someone who is suffering and a desire to ease that person’s suffering.</a:t>
            </a:r>
            <a:endParaRPr/>
          </a:p>
        </p:txBody>
      </p:sp>
      <p:sp>
        <p:nvSpPr>
          <p:cNvPr id="426" name="Google Shape;426;p25"/>
          <p:cNvSpPr txBox="1"/>
          <p:nvPr/>
        </p:nvSpPr>
        <p:spPr>
          <a:xfrm>
            <a:off x="2438746" y="6084721"/>
            <a:ext cx="2580151" cy="9239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1" i="0" u="none" strike="noStrike" cap="none">
                <a:solidFill>
                  <a:srgbClr val="00F8A0"/>
                </a:solidFill>
                <a:latin typeface="Rubik"/>
                <a:ea typeface="Rubik"/>
                <a:cs typeface="Rubik"/>
                <a:sym typeface="Rubik"/>
              </a:rPr>
              <a:t>First, </a:t>
            </a:r>
            <a:endParaRPr/>
          </a:p>
        </p:txBody>
      </p:sp>
      <p:sp>
        <p:nvSpPr>
          <p:cNvPr id="427" name="Google Shape;427;p25"/>
          <p:cNvSpPr txBox="1"/>
          <p:nvPr/>
        </p:nvSpPr>
        <p:spPr>
          <a:xfrm>
            <a:off x="2823063" y="6921776"/>
            <a:ext cx="4166643" cy="566615"/>
          </a:xfrm>
          <a:prstGeom prst="rect">
            <a:avLst/>
          </a:prstGeom>
          <a:noFill/>
          <a:ln>
            <a:noFill/>
          </a:ln>
        </p:spPr>
        <p:txBody>
          <a:bodyPr spcFirstLastPara="1" wrap="square" lIns="0" tIns="0" rIns="0" bIns="0" anchor="t" anchorCtr="0">
            <a:spAutoFit/>
          </a:bodyPr>
          <a:lstStyle/>
          <a:p>
            <a:pPr marL="0" marR="0" lvl="0" indent="0" algn="l" rtl="0">
              <a:lnSpc>
                <a:spcPct val="119989"/>
              </a:lnSpc>
              <a:spcBef>
                <a:spcPts val="0"/>
              </a:spcBef>
              <a:spcAft>
                <a:spcPts val="0"/>
              </a:spcAft>
              <a:buNone/>
            </a:pPr>
            <a:r>
              <a:rPr lang="en-US" sz="3672" b="0" i="0" u="none" strike="noStrike" cap="none">
                <a:solidFill>
                  <a:srgbClr val="000000"/>
                </a:solidFill>
                <a:latin typeface="Rubik"/>
                <a:ea typeface="Rubik"/>
                <a:cs typeface="Rubik"/>
                <a:sym typeface="Rubik"/>
              </a:rPr>
              <a:t>We feel </a:t>
            </a:r>
            <a:r>
              <a:rPr lang="en-US" sz="3672" b="1" i="0" u="none" strike="noStrike" cap="none">
                <a:solidFill>
                  <a:srgbClr val="000000"/>
                </a:solidFill>
                <a:latin typeface="Rubik"/>
                <a:ea typeface="Rubik"/>
                <a:cs typeface="Rubik"/>
                <a:sym typeface="Rubik"/>
              </a:rPr>
              <a:t>empathy.</a:t>
            </a:r>
            <a:endParaRPr/>
          </a:p>
        </p:txBody>
      </p:sp>
      <p:sp>
        <p:nvSpPr>
          <p:cNvPr id="428" name="Google Shape;428;p25"/>
          <p:cNvSpPr txBox="1"/>
          <p:nvPr/>
        </p:nvSpPr>
        <p:spPr>
          <a:xfrm>
            <a:off x="10689151" y="7469341"/>
            <a:ext cx="2745485" cy="9334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1" i="0" u="none" strike="noStrike" cap="none">
                <a:solidFill>
                  <a:srgbClr val="F2C23B"/>
                </a:solidFill>
                <a:latin typeface="Rubik"/>
                <a:ea typeface="Rubik"/>
                <a:cs typeface="Rubik"/>
                <a:sym typeface="Rubik"/>
              </a:rPr>
              <a:t>Then,</a:t>
            </a:r>
            <a:endParaRPr/>
          </a:p>
        </p:txBody>
      </p:sp>
      <p:sp>
        <p:nvSpPr>
          <p:cNvPr id="429" name="Google Shape;429;p25"/>
          <p:cNvSpPr txBox="1"/>
          <p:nvPr/>
        </p:nvSpPr>
        <p:spPr>
          <a:xfrm>
            <a:off x="10279859" y="8202766"/>
            <a:ext cx="5443744" cy="583886"/>
          </a:xfrm>
          <a:prstGeom prst="rect">
            <a:avLst/>
          </a:prstGeom>
          <a:noFill/>
          <a:ln>
            <a:noFill/>
          </a:ln>
        </p:spPr>
        <p:txBody>
          <a:bodyPr spcFirstLastPara="1" wrap="square" lIns="0" tIns="0" rIns="0" bIns="0" anchor="t" anchorCtr="0">
            <a:spAutoFit/>
          </a:bodyPr>
          <a:lstStyle/>
          <a:p>
            <a:pPr marL="0" marR="0" lvl="0" indent="0" algn="l" rtl="0">
              <a:lnSpc>
                <a:spcPct val="119994"/>
              </a:lnSpc>
              <a:spcBef>
                <a:spcPts val="0"/>
              </a:spcBef>
              <a:spcAft>
                <a:spcPts val="0"/>
              </a:spcAft>
              <a:buNone/>
            </a:pPr>
            <a:r>
              <a:rPr lang="en-US" sz="3786" b="0" i="0" u="none" strike="noStrike" cap="none">
                <a:solidFill>
                  <a:srgbClr val="000000"/>
                </a:solidFill>
                <a:latin typeface="Rubik"/>
                <a:ea typeface="Rubik"/>
                <a:cs typeface="Rubik"/>
                <a:sym typeface="Rubik"/>
              </a:rPr>
              <a:t>We show </a:t>
            </a:r>
            <a:r>
              <a:rPr lang="en-US" sz="3786" b="1" i="0" u="none" strike="noStrike" cap="none">
                <a:solidFill>
                  <a:srgbClr val="000000"/>
                </a:solidFill>
                <a:latin typeface="Rubik"/>
                <a:ea typeface="Rubik"/>
                <a:cs typeface="Rubik"/>
                <a:sym typeface="Rubik"/>
              </a:rPr>
              <a:t>compassion.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6"/>
          <p:cNvSpPr/>
          <p:nvPr/>
        </p:nvSpPr>
        <p:spPr>
          <a:xfrm>
            <a:off x="393238" y="1452644"/>
            <a:ext cx="17501521" cy="8614662"/>
          </a:xfrm>
          <a:custGeom>
            <a:avLst/>
            <a:gdLst/>
            <a:ahLst/>
            <a:cxnLst/>
            <a:rect l="l" t="t" r="r" b="b"/>
            <a:pathLst>
              <a:path w="23335362" h="11486216" extrusionOk="0">
                <a:moveTo>
                  <a:pt x="0" y="0"/>
                </a:moveTo>
                <a:lnTo>
                  <a:pt x="23335362" y="0"/>
                </a:lnTo>
                <a:lnTo>
                  <a:pt x="23335362" y="11486216"/>
                </a:lnTo>
                <a:lnTo>
                  <a:pt x="0" y="11486216"/>
                </a:lnTo>
                <a:close/>
              </a:path>
            </a:pathLst>
          </a:custGeom>
          <a:solidFill>
            <a:srgbClr val="F5CF65"/>
          </a:solidFill>
          <a:ln>
            <a:noFill/>
          </a:ln>
        </p:spPr>
        <p:txBody>
          <a:bodyPr/>
          <a:lstStyle/>
          <a:p>
            <a:endParaRPr lang="en-US"/>
          </a:p>
        </p:txBody>
      </p:sp>
      <p:sp>
        <p:nvSpPr>
          <p:cNvPr id="439" name="Google Shape;439;p26"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440" name="Google Shape;440;p26"/>
          <p:cNvSpPr/>
          <p:nvPr/>
        </p:nvSpPr>
        <p:spPr>
          <a:xfrm>
            <a:off x="121587" y="1044937"/>
            <a:ext cx="10239186" cy="148983"/>
          </a:xfrm>
          <a:custGeom>
            <a:avLst/>
            <a:gdLst/>
            <a:ahLst/>
            <a:cxnLst/>
            <a:rect l="l" t="t" r="r" b="b"/>
            <a:pathLst>
              <a:path w="10239186" h="148983" extrusionOk="0">
                <a:moveTo>
                  <a:pt x="0" y="0"/>
                </a:moveTo>
                <a:lnTo>
                  <a:pt x="10239186" y="0"/>
                </a:lnTo>
                <a:lnTo>
                  <a:pt x="10239186" y="148983"/>
                </a:lnTo>
                <a:lnTo>
                  <a:pt x="0" y="148983"/>
                </a:lnTo>
                <a:lnTo>
                  <a:pt x="0" y="0"/>
                </a:lnTo>
                <a:close/>
              </a:path>
            </a:pathLst>
          </a:custGeom>
          <a:blipFill rotWithShape="1">
            <a:blip r:embed="rId4">
              <a:alphaModFix/>
            </a:blip>
            <a:stretch>
              <a:fillRect/>
            </a:stretch>
          </a:blipFill>
          <a:ln>
            <a:noFill/>
          </a:ln>
        </p:spPr>
        <p:txBody>
          <a:bodyPr/>
          <a:lstStyle/>
          <a:p>
            <a:endParaRPr lang="en-US"/>
          </a:p>
        </p:txBody>
      </p:sp>
      <p:sp>
        <p:nvSpPr>
          <p:cNvPr id="441" name="Google Shape;441;p26"/>
          <p:cNvSpPr txBox="1"/>
          <p:nvPr/>
        </p:nvSpPr>
        <p:spPr>
          <a:xfrm>
            <a:off x="233080" y="1811512"/>
            <a:ext cx="17501524" cy="7029450"/>
          </a:xfrm>
          <a:prstGeom prst="rect">
            <a:avLst/>
          </a:prstGeom>
          <a:noFill/>
          <a:ln>
            <a:noFill/>
          </a:ln>
        </p:spPr>
        <p:txBody>
          <a:bodyPr spcFirstLastPara="1" wrap="square" lIns="0" tIns="0" rIns="0" bIns="0" anchor="t" anchorCtr="0">
            <a:spAutoFit/>
          </a:bodyPr>
          <a:lstStyle/>
          <a:p>
            <a:pPr marL="0" marR="0" lvl="0" indent="0" algn="l" rtl="0">
              <a:lnSpc>
                <a:spcPct val="28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906780" marR="0" lvl="1" indent="-453390" algn="l" rtl="0">
              <a:lnSpc>
                <a:spcPct val="120000"/>
              </a:lnSpc>
              <a:spcBef>
                <a:spcPts val="0"/>
              </a:spcBef>
              <a:spcAft>
                <a:spcPts val="0"/>
              </a:spcAft>
              <a:buClr>
                <a:srgbClr val="000000"/>
              </a:buClr>
              <a:buSzPts val="4200"/>
              <a:buFont typeface="Arial"/>
              <a:buChar char="•"/>
            </a:pPr>
            <a:r>
              <a:rPr lang="en-US" sz="4200" b="0" i="0" u="none" strike="noStrike" cap="none" dirty="0">
                <a:solidFill>
                  <a:srgbClr val="000000"/>
                </a:solidFill>
                <a:latin typeface="Rubik"/>
                <a:ea typeface="Rubik"/>
                <a:cs typeface="Rubik"/>
                <a:sym typeface="Rubik"/>
              </a:rPr>
              <a:t>What do you already know about compassion? </a:t>
            </a:r>
            <a:endParaRPr dirty="0"/>
          </a:p>
          <a:p>
            <a:pPr marL="0" marR="0" lvl="0" indent="0" algn="l" rtl="0">
              <a:lnSpc>
                <a:spcPct val="120000"/>
              </a:lnSpc>
              <a:spcBef>
                <a:spcPts val="0"/>
              </a:spcBef>
              <a:spcAft>
                <a:spcPts val="0"/>
              </a:spcAft>
              <a:buNone/>
            </a:pPr>
            <a:endParaRPr sz="4200" b="0" i="0" u="none" strike="noStrike" cap="none" dirty="0">
              <a:solidFill>
                <a:srgbClr val="000000"/>
              </a:solidFill>
              <a:latin typeface="Rubik"/>
              <a:ea typeface="Rubik"/>
              <a:cs typeface="Rubik"/>
              <a:sym typeface="Rubik"/>
            </a:endParaRPr>
          </a:p>
          <a:p>
            <a:pPr marL="906780" marR="0" lvl="1" indent="-453390" algn="l" rtl="0">
              <a:lnSpc>
                <a:spcPct val="120000"/>
              </a:lnSpc>
              <a:spcBef>
                <a:spcPts val="0"/>
              </a:spcBef>
              <a:spcAft>
                <a:spcPts val="0"/>
              </a:spcAft>
              <a:buClr>
                <a:srgbClr val="000000"/>
              </a:buClr>
              <a:buSzPts val="4200"/>
              <a:buFont typeface="Arial"/>
              <a:buChar char="•"/>
            </a:pPr>
            <a:r>
              <a:rPr lang="en-US" sz="4200" b="0" i="0" u="none" strike="noStrike" cap="none" dirty="0">
                <a:solidFill>
                  <a:srgbClr val="000000"/>
                </a:solidFill>
                <a:latin typeface="Rubik"/>
                <a:ea typeface="Rubik"/>
                <a:cs typeface="Rubik"/>
                <a:sym typeface="Rubik"/>
              </a:rPr>
              <a:t>How is compassion the same or different from empathy?</a:t>
            </a:r>
            <a:endParaRPr dirty="0"/>
          </a:p>
          <a:p>
            <a:pPr marL="0" marR="0" lvl="0" indent="0" algn="l" rtl="0">
              <a:lnSpc>
                <a:spcPct val="120000"/>
              </a:lnSpc>
              <a:spcBef>
                <a:spcPts val="0"/>
              </a:spcBef>
              <a:spcAft>
                <a:spcPts val="0"/>
              </a:spcAft>
              <a:buNone/>
            </a:pPr>
            <a:r>
              <a:rPr lang="en-US" sz="4200" b="0" i="0" u="none" strike="noStrike" cap="none" dirty="0">
                <a:solidFill>
                  <a:srgbClr val="000000"/>
                </a:solidFill>
                <a:latin typeface="Rubik"/>
                <a:ea typeface="Rubik"/>
                <a:cs typeface="Rubik"/>
                <a:sym typeface="Rubik"/>
              </a:rPr>
              <a:t> </a:t>
            </a:r>
            <a:endParaRPr dirty="0"/>
          </a:p>
          <a:p>
            <a:pPr marL="906780" marR="0" lvl="1" indent="-453390" algn="l" rtl="0">
              <a:lnSpc>
                <a:spcPct val="120000"/>
              </a:lnSpc>
              <a:spcBef>
                <a:spcPts val="0"/>
              </a:spcBef>
              <a:spcAft>
                <a:spcPts val="0"/>
              </a:spcAft>
              <a:buClr>
                <a:srgbClr val="000000"/>
              </a:buClr>
              <a:buSzPts val="4200"/>
              <a:buFont typeface="Arial"/>
              <a:buChar char="•"/>
            </a:pPr>
            <a:r>
              <a:rPr lang="en-US" sz="4200" b="0" i="0" u="none" strike="noStrike" cap="none" dirty="0">
                <a:solidFill>
                  <a:srgbClr val="000000"/>
                </a:solidFill>
                <a:latin typeface="Rubik"/>
                <a:ea typeface="Rubik"/>
                <a:cs typeface="Rubik"/>
                <a:sym typeface="Rubik"/>
              </a:rPr>
              <a:t>What does compassion look like in your life? </a:t>
            </a:r>
            <a:endParaRPr dirty="0"/>
          </a:p>
          <a:p>
            <a:pPr marL="0" marR="0" lvl="0" indent="0" algn="l" rtl="0">
              <a:lnSpc>
                <a:spcPct val="120000"/>
              </a:lnSpc>
              <a:spcBef>
                <a:spcPts val="0"/>
              </a:spcBef>
              <a:spcAft>
                <a:spcPts val="0"/>
              </a:spcAft>
              <a:buNone/>
            </a:pPr>
            <a:endParaRPr sz="4200" b="0" i="0" u="none" strike="noStrike" cap="none" dirty="0">
              <a:solidFill>
                <a:srgbClr val="000000"/>
              </a:solidFill>
              <a:latin typeface="Rubik"/>
              <a:ea typeface="Rubik"/>
              <a:cs typeface="Rubik"/>
              <a:sym typeface="Rubik"/>
            </a:endParaRPr>
          </a:p>
          <a:p>
            <a:pPr marL="906780" marR="0" lvl="1" indent="-453390" algn="l" rtl="0">
              <a:lnSpc>
                <a:spcPct val="120000"/>
              </a:lnSpc>
              <a:spcBef>
                <a:spcPts val="0"/>
              </a:spcBef>
              <a:spcAft>
                <a:spcPts val="0"/>
              </a:spcAft>
              <a:buClr>
                <a:srgbClr val="000000"/>
              </a:buClr>
              <a:buSzPts val="4200"/>
              <a:buFont typeface="Arial"/>
              <a:buChar char="•"/>
            </a:pPr>
            <a:r>
              <a:rPr lang="en-US" sz="4200" b="0" i="0" u="none" strike="noStrike" cap="none" dirty="0">
                <a:solidFill>
                  <a:srgbClr val="000000"/>
                </a:solidFill>
                <a:latin typeface="Rubik"/>
                <a:ea typeface="Rubik"/>
                <a:cs typeface="Rubik"/>
                <a:sym typeface="Rubik"/>
              </a:rPr>
              <a:t>How might compassion help in your friendships? </a:t>
            </a:r>
            <a:endParaRPr dirty="0"/>
          </a:p>
          <a:p>
            <a:pPr marL="0" marR="0" lvl="0" indent="0" algn="l" rtl="0">
              <a:lnSpc>
                <a:spcPct val="120000"/>
              </a:lnSpc>
              <a:spcBef>
                <a:spcPts val="0"/>
              </a:spcBef>
              <a:spcAft>
                <a:spcPts val="0"/>
              </a:spcAft>
              <a:buNone/>
            </a:pPr>
            <a:endParaRPr sz="4200" b="0" i="0" u="none" strike="noStrike" cap="none" dirty="0">
              <a:solidFill>
                <a:srgbClr val="000000"/>
              </a:solidFill>
              <a:latin typeface="Rubik"/>
              <a:ea typeface="Rubik"/>
              <a:cs typeface="Rubik"/>
              <a:sym typeface="Rubik"/>
            </a:endParaRPr>
          </a:p>
          <a:p>
            <a:pPr marL="906780" marR="0" lvl="1" indent="-453390" algn="l" rtl="0">
              <a:lnSpc>
                <a:spcPct val="120000"/>
              </a:lnSpc>
              <a:spcBef>
                <a:spcPts val="0"/>
              </a:spcBef>
              <a:spcAft>
                <a:spcPts val="0"/>
              </a:spcAft>
              <a:buClr>
                <a:srgbClr val="000000"/>
              </a:buClr>
              <a:buSzPts val="4200"/>
              <a:buFont typeface="Arial"/>
              <a:buChar char="•"/>
            </a:pPr>
            <a:r>
              <a:rPr lang="en-US" sz="4200" b="0" i="0" u="none" strike="noStrike" cap="none" dirty="0">
                <a:solidFill>
                  <a:srgbClr val="000000"/>
                </a:solidFill>
                <a:latin typeface="Rubik"/>
                <a:ea typeface="Rubik"/>
                <a:cs typeface="Rubik"/>
                <a:sym typeface="Rubik"/>
              </a:rPr>
              <a:t>How does compassion impact our community? </a:t>
            </a:r>
            <a:endParaRPr dirty="0"/>
          </a:p>
          <a:p>
            <a:pPr marL="0" marR="0" lvl="0" indent="0" algn="l" rtl="0">
              <a:lnSpc>
                <a:spcPct val="120000"/>
              </a:lnSpc>
              <a:spcBef>
                <a:spcPts val="0"/>
              </a:spcBef>
              <a:spcAft>
                <a:spcPts val="0"/>
              </a:spcAft>
              <a:buNone/>
            </a:pPr>
            <a:endParaRPr sz="4200" b="0" i="0" u="none" strike="noStrike" cap="none" dirty="0">
              <a:solidFill>
                <a:srgbClr val="000000"/>
              </a:solidFill>
              <a:latin typeface="Rubik"/>
              <a:ea typeface="Rubik"/>
              <a:cs typeface="Rubik"/>
              <a:sym typeface="Rubik"/>
            </a:endParaRPr>
          </a:p>
        </p:txBody>
      </p:sp>
      <p:sp>
        <p:nvSpPr>
          <p:cNvPr id="442" name="Google Shape;442;p26"/>
          <p:cNvSpPr txBox="1"/>
          <p:nvPr/>
        </p:nvSpPr>
        <p:spPr>
          <a:xfrm>
            <a:off x="91440" y="97743"/>
            <a:ext cx="9854915"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What is “Compassion”?</a:t>
            </a:r>
            <a:endParaRPr/>
          </a:p>
        </p:txBody>
      </p:sp>
      <p:sp>
        <p:nvSpPr>
          <p:cNvPr id="443" name="Google Shape;443;p26" descr="Popcorn black and white popcorn pieces clipart black and white ..."/>
          <p:cNvSpPr/>
          <p:nvPr/>
        </p:nvSpPr>
        <p:spPr>
          <a:xfrm>
            <a:off x="4901802" y="1243080"/>
            <a:ext cx="500062" cy="428627"/>
          </a:xfrm>
          <a:custGeom>
            <a:avLst/>
            <a:gdLst/>
            <a:ahLst/>
            <a:cxnLst/>
            <a:rect l="l" t="t" r="r" b="b"/>
            <a:pathLst>
              <a:path w="500062" h="428627" extrusionOk="0">
                <a:moveTo>
                  <a:pt x="0" y="0"/>
                </a:moveTo>
                <a:lnTo>
                  <a:pt x="500063" y="0"/>
                </a:lnTo>
                <a:lnTo>
                  <a:pt x="500063" y="428627"/>
                </a:lnTo>
                <a:lnTo>
                  <a:pt x="0" y="428627"/>
                </a:lnTo>
                <a:lnTo>
                  <a:pt x="0" y="0"/>
                </a:lnTo>
                <a:close/>
              </a:path>
            </a:pathLst>
          </a:custGeom>
          <a:blipFill rotWithShape="1">
            <a:blip r:embed="rId5">
              <a:alphaModFix/>
            </a:blip>
            <a:stretch>
              <a:fillRect/>
            </a:stretch>
          </a:blipFill>
          <a:ln>
            <a:noFill/>
          </a:ln>
        </p:spPr>
        <p:txBody>
          <a:bodyPr/>
          <a:lstStyle/>
          <a:p>
            <a:endParaRPr lang="en-US"/>
          </a:p>
        </p:txBody>
      </p:sp>
      <p:sp>
        <p:nvSpPr>
          <p:cNvPr id="444" name="Google Shape;444;p26" descr="Popcorn black and white popcorn pieces clipart black and white ..."/>
          <p:cNvSpPr/>
          <p:nvPr/>
        </p:nvSpPr>
        <p:spPr>
          <a:xfrm>
            <a:off x="11285756" y="1258419"/>
            <a:ext cx="585788" cy="700089"/>
          </a:xfrm>
          <a:custGeom>
            <a:avLst/>
            <a:gdLst/>
            <a:ahLst/>
            <a:cxnLst/>
            <a:rect l="l" t="t" r="r" b="b"/>
            <a:pathLst>
              <a:path w="585788" h="700089" extrusionOk="0">
                <a:moveTo>
                  <a:pt x="0" y="0"/>
                </a:moveTo>
                <a:lnTo>
                  <a:pt x="585787" y="0"/>
                </a:lnTo>
                <a:lnTo>
                  <a:pt x="585787" y="700089"/>
                </a:lnTo>
                <a:lnTo>
                  <a:pt x="0" y="700089"/>
                </a:lnTo>
                <a:lnTo>
                  <a:pt x="0" y="0"/>
                </a:lnTo>
                <a:close/>
              </a:path>
            </a:pathLst>
          </a:custGeom>
          <a:blipFill rotWithShape="1">
            <a:blip r:embed="rId6">
              <a:alphaModFix/>
            </a:blip>
            <a:stretch>
              <a:fillRect/>
            </a:stretch>
          </a:blipFill>
          <a:ln>
            <a:noFill/>
          </a:ln>
        </p:spPr>
        <p:txBody>
          <a:bodyPr/>
          <a:lstStyle/>
          <a:p>
            <a:endParaRPr lang="en-US"/>
          </a:p>
        </p:txBody>
      </p:sp>
      <p:sp>
        <p:nvSpPr>
          <p:cNvPr id="445" name="Google Shape;445;p26" descr="Popcorn black and white popcorn pieces clipart black and white ..."/>
          <p:cNvSpPr/>
          <p:nvPr/>
        </p:nvSpPr>
        <p:spPr>
          <a:xfrm>
            <a:off x="11923550" y="1300943"/>
            <a:ext cx="471488" cy="400051"/>
          </a:xfrm>
          <a:custGeom>
            <a:avLst/>
            <a:gdLst/>
            <a:ahLst/>
            <a:cxnLst/>
            <a:rect l="l" t="t" r="r" b="b"/>
            <a:pathLst>
              <a:path w="471488" h="400051" extrusionOk="0">
                <a:moveTo>
                  <a:pt x="0" y="0"/>
                </a:moveTo>
                <a:lnTo>
                  <a:pt x="471487" y="0"/>
                </a:lnTo>
                <a:lnTo>
                  <a:pt x="471487" y="400051"/>
                </a:lnTo>
                <a:lnTo>
                  <a:pt x="0" y="400051"/>
                </a:lnTo>
                <a:lnTo>
                  <a:pt x="0" y="0"/>
                </a:lnTo>
                <a:close/>
              </a:path>
            </a:pathLst>
          </a:custGeom>
          <a:blipFill rotWithShape="1">
            <a:blip r:embed="rId7">
              <a:alphaModFix/>
            </a:blip>
            <a:stretch>
              <a:fillRect/>
            </a:stretch>
          </a:blipFill>
          <a:ln>
            <a:noFill/>
          </a:ln>
        </p:spPr>
        <p:txBody>
          <a:bodyPr/>
          <a:lstStyle/>
          <a:p>
            <a:endParaRPr lang="en-US"/>
          </a:p>
        </p:txBody>
      </p:sp>
      <p:sp>
        <p:nvSpPr>
          <p:cNvPr id="446" name="Google Shape;446;p26" descr="Popcorn black and white popcorn pieces clipart black and white ..."/>
          <p:cNvSpPr/>
          <p:nvPr/>
        </p:nvSpPr>
        <p:spPr>
          <a:xfrm>
            <a:off x="12356363" y="1409711"/>
            <a:ext cx="428625" cy="514352"/>
          </a:xfrm>
          <a:custGeom>
            <a:avLst/>
            <a:gdLst/>
            <a:ahLst/>
            <a:cxnLst/>
            <a:rect l="l" t="t" r="r" b="b"/>
            <a:pathLst>
              <a:path w="428625" h="514352" extrusionOk="0">
                <a:moveTo>
                  <a:pt x="0" y="0"/>
                </a:moveTo>
                <a:lnTo>
                  <a:pt x="428625" y="0"/>
                </a:lnTo>
                <a:lnTo>
                  <a:pt x="428625" y="514351"/>
                </a:lnTo>
                <a:lnTo>
                  <a:pt x="0" y="514351"/>
                </a:lnTo>
                <a:lnTo>
                  <a:pt x="0" y="0"/>
                </a:lnTo>
                <a:close/>
              </a:path>
            </a:pathLst>
          </a:custGeom>
          <a:blipFill rotWithShape="1">
            <a:blip r:embed="rId8">
              <a:alphaModFix/>
            </a:blip>
            <a:stretch>
              <a:fillRect/>
            </a:stretch>
          </a:blipFill>
          <a:ln>
            <a:noFill/>
          </a:ln>
        </p:spPr>
        <p:txBody>
          <a:bodyPr/>
          <a:lstStyle/>
          <a:p>
            <a:endParaRPr lang="en-US"/>
          </a:p>
        </p:txBody>
      </p:sp>
      <p:sp>
        <p:nvSpPr>
          <p:cNvPr id="447" name="Google Shape;447;p26"/>
          <p:cNvSpPr txBox="1"/>
          <p:nvPr/>
        </p:nvSpPr>
        <p:spPr>
          <a:xfrm>
            <a:off x="6150941" y="1399479"/>
            <a:ext cx="5293220" cy="647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200" b="1" i="0" u="none" strike="noStrike" cap="none">
                <a:solidFill>
                  <a:srgbClr val="000000"/>
                </a:solidFill>
                <a:latin typeface="Rubik"/>
                <a:ea typeface="Rubik"/>
                <a:cs typeface="Rubik"/>
                <a:sym typeface="Rubik"/>
              </a:rPr>
              <a:t>Popcorn Thoughts</a:t>
            </a:r>
            <a:endParaRPr/>
          </a:p>
        </p:txBody>
      </p:sp>
      <p:sp>
        <p:nvSpPr>
          <p:cNvPr id="448" name="Google Shape;448;p26" descr="Popcorn outline"/>
          <p:cNvSpPr/>
          <p:nvPr/>
        </p:nvSpPr>
        <p:spPr>
          <a:xfrm rot="-999858">
            <a:off x="5269002" y="1160897"/>
            <a:ext cx="1080194" cy="1080194"/>
          </a:xfrm>
          <a:custGeom>
            <a:avLst/>
            <a:gdLst/>
            <a:ahLst/>
            <a:cxnLst/>
            <a:rect l="l" t="t" r="r" b="b"/>
            <a:pathLst>
              <a:path w="1080194" h="1080194" extrusionOk="0">
                <a:moveTo>
                  <a:pt x="0" y="0"/>
                </a:moveTo>
                <a:lnTo>
                  <a:pt x="1080194" y="0"/>
                </a:lnTo>
                <a:lnTo>
                  <a:pt x="1080194" y="1080193"/>
                </a:lnTo>
                <a:lnTo>
                  <a:pt x="0" y="1080193"/>
                </a:lnTo>
                <a:lnTo>
                  <a:pt x="0" y="0"/>
                </a:lnTo>
                <a:close/>
              </a:path>
            </a:pathLst>
          </a:custGeom>
          <a:blipFill rotWithShape="1">
            <a:blip r:embed="rId9">
              <a:alphaModFix/>
            </a:blip>
            <a:stretch>
              <a:fillRect/>
            </a:stretch>
          </a:blipFill>
          <a:ln>
            <a:noFill/>
          </a:ln>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7"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458" name="Google Shape;458;p27"/>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4">
              <a:alphaModFix/>
            </a:blip>
            <a:stretch>
              <a:fillRect t="-674473"/>
            </a:stretch>
          </a:blipFill>
          <a:ln>
            <a:noFill/>
          </a:ln>
        </p:spPr>
        <p:txBody>
          <a:bodyPr/>
          <a:lstStyle/>
          <a:p>
            <a:endParaRPr lang="en-US"/>
          </a:p>
        </p:txBody>
      </p:sp>
      <p:sp>
        <p:nvSpPr>
          <p:cNvPr id="459" name="Google Shape;459;p27"/>
          <p:cNvSpPr/>
          <p:nvPr/>
        </p:nvSpPr>
        <p:spPr>
          <a:xfrm>
            <a:off x="7634476" y="0"/>
            <a:ext cx="8594979" cy="10287000"/>
          </a:xfrm>
          <a:custGeom>
            <a:avLst/>
            <a:gdLst/>
            <a:ahLst/>
            <a:cxnLst/>
            <a:rect l="l" t="t" r="r" b="b"/>
            <a:pathLst>
              <a:path w="8594979" h="10287000" extrusionOk="0">
                <a:moveTo>
                  <a:pt x="0" y="0"/>
                </a:moveTo>
                <a:lnTo>
                  <a:pt x="8594979" y="0"/>
                </a:lnTo>
                <a:lnTo>
                  <a:pt x="8594979" y="10287000"/>
                </a:lnTo>
                <a:lnTo>
                  <a:pt x="0" y="10287000"/>
                </a:lnTo>
                <a:lnTo>
                  <a:pt x="0" y="0"/>
                </a:lnTo>
                <a:close/>
              </a:path>
            </a:pathLst>
          </a:custGeom>
          <a:blipFill rotWithShape="1">
            <a:blip r:embed="rId5">
              <a:alphaModFix/>
            </a:blip>
            <a:stretch>
              <a:fillRect/>
            </a:stretch>
          </a:blipFill>
          <a:ln>
            <a:noFill/>
          </a:ln>
        </p:spPr>
        <p:txBody>
          <a:bodyPr/>
          <a:lstStyle/>
          <a:p>
            <a:endParaRPr lang="en-US"/>
          </a:p>
        </p:txBody>
      </p:sp>
      <p:sp>
        <p:nvSpPr>
          <p:cNvPr id="460" name="Google Shape;460;p27"/>
          <p:cNvSpPr txBox="1"/>
          <p:nvPr/>
        </p:nvSpPr>
        <p:spPr>
          <a:xfrm>
            <a:off x="71860" y="280752"/>
            <a:ext cx="12780413" cy="6953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a:solidFill>
                  <a:srgbClr val="000000"/>
                </a:solidFill>
                <a:latin typeface="Rubik"/>
                <a:ea typeface="Rubik"/>
                <a:cs typeface="Rubik"/>
                <a:sym typeface="Rubik"/>
              </a:rPr>
              <a:t>Empathy Scenarios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8"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470" name="Google Shape;470;p28"/>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4">
              <a:alphaModFix/>
            </a:blip>
            <a:stretch>
              <a:fillRect t="-674473"/>
            </a:stretch>
          </a:blipFill>
          <a:ln>
            <a:noFill/>
          </a:ln>
        </p:spPr>
        <p:txBody>
          <a:bodyPr/>
          <a:lstStyle/>
          <a:p>
            <a:endParaRPr lang="en-US"/>
          </a:p>
        </p:txBody>
      </p:sp>
      <p:sp>
        <p:nvSpPr>
          <p:cNvPr id="471" name="Google Shape;471;p28"/>
          <p:cNvSpPr/>
          <p:nvPr/>
        </p:nvSpPr>
        <p:spPr>
          <a:xfrm>
            <a:off x="8476989" y="113426"/>
            <a:ext cx="8346169" cy="9953929"/>
          </a:xfrm>
          <a:custGeom>
            <a:avLst/>
            <a:gdLst/>
            <a:ahLst/>
            <a:cxnLst/>
            <a:rect l="l" t="t" r="r" b="b"/>
            <a:pathLst>
              <a:path w="8346169" h="9953929" extrusionOk="0">
                <a:moveTo>
                  <a:pt x="0" y="0"/>
                </a:moveTo>
                <a:lnTo>
                  <a:pt x="8346169" y="0"/>
                </a:lnTo>
                <a:lnTo>
                  <a:pt x="8346169" y="9953929"/>
                </a:lnTo>
                <a:lnTo>
                  <a:pt x="0" y="9953929"/>
                </a:lnTo>
                <a:lnTo>
                  <a:pt x="0" y="0"/>
                </a:lnTo>
                <a:close/>
              </a:path>
            </a:pathLst>
          </a:custGeom>
          <a:blipFill rotWithShape="1">
            <a:blip r:embed="rId5">
              <a:alphaModFix/>
            </a:blip>
            <a:stretch>
              <a:fillRect/>
            </a:stretch>
          </a:blipFill>
          <a:ln>
            <a:noFill/>
          </a:ln>
        </p:spPr>
        <p:txBody>
          <a:bodyPr/>
          <a:lstStyle/>
          <a:p>
            <a:endParaRPr lang="en-US"/>
          </a:p>
        </p:txBody>
      </p:sp>
      <p:sp>
        <p:nvSpPr>
          <p:cNvPr id="472" name="Google Shape;472;p28"/>
          <p:cNvSpPr txBox="1"/>
          <p:nvPr/>
        </p:nvSpPr>
        <p:spPr>
          <a:xfrm>
            <a:off x="71860" y="280752"/>
            <a:ext cx="12780413" cy="6953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a:solidFill>
                  <a:srgbClr val="000000"/>
                </a:solidFill>
                <a:latin typeface="Rubik"/>
                <a:ea typeface="Rubik"/>
                <a:cs typeface="Rubik"/>
                <a:sym typeface="Rubik"/>
              </a:rPr>
              <a:t>Empathy Scenarios (con’t)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9"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482" name="Google Shape;482;p29"/>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4">
              <a:alphaModFix/>
            </a:blip>
            <a:stretch>
              <a:fillRect t="-674473"/>
            </a:stretch>
          </a:blipFill>
          <a:ln>
            <a:noFill/>
          </a:ln>
        </p:spPr>
        <p:txBody>
          <a:bodyPr/>
          <a:lstStyle/>
          <a:p>
            <a:endParaRPr lang="en-US"/>
          </a:p>
        </p:txBody>
      </p:sp>
      <p:sp>
        <p:nvSpPr>
          <p:cNvPr id="483" name="Google Shape;483;p29"/>
          <p:cNvSpPr txBox="1"/>
          <p:nvPr/>
        </p:nvSpPr>
        <p:spPr>
          <a:xfrm>
            <a:off x="71860" y="280752"/>
            <a:ext cx="12780413" cy="6953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a:solidFill>
                  <a:srgbClr val="000000"/>
                </a:solidFill>
                <a:latin typeface="Rubik"/>
                <a:ea typeface="Rubik"/>
                <a:cs typeface="Rubik"/>
                <a:sym typeface="Rubik"/>
              </a:rPr>
              <a:t>Empathy Scenarios- optional</a:t>
            </a:r>
            <a:endParaRPr/>
          </a:p>
        </p:txBody>
      </p:sp>
      <p:sp>
        <p:nvSpPr>
          <p:cNvPr id="484" name="Google Shape;484;p29"/>
          <p:cNvSpPr txBox="1"/>
          <p:nvPr/>
        </p:nvSpPr>
        <p:spPr>
          <a:xfrm>
            <a:off x="786476" y="2581275"/>
            <a:ext cx="17501524" cy="51149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200" b="0" i="0" u="none" strike="noStrike" cap="none">
                <a:solidFill>
                  <a:srgbClr val="000000"/>
                </a:solidFill>
                <a:latin typeface="Rubik"/>
                <a:ea typeface="Rubik"/>
                <a:cs typeface="Rubik"/>
                <a:sym typeface="Rubik"/>
              </a:rPr>
              <a:t>Empathy scenario skits:</a:t>
            </a:r>
            <a:endParaRPr/>
          </a:p>
          <a:p>
            <a:pPr marL="0" marR="0" lvl="0" indent="0" algn="l" rtl="0">
              <a:lnSpc>
                <a:spcPct val="120000"/>
              </a:lnSpc>
              <a:spcBef>
                <a:spcPts val="0"/>
              </a:spcBef>
              <a:spcAft>
                <a:spcPts val="0"/>
              </a:spcAft>
              <a:buNone/>
            </a:pPr>
            <a:endParaRPr sz="4200" b="0" i="0" u="none" strike="noStrike" cap="none">
              <a:solidFill>
                <a:srgbClr val="000000"/>
              </a:solidFill>
              <a:latin typeface="Rubik"/>
              <a:ea typeface="Rubik"/>
              <a:cs typeface="Rubik"/>
              <a:sym typeface="Rubik"/>
            </a:endParaRPr>
          </a:p>
          <a:p>
            <a:pPr marL="906780" marR="0" lvl="1" indent="-453390" algn="l" rtl="0">
              <a:lnSpc>
                <a:spcPct val="120000"/>
              </a:lnSpc>
              <a:spcBef>
                <a:spcPts val="0"/>
              </a:spcBef>
              <a:spcAft>
                <a:spcPts val="0"/>
              </a:spcAft>
              <a:buClr>
                <a:srgbClr val="000000"/>
              </a:buClr>
              <a:buSzPts val="4200"/>
              <a:buFont typeface="Arial"/>
              <a:buChar char="•"/>
            </a:pPr>
            <a:r>
              <a:rPr lang="en-US" sz="4200" b="0" i="0" u="none" strike="noStrike" cap="none">
                <a:solidFill>
                  <a:srgbClr val="000000"/>
                </a:solidFill>
                <a:latin typeface="Rubik"/>
                <a:ea typeface="Rubik"/>
                <a:cs typeface="Rubik"/>
                <a:sym typeface="Rubik"/>
              </a:rPr>
              <a:t>There is a new student joining the class</a:t>
            </a:r>
            <a:endParaRPr/>
          </a:p>
          <a:p>
            <a:pPr marL="0" marR="0" lvl="0" indent="0" algn="l" rtl="0">
              <a:lnSpc>
                <a:spcPct val="120000"/>
              </a:lnSpc>
              <a:spcBef>
                <a:spcPts val="0"/>
              </a:spcBef>
              <a:spcAft>
                <a:spcPts val="0"/>
              </a:spcAft>
              <a:buNone/>
            </a:pPr>
            <a:endParaRPr sz="4200" b="0" i="0" u="none" strike="noStrike" cap="none">
              <a:solidFill>
                <a:srgbClr val="000000"/>
              </a:solidFill>
              <a:latin typeface="Rubik"/>
              <a:ea typeface="Rubik"/>
              <a:cs typeface="Rubik"/>
              <a:sym typeface="Rubik"/>
            </a:endParaRPr>
          </a:p>
          <a:p>
            <a:pPr marL="906780" marR="0" lvl="1" indent="-453390" algn="l" rtl="0">
              <a:lnSpc>
                <a:spcPct val="120000"/>
              </a:lnSpc>
              <a:spcBef>
                <a:spcPts val="0"/>
              </a:spcBef>
              <a:spcAft>
                <a:spcPts val="0"/>
              </a:spcAft>
              <a:buClr>
                <a:srgbClr val="000000"/>
              </a:buClr>
              <a:buSzPts val="4200"/>
              <a:buFont typeface="Arial"/>
              <a:buChar char="•"/>
            </a:pPr>
            <a:r>
              <a:rPr lang="en-US" sz="4200" b="0" i="0" u="none" strike="noStrike" cap="none">
                <a:solidFill>
                  <a:srgbClr val="000000"/>
                </a:solidFill>
                <a:latin typeface="Rubik"/>
                <a:ea typeface="Rubik"/>
                <a:cs typeface="Rubik"/>
                <a:sym typeface="Rubik"/>
              </a:rPr>
              <a:t> A student is being teased (what would the bystanders do?) </a:t>
            </a:r>
            <a:endParaRPr/>
          </a:p>
          <a:p>
            <a:pPr marL="0" marR="0" lvl="0" indent="0" algn="l" rtl="0">
              <a:lnSpc>
                <a:spcPct val="120000"/>
              </a:lnSpc>
              <a:spcBef>
                <a:spcPts val="0"/>
              </a:spcBef>
              <a:spcAft>
                <a:spcPts val="0"/>
              </a:spcAft>
              <a:buNone/>
            </a:pPr>
            <a:endParaRPr sz="4200" b="0" i="0" u="none" strike="noStrike" cap="none">
              <a:solidFill>
                <a:srgbClr val="000000"/>
              </a:solidFill>
              <a:latin typeface="Rubik"/>
              <a:ea typeface="Rubik"/>
              <a:cs typeface="Rubik"/>
              <a:sym typeface="Rubik"/>
            </a:endParaRPr>
          </a:p>
          <a:p>
            <a:pPr marL="906780" marR="0" lvl="1" indent="-453390" algn="l" rtl="0">
              <a:lnSpc>
                <a:spcPct val="120000"/>
              </a:lnSpc>
              <a:spcBef>
                <a:spcPts val="0"/>
              </a:spcBef>
              <a:spcAft>
                <a:spcPts val="0"/>
              </a:spcAft>
              <a:buClr>
                <a:srgbClr val="000000"/>
              </a:buClr>
              <a:buSzPts val="4200"/>
              <a:buFont typeface="Arial"/>
              <a:buChar char="•"/>
            </a:pPr>
            <a:r>
              <a:rPr lang="en-US" sz="4200" b="0" i="0" u="none" strike="noStrike" cap="none">
                <a:solidFill>
                  <a:srgbClr val="000000"/>
                </a:solidFill>
                <a:latin typeface="Rubik"/>
                <a:ea typeface="Rubik"/>
                <a:cs typeface="Rubik"/>
                <a:sym typeface="Rubik"/>
              </a:rPr>
              <a:t>A student is left out of a game </a:t>
            </a:r>
            <a:endParaRPr/>
          </a:p>
          <a:p>
            <a:pPr marL="0" marR="0" lvl="0" indent="0" algn="l" rtl="0">
              <a:lnSpc>
                <a:spcPct val="120000"/>
              </a:lnSpc>
              <a:spcBef>
                <a:spcPts val="0"/>
              </a:spcBef>
              <a:spcAft>
                <a:spcPts val="0"/>
              </a:spcAft>
              <a:buNone/>
            </a:pPr>
            <a:endParaRPr sz="4200" b="0" i="0" u="none" strike="noStrike" cap="none">
              <a:solidFill>
                <a:srgbClr val="000000"/>
              </a:solidFill>
              <a:latin typeface="Rubik"/>
              <a:ea typeface="Rubik"/>
              <a:cs typeface="Rubik"/>
              <a:sym typeface="Rubi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descr="A black text on a white background  Description automatically generated"/>
          <p:cNvSpPr/>
          <p:nvPr/>
        </p:nvSpPr>
        <p:spPr>
          <a:xfrm>
            <a:off x="17004764" y="70560"/>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115" name="Google Shape;115;p3"/>
          <p:cNvSpPr/>
          <p:nvPr/>
        </p:nvSpPr>
        <p:spPr>
          <a:xfrm>
            <a:off x="4025584" y="8645752"/>
            <a:ext cx="10236819" cy="1150716"/>
          </a:xfrm>
          <a:custGeom>
            <a:avLst/>
            <a:gdLst/>
            <a:ahLst/>
            <a:cxnLst/>
            <a:rect l="l" t="t" r="r" b="b"/>
            <a:pathLst>
              <a:path w="10236819" h="1150716" extrusionOk="0">
                <a:moveTo>
                  <a:pt x="0" y="0"/>
                </a:moveTo>
                <a:lnTo>
                  <a:pt x="10236819" y="0"/>
                </a:lnTo>
                <a:lnTo>
                  <a:pt x="10236819" y="1150716"/>
                </a:lnTo>
                <a:lnTo>
                  <a:pt x="0" y="1150716"/>
                </a:lnTo>
                <a:lnTo>
                  <a:pt x="0" y="0"/>
                </a:lnTo>
                <a:close/>
              </a:path>
            </a:pathLst>
          </a:custGeom>
          <a:blipFill rotWithShape="1">
            <a:blip r:embed="rId4">
              <a:alphaModFix/>
            </a:blip>
            <a:stretch>
              <a:fillRect/>
            </a:stretch>
          </a:blipFill>
          <a:ln>
            <a:noFill/>
          </a:ln>
        </p:spPr>
        <p:txBody>
          <a:bodyPr/>
          <a:lstStyle/>
          <a:p>
            <a:endParaRPr lang="en-US"/>
          </a:p>
        </p:txBody>
      </p:sp>
      <p:sp>
        <p:nvSpPr>
          <p:cNvPr id="116" name="Google Shape;116;p3"/>
          <p:cNvSpPr/>
          <p:nvPr/>
        </p:nvSpPr>
        <p:spPr>
          <a:xfrm>
            <a:off x="6117845" y="2028238"/>
            <a:ext cx="6052298" cy="6230523"/>
          </a:xfrm>
          <a:custGeom>
            <a:avLst/>
            <a:gdLst/>
            <a:ahLst/>
            <a:cxnLst/>
            <a:rect l="l" t="t" r="r" b="b"/>
            <a:pathLst>
              <a:path w="6052298" h="6230523" extrusionOk="0">
                <a:moveTo>
                  <a:pt x="0" y="0"/>
                </a:moveTo>
                <a:lnTo>
                  <a:pt x="6052297" y="0"/>
                </a:lnTo>
                <a:lnTo>
                  <a:pt x="6052297" y="6230524"/>
                </a:lnTo>
                <a:lnTo>
                  <a:pt x="0" y="6230524"/>
                </a:lnTo>
                <a:lnTo>
                  <a:pt x="0" y="0"/>
                </a:lnTo>
                <a:close/>
              </a:path>
            </a:pathLst>
          </a:custGeom>
          <a:blipFill rotWithShape="1">
            <a:blip r:embed="rId5">
              <a:alphaModFix/>
            </a:blip>
            <a:stretch>
              <a:fillRect/>
            </a:stretch>
          </a:blipFill>
          <a:ln>
            <a:noFill/>
          </a:ln>
        </p:spPr>
        <p:txBody>
          <a:bodyPr/>
          <a:lstStyle/>
          <a:p>
            <a:endParaRPr lang="en-US"/>
          </a:p>
        </p:txBody>
      </p:sp>
      <p:sp>
        <p:nvSpPr>
          <p:cNvPr id="117" name="Google Shape;117;p3"/>
          <p:cNvSpPr/>
          <p:nvPr/>
        </p:nvSpPr>
        <p:spPr>
          <a:xfrm>
            <a:off x="6485991" y="378897"/>
            <a:ext cx="5316016" cy="1046328"/>
          </a:xfrm>
          <a:custGeom>
            <a:avLst/>
            <a:gdLst/>
            <a:ahLst/>
            <a:cxnLst/>
            <a:rect l="l" t="t" r="r" b="b"/>
            <a:pathLst>
              <a:path w="5316016" h="1046328" extrusionOk="0">
                <a:moveTo>
                  <a:pt x="0" y="0"/>
                </a:moveTo>
                <a:lnTo>
                  <a:pt x="5316017" y="0"/>
                </a:lnTo>
                <a:lnTo>
                  <a:pt x="5316017" y="1046328"/>
                </a:lnTo>
                <a:lnTo>
                  <a:pt x="0" y="1046328"/>
                </a:lnTo>
                <a:lnTo>
                  <a:pt x="0" y="0"/>
                </a:lnTo>
                <a:close/>
              </a:path>
            </a:pathLst>
          </a:custGeom>
          <a:blipFill rotWithShape="1">
            <a:blip r:embed="rId6">
              <a:alphaModFix/>
            </a:blip>
            <a:stretch>
              <a:fillRect/>
            </a:stretch>
          </a:blipFill>
          <a:ln>
            <a:noFill/>
          </a:ln>
        </p:spPr>
        <p:txBody>
          <a:bodyPr/>
          <a:lstStyle/>
          <a:p>
            <a:endParaRPr lang="en-US"/>
          </a:p>
        </p:txBody>
      </p:sp>
      <p:cxnSp>
        <p:nvCxnSpPr>
          <p:cNvPr id="118" name="Google Shape;118;p3"/>
          <p:cNvCxnSpPr/>
          <p:nvPr/>
        </p:nvCxnSpPr>
        <p:spPr>
          <a:xfrm rot="10800000" flipH="1">
            <a:off x="3559485" y="1667827"/>
            <a:ext cx="10767579" cy="209"/>
          </a:xfrm>
          <a:prstGeom prst="straightConnector1">
            <a:avLst/>
          </a:prstGeom>
          <a:noFill/>
          <a:ln w="47625" cap="rnd" cmpd="sng">
            <a:solidFill>
              <a:srgbClr val="F2C23B"/>
            </a:solidFill>
            <a:prstDash val="solid"/>
            <a:round/>
            <a:headEnd type="none" w="sm" len="sm"/>
            <a:tailEnd type="none" w="sm" len="sm"/>
          </a:ln>
        </p:spPr>
      </p:cxnSp>
      <p:cxnSp>
        <p:nvCxnSpPr>
          <p:cNvPr id="119" name="Google Shape;119;p3"/>
          <p:cNvCxnSpPr/>
          <p:nvPr/>
        </p:nvCxnSpPr>
        <p:spPr>
          <a:xfrm rot="10800000" flipH="1">
            <a:off x="5811876" y="8155305"/>
            <a:ext cx="6664246" cy="303"/>
          </a:xfrm>
          <a:prstGeom prst="straightConnector1">
            <a:avLst/>
          </a:prstGeom>
          <a:noFill/>
          <a:ln w="28575" cap="rnd" cmpd="sng">
            <a:solidFill>
              <a:srgbClr val="71FFE4"/>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0"/>
          <p:cNvSpPr/>
          <p:nvPr/>
        </p:nvSpPr>
        <p:spPr>
          <a:xfrm>
            <a:off x="304026" y="2205729"/>
            <a:ext cx="17501521" cy="4753355"/>
          </a:xfrm>
          <a:custGeom>
            <a:avLst/>
            <a:gdLst/>
            <a:ahLst/>
            <a:cxnLst/>
            <a:rect l="l" t="t" r="r" b="b"/>
            <a:pathLst>
              <a:path w="23335362" h="6337808" extrusionOk="0">
                <a:moveTo>
                  <a:pt x="0" y="0"/>
                </a:moveTo>
                <a:lnTo>
                  <a:pt x="23335362" y="0"/>
                </a:lnTo>
                <a:lnTo>
                  <a:pt x="23335362" y="6337808"/>
                </a:lnTo>
                <a:lnTo>
                  <a:pt x="0" y="6337808"/>
                </a:lnTo>
                <a:close/>
              </a:path>
            </a:pathLst>
          </a:custGeom>
          <a:solidFill>
            <a:srgbClr val="F5CF65"/>
          </a:solidFill>
          <a:ln>
            <a:noFill/>
          </a:ln>
        </p:spPr>
        <p:txBody>
          <a:bodyPr/>
          <a:lstStyle/>
          <a:p>
            <a:endParaRPr lang="en-US"/>
          </a:p>
        </p:txBody>
      </p:sp>
      <p:sp>
        <p:nvSpPr>
          <p:cNvPr id="494" name="Google Shape;494;p30"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495" name="Google Shape;495;p30"/>
          <p:cNvSpPr/>
          <p:nvPr/>
        </p:nvSpPr>
        <p:spPr>
          <a:xfrm>
            <a:off x="121587" y="1044937"/>
            <a:ext cx="10239186" cy="148983"/>
          </a:xfrm>
          <a:custGeom>
            <a:avLst/>
            <a:gdLst/>
            <a:ahLst/>
            <a:cxnLst/>
            <a:rect l="l" t="t" r="r" b="b"/>
            <a:pathLst>
              <a:path w="10239186" h="148983" extrusionOk="0">
                <a:moveTo>
                  <a:pt x="0" y="0"/>
                </a:moveTo>
                <a:lnTo>
                  <a:pt x="10239186" y="0"/>
                </a:lnTo>
                <a:lnTo>
                  <a:pt x="10239186" y="148983"/>
                </a:lnTo>
                <a:lnTo>
                  <a:pt x="0" y="148983"/>
                </a:lnTo>
                <a:lnTo>
                  <a:pt x="0" y="0"/>
                </a:lnTo>
                <a:close/>
              </a:path>
            </a:pathLst>
          </a:custGeom>
          <a:blipFill rotWithShape="1">
            <a:blip r:embed="rId4">
              <a:alphaModFix/>
            </a:blip>
            <a:stretch>
              <a:fillRect/>
            </a:stretch>
          </a:blipFill>
          <a:ln>
            <a:noFill/>
          </a:ln>
        </p:spPr>
        <p:txBody>
          <a:bodyPr/>
          <a:lstStyle/>
          <a:p>
            <a:endParaRPr lang="en-US"/>
          </a:p>
        </p:txBody>
      </p:sp>
      <p:sp>
        <p:nvSpPr>
          <p:cNvPr id="496" name="Google Shape;496;p30"/>
          <p:cNvSpPr txBox="1"/>
          <p:nvPr/>
        </p:nvSpPr>
        <p:spPr>
          <a:xfrm>
            <a:off x="91440" y="97743"/>
            <a:ext cx="9854915"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Share Out!</a:t>
            </a:r>
            <a:endParaRPr/>
          </a:p>
        </p:txBody>
      </p:sp>
      <p:sp>
        <p:nvSpPr>
          <p:cNvPr id="497" name="Google Shape;497;p30"/>
          <p:cNvSpPr txBox="1"/>
          <p:nvPr/>
        </p:nvSpPr>
        <p:spPr>
          <a:xfrm>
            <a:off x="514502" y="3379202"/>
            <a:ext cx="16801796" cy="16478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b="0" i="0" u="none" strike="noStrike" cap="none">
                <a:solidFill>
                  <a:srgbClr val="000000"/>
                </a:solidFill>
                <a:latin typeface="Rubik"/>
                <a:ea typeface="Rubik"/>
                <a:cs typeface="Rubik"/>
                <a:sym typeface="Rubik"/>
              </a:rPr>
              <a:t>Share your ideas for showing empathy and compassion in each empathy scenario example.</a:t>
            </a:r>
            <a:endParaRPr/>
          </a:p>
        </p:txBody>
      </p:sp>
      <p:sp>
        <p:nvSpPr>
          <p:cNvPr id="498" name="Google Shape;498;p30"/>
          <p:cNvSpPr/>
          <p:nvPr/>
        </p:nvSpPr>
        <p:spPr>
          <a:xfrm>
            <a:off x="14066712" y="6135765"/>
            <a:ext cx="3492183" cy="3891012"/>
          </a:xfrm>
          <a:custGeom>
            <a:avLst/>
            <a:gdLst/>
            <a:ahLst/>
            <a:cxnLst/>
            <a:rect l="l" t="t" r="r" b="b"/>
            <a:pathLst>
              <a:path w="3492183" h="3891012" extrusionOk="0">
                <a:moveTo>
                  <a:pt x="0" y="0"/>
                </a:moveTo>
                <a:lnTo>
                  <a:pt x="3492183" y="0"/>
                </a:lnTo>
                <a:lnTo>
                  <a:pt x="3492183" y="3891012"/>
                </a:lnTo>
                <a:lnTo>
                  <a:pt x="0" y="3891012"/>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1"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508" name="Google Shape;508;p31"/>
          <p:cNvSpPr/>
          <p:nvPr/>
        </p:nvSpPr>
        <p:spPr>
          <a:xfrm>
            <a:off x="121587" y="1044937"/>
            <a:ext cx="10239186" cy="148983"/>
          </a:xfrm>
          <a:custGeom>
            <a:avLst/>
            <a:gdLst/>
            <a:ahLst/>
            <a:cxnLst/>
            <a:rect l="l" t="t" r="r" b="b"/>
            <a:pathLst>
              <a:path w="10239186" h="148983" extrusionOk="0">
                <a:moveTo>
                  <a:pt x="0" y="0"/>
                </a:moveTo>
                <a:lnTo>
                  <a:pt x="10239186" y="0"/>
                </a:lnTo>
                <a:lnTo>
                  <a:pt x="10239186" y="148983"/>
                </a:lnTo>
                <a:lnTo>
                  <a:pt x="0" y="148983"/>
                </a:lnTo>
                <a:lnTo>
                  <a:pt x="0" y="0"/>
                </a:lnTo>
                <a:close/>
              </a:path>
            </a:pathLst>
          </a:custGeom>
          <a:blipFill rotWithShape="1">
            <a:blip r:embed="rId4">
              <a:alphaModFix/>
            </a:blip>
            <a:stretch>
              <a:fillRect/>
            </a:stretch>
          </a:blipFill>
          <a:ln>
            <a:noFill/>
          </a:ln>
        </p:spPr>
        <p:txBody>
          <a:bodyPr/>
          <a:lstStyle/>
          <a:p>
            <a:endParaRPr lang="en-US"/>
          </a:p>
        </p:txBody>
      </p:sp>
      <p:sp>
        <p:nvSpPr>
          <p:cNvPr id="509" name="Google Shape;509;p31"/>
          <p:cNvSpPr/>
          <p:nvPr/>
        </p:nvSpPr>
        <p:spPr>
          <a:xfrm>
            <a:off x="2957105" y="2067396"/>
            <a:ext cx="12373789" cy="7993325"/>
          </a:xfrm>
          <a:custGeom>
            <a:avLst/>
            <a:gdLst/>
            <a:ahLst/>
            <a:cxnLst/>
            <a:rect l="l" t="t" r="r" b="b"/>
            <a:pathLst>
              <a:path w="12373789" h="7993325" extrusionOk="0">
                <a:moveTo>
                  <a:pt x="0" y="0"/>
                </a:moveTo>
                <a:lnTo>
                  <a:pt x="12373790" y="0"/>
                </a:lnTo>
                <a:lnTo>
                  <a:pt x="12373790" y="7993325"/>
                </a:lnTo>
                <a:lnTo>
                  <a:pt x="0" y="7993325"/>
                </a:lnTo>
                <a:lnTo>
                  <a:pt x="0" y="0"/>
                </a:lnTo>
                <a:close/>
              </a:path>
            </a:pathLst>
          </a:custGeom>
          <a:blipFill rotWithShape="1">
            <a:blip r:embed="rId5">
              <a:alphaModFix/>
            </a:blip>
            <a:stretch>
              <a:fillRect/>
            </a:stretch>
          </a:blipFill>
          <a:ln>
            <a:noFill/>
          </a:ln>
        </p:spPr>
        <p:txBody>
          <a:bodyPr/>
          <a:lstStyle/>
          <a:p>
            <a:endParaRPr lang="en-US"/>
          </a:p>
        </p:txBody>
      </p:sp>
      <p:sp>
        <p:nvSpPr>
          <p:cNvPr id="510" name="Google Shape;510;p31"/>
          <p:cNvSpPr txBox="1"/>
          <p:nvPr/>
        </p:nvSpPr>
        <p:spPr>
          <a:xfrm>
            <a:off x="91440" y="97743"/>
            <a:ext cx="12868977"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Daily Actions</a:t>
            </a:r>
            <a:endParaRPr/>
          </a:p>
        </p:txBody>
      </p:sp>
      <p:sp>
        <p:nvSpPr>
          <p:cNvPr id="511" name="Google Shape;511;p31"/>
          <p:cNvSpPr txBox="1"/>
          <p:nvPr/>
        </p:nvSpPr>
        <p:spPr>
          <a:xfrm>
            <a:off x="514502" y="1295871"/>
            <a:ext cx="16801796" cy="6572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300" b="0" i="0" u="none" strike="noStrike" cap="none">
                <a:solidFill>
                  <a:srgbClr val="000000"/>
                </a:solidFill>
                <a:latin typeface="Rubik"/>
                <a:ea typeface="Rubik"/>
                <a:cs typeface="Rubik"/>
                <a:sym typeface="Rubik"/>
              </a:rPr>
              <a:t>Consider which daily actions you can include into your daily life...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2"/>
          <p:cNvSpPr/>
          <p:nvPr/>
        </p:nvSpPr>
        <p:spPr>
          <a:xfrm>
            <a:off x="315794" y="1933522"/>
            <a:ext cx="17501521" cy="4753357"/>
          </a:xfrm>
          <a:custGeom>
            <a:avLst/>
            <a:gdLst/>
            <a:ahLst/>
            <a:cxnLst/>
            <a:rect l="l" t="t" r="r" b="b"/>
            <a:pathLst>
              <a:path w="23335362" h="6337808" extrusionOk="0">
                <a:moveTo>
                  <a:pt x="0" y="0"/>
                </a:moveTo>
                <a:lnTo>
                  <a:pt x="23335362" y="0"/>
                </a:lnTo>
                <a:lnTo>
                  <a:pt x="23335362" y="6337808"/>
                </a:lnTo>
                <a:lnTo>
                  <a:pt x="0" y="6337808"/>
                </a:lnTo>
                <a:close/>
              </a:path>
            </a:pathLst>
          </a:custGeom>
          <a:solidFill>
            <a:srgbClr val="F5CF65"/>
          </a:solidFill>
          <a:ln>
            <a:noFill/>
          </a:ln>
        </p:spPr>
        <p:txBody>
          <a:bodyPr/>
          <a:lstStyle/>
          <a:p>
            <a:endParaRPr lang="en-US"/>
          </a:p>
        </p:txBody>
      </p:sp>
      <p:sp>
        <p:nvSpPr>
          <p:cNvPr id="521" name="Google Shape;521;p32"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522" name="Google Shape;522;p32"/>
          <p:cNvSpPr/>
          <p:nvPr/>
        </p:nvSpPr>
        <p:spPr>
          <a:xfrm>
            <a:off x="121587" y="1044937"/>
            <a:ext cx="10239186" cy="148983"/>
          </a:xfrm>
          <a:custGeom>
            <a:avLst/>
            <a:gdLst/>
            <a:ahLst/>
            <a:cxnLst/>
            <a:rect l="l" t="t" r="r" b="b"/>
            <a:pathLst>
              <a:path w="10239186" h="148983" extrusionOk="0">
                <a:moveTo>
                  <a:pt x="0" y="0"/>
                </a:moveTo>
                <a:lnTo>
                  <a:pt x="10239186" y="0"/>
                </a:lnTo>
                <a:lnTo>
                  <a:pt x="10239186" y="148983"/>
                </a:lnTo>
                <a:lnTo>
                  <a:pt x="0" y="148983"/>
                </a:lnTo>
                <a:lnTo>
                  <a:pt x="0" y="0"/>
                </a:lnTo>
                <a:close/>
              </a:path>
            </a:pathLst>
          </a:custGeom>
          <a:blipFill rotWithShape="1">
            <a:blip r:embed="rId4">
              <a:alphaModFix/>
            </a:blip>
            <a:stretch>
              <a:fillRect/>
            </a:stretch>
          </a:blipFill>
          <a:ln>
            <a:noFill/>
          </a:ln>
        </p:spPr>
        <p:txBody>
          <a:bodyPr/>
          <a:lstStyle/>
          <a:p>
            <a:endParaRPr lang="en-US"/>
          </a:p>
        </p:txBody>
      </p:sp>
      <p:sp>
        <p:nvSpPr>
          <p:cNvPr id="523" name="Google Shape;523;p32"/>
          <p:cNvSpPr txBox="1"/>
          <p:nvPr/>
        </p:nvSpPr>
        <p:spPr>
          <a:xfrm>
            <a:off x="121587" y="295275"/>
            <a:ext cx="9854915"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Journaling</a:t>
            </a:r>
            <a:endParaRPr/>
          </a:p>
        </p:txBody>
      </p:sp>
      <p:sp>
        <p:nvSpPr>
          <p:cNvPr id="524" name="Google Shape;524;p32"/>
          <p:cNvSpPr txBox="1"/>
          <p:nvPr/>
        </p:nvSpPr>
        <p:spPr>
          <a:xfrm>
            <a:off x="665660" y="3728292"/>
            <a:ext cx="16801796" cy="24669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b="0" i="0" u="none" strike="noStrike" cap="none">
                <a:solidFill>
                  <a:srgbClr val="000000"/>
                </a:solidFill>
                <a:latin typeface="Rubik"/>
                <a:ea typeface="Rubik"/>
                <a:cs typeface="Rubik"/>
                <a:sym typeface="Rubik"/>
              </a:rPr>
              <a:t>Draw or write to show how you can add more empathy and compassion into your life at school, in your community, and at home.</a:t>
            </a:r>
            <a:endParaRPr/>
          </a:p>
        </p:txBody>
      </p:sp>
      <p:sp>
        <p:nvSpPr>
          <p:cNvPr id="525" name="Google Shape;525;p32" descr="Pencil outline"/>
          <p:cNvSpPr/>
          <p:nvPr/>
        </p:nvSpPr>
        <p:spPr>
          <a:xfrm>
            <a:off x="13837959" y="2021241"/>
            <a:ext cx="1262880" cy="1262880"/>
          </a:xfrm>
          <a:custGeom>
            <a:avLst/>
            <a:gdLst/>
            <a:ahLst/>
            <a:cxnLst/>
            <a:rect l="l" t="t" r="r" b="b"/>
            <a:pathLst>
              <a:path w="1262880" h="1262880" extrusionOk="0">
                <a:moveTo>
                  <a:pt x="0" y="0"/>
                </a:moveTo>
                <a:lnTo>
                  <a:pt x="1262880" y="0"/>
                </a:lnTo>
                <a:lnTo>
                  <a:pt x="1262880" y="1262880"/>
                </a:lnTo>
                <a:lnTo>
                  <a:pt x="0" y="1262880"/>
                </a:lnTo>
                <a:lnTo>
                  <a:pt x="0" y="0"/>
                </a:lnTo>
                <a:close/>
              </a:path>
            </a:pathLst>
          </a:custGeom>
          <a:blipFill rotWithShape="1">
            <a:blip r:embed="rId5">
              <a:alphaModFix/>
            </a:blip>
            <a:stretch>
              <a:fillRect/>
            </a:stretch>
          </a:blipFill>
          <a:ln>
            <a:noFill/>
          </a:ln>
        </p:spPr>
        <p:txBody>
          <a:bodyPr/>
          <a:lstStyle/>
          <a:p>
            <a:endParaRPr lang="en-US"/>
          </a:p>
        </p:txBody>
      </p:sp>
      <p:sp>
        <p:nvSpPr>
          <p:cNvPr id="526" name="Google Shape;526;p32" descr="Lightbulb and pencil outline"/>
          <p:cNvSpPr/>
          <p:nvPr/>
        </p:nvSpPr>
        <p:spPr>
          <a:xfrm rot="-1187412">
            <a:off x="4099741" y="1944345"/>
            <a:ext cx="1371600" cy="1371600"/>
          </a:xfrm>
          <a:custGeom>
            <a:avLst/>
            <a:gdLst/>
            <a:ahLst/>
            <a:cxnLst/>
            <a:rect l="l" t="t" r="r" b="b"/>
            <a:pathLst>
              <a:path w="1371600" h="1371600" extrusionOk="0">
                <a:moveTo>
                  <a:pt x="0" y="0"/>
                </a:moveTo>
                <a:lnTo>
                  <a:pt x="1371601" y="0"/>
                </a:lnTo>
                <a:lnTo>
                  <a:pt x="1371601" y="1371600"/>
                </a:lnTo>
                <a:lnTo>
                  <a:pt x="0" y="1371600"/>
                </a:lnTo>
                <a:lnTo>
                  <a:pt x="0" y="0"/>
                </a:lnTo>
                <a:close/>
              </a:path>
            </a:pathLst>
          </a:custGeom>
          <a:blipFill rotWithShape="1">
            <a:blip r:embed="rId6">
              <a:alphaModFix/>
            </a:blip>
            <a:stretch>
              <a:fillRect/>
            </a:stretch>
          </a:blipFill>
          <a:ln>
            <a:noFill/>
          </a:ln>
        </p:spPr>
        <p:txBody>
          <a:bodyPr/>
          <a:lstStyle/>
          <a:p>
            <a:endParaRPr lang="en-US"/>
          </a:p>
        </p:txBody>
      </p:sp>
      <p:sp>
        <p:nvSpPr>
          <p:cNvPr id="527" name="Google Shape;527;p32"/>
          <p:cNvSpPr txBox="1"/>
          <p:nvPr/>
        </p:nvSpPr>
        <p:spPr>
          <a:xfrm>
            <a:off x="4660622" y="2238974"/>
            <a:ext cx="9854915" cy="10191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600" b="1" i="0" u="none" strike="noStrike" cap="none">
                <a:solidFill>
                  <a:srgbClr val="000000"/>
                </a:solidFill>
                <a:latin typeface="Rubik"/>
                <a:ea typeface="Rubik"/>
                <a:cs typeface="Rubik"/>
                <a:sym typeface="Rubik"/>
              </a:rPr>
              <a:t>Independent Writing</a:t>
            </a:r>
            <a:endParaRPr/>
          </a:p>
        </p:txBody>
      </p:sp>
      <p:cxnSp>
        <p:nvCxnSpPr>
          <p:cNvPr id="528" name="Google Shape;528;p32"/>
          <p:cNvCxnSpPr/>
          <p:nvPr/>
        </p:nvCxnSpPr>
        <p:spPr>
          <a:xfrm rot="10768052">
            <a:off x="9351134" y="3197223"/>
            <a:ext cx="4612347" cy="0"/>
          </a:xfrm>
          <a:prstGeom prst="straightConnector1">
            <a:avLst/>
          </a:prstGeom>
          <a:noFill/>
          <a:ln w="19050" cap="rnd" cmpd="sng">
            <a:solidFill>
              <a:srgbClr val="C5FFF4"/>
            </a:solidFill>
            <a:prstDash val="solid"/>
            <a:round/>
            <a:headEnd type="none" w="sm" len="sm"/>
            <a:tailEnd type="triangle" w="med" len="med"/>
          </a:ln>
        </p:spPr>
      </p:cxnSp>
      <p:sp>
        <p:nvSpPr>
          <p:cNvPr id="529" name="Google Shape;529;p32" descr="A yellow hands making a heart shape  Description automatically generated"/>
          <p:cNvSpPr/>
          <p:nvPr/>
        </p:nvSpPr>
        <p:spPr>
          <a:xfrm>
            <a:off x="13643811" y="6587391"/>
            <a:ext cx="5554226" cy="3756183"/>
          </a:xfrm>
          <a:custGeom>
            <a:avLst/>
            <a:gdLst/>
            <a:ahLst/>
            <a:cxnLst/>
            <a:rect l="l" t="t" r="r" b="b"/>
            <a:pathLst>
              <a:path w="5554226" h="3756183" extrusionOk="0">
                <a:moveTo>
                  <a:pt x="0" y="0"/>
                </a:moveTo>
                <a:lnTo>
                  <a:pt x="5554226" y="0"/>
                </a:lnTo>
                <a:lnTo>
                  <a:pt x="5554226" y="3756183"/>
                </a:lnTo>
                <a:lnTo>
                  <a:pt x="0" y="3756183"/>
                </a:lnTo>
                <a:lnTo>
                  <a:pt x="0" y="0"/>
                </a:lnTo>
                <a:close/>
              </a:path>
            </a:pathLst>
          </a:custGeom>
          <a:blipFill rotWithShape="1">
            <a:blip r:embed="rId7">
              <a:alphaModFix/>
            </a:blip>
            <a:stretch>
              <a:fillRect t="-27453" b="-20407"/>
            </a:stretch>
          </a:blipFill>
          <a:ln>
            <a:noFill/>
          </a:ln>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3"/>
          <p:cNvSpPr/>
          <p:nvPr/>
        </p:nvSpPr>
        <p:spPr>
          <a:xfrm>
            <a:off x="0" y="-41772"/>
            <a:ext cx="18288000" cy="10328772"/>
          </a:xfrm>
          <a:custGeom>
            <a:avLst/>
            <a:gdLst/>
            <a:ahLst/>
            <a:cxnLst/>
            <a:rect l="l" t="t" r="r" b="b"/>
            <a:pathLst>
              <a:path w="18288000" h="10328772" extrusionOk="0">
                <a:moveTo>
                  <a:pt x="0" y="0"/>
                </a:moveTo>
                <a:lnTo>
                  <a:pt x="18288000" y="0"/>
                </a:lnTo>
                <a:lnTo>
                  <a:pt x="18288000" y="10328772"/>
                </a:lnTo>
                <a:lnTo>
                  <a:pt x="0" y="10328772"/>
                </a:lnTo>
                <a:lnTo>
                  <a:pt x="0" y="0"/>
                </a:lnTo>
                <a:close/>
              </a:path>
            </a:pathLst>
          </a:custGeom>
          <a:blipFill rotWithShape="1">
            <a:blip r:embed="rId3">
              <a:alphaModFix/>
              <a:extLst>
                <a:ext uri="{BEBA8EAE-BF5A-486C-A8C5-ECC9F3942E4B}">
                  <a14:imgProps xmlns:a14="http://schemas.microsoft.com/office/drawing/2010/main">
                    <a14:imgLayer r:embed="rId4">
                      <a14:imgEffect>
                        <a14:colorTemperature colorTemp="5900"/>
                      </a14:imgEffect>
                      <a14:imgEffect>
                        <a14:brightnessContrast contrast="-40000"/>
                      </a14:imgEffect>
                    </a14:imgLayer>
                  </a14:imgProps>
                </a:ext>
              </a:extLst>
            </a:blip>
            <a:stretch>
              <a:fillRect l="-624" t="-4974" b="-35313"/>
            </a:stretch>
          </a:blipFill>
          <a:ln>
            <a:noFill/>
          </a:ln>
        </p:spPr>
        <p:txBody>
          <a:bodyPr/>
          <a:lstStyle/>
          <a:p>
            <a:endParaRPr lang="en-US"/>
          </a:p>
        </p:txBody>
      </p:sp>
      <p:sp>
        <p:nvSpPr>
          <p:cNvPr id="535" name="Google Shape;535;p33"/>
          <p:cNvSpPr/>
          <p:nvPr/>
        </p:nvSpPr>
        <p:spPr>
          <a:xfrm>
            <a:off x="111744" y="7071387"/>
            <a:ext cx="3901564" cy="3901564"/>
          </a:xfrm>
          <a:custGeom>
            <a:avLst/>
            <a:gdLst/>
            <a:ahLst/>
            <a:cxnLst/>
            <a:rect l="l" t="t" r="r" b="b"/>
            <a:pathLst>
              <a:path w="3901564" h="3901564" extrusionOk="0">
                <a:moveTo>
                  <a:pt x="0" y="0"/>
                </a:moveTo>
                <a:lnTo>
                  <a:pt x="3901564" y="0"/>
                </a:lnTo>
                <a:lnTo>
                  <a:pt x="3901564" y="3901564"/>
                </a:lnTo>
                <a:lnTo>
                  <a:pt x="0" y="3901564"/>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p:nvPr/>
        </p:nvSpPr>
        <p:spPr>
          <a:xfrm>
            <a:off x="0" y="1619967"/>
            <a:ext cx="18027683" cy="7638317"/>
          </a:xfrm>
          <a:custGeom>
            <a:avLst/>
            <a:gdLst/>
            <a:ahLst/>
            <a:cxnLst/>
            <a:rect l="l" t="t" r="r" b="b"/>
            <a:pathLst>
              <a:path w="24036910" h="10184423" extrusionOk="0">
                <a:moveTo>
                  <a:pt x="0" y="0"/>
                </a:moveTo>
                <a:lnTo>
                  <a:pt x="24036910" y="0"/>
                </a:lnTo>
                <a:lnTo>
                  <a:pt x="24036910" y="10184423"/>
                </a:lnTo>
                <a:lnTo>
                  <a:pt x="0" y="10184423"/>
                </a:lnTo>
                <a:close/>
              </a:path>
            </a:pathLst>
          </a:custGeom>
          <a:solidFill>
            <a:srgbClr val="C5FFF4"/>
          </a:solidFill>
          <a:ln>
            <a:noFill/>
          </a:ln>
        </p:spPr>
        <p:txBody>
          <a:bodyPr/>
          <a:lstStyle/>
          <a:p>
            <a:endParaRPr lang="en-US"/>
          </a:p>
        </p:txBody>
      </p:sp>
      <p:sp>
        <p:nvSpPr>
          <p:cNvPr id="129" name="Google Shape;129;p4"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130" name="Google Shape;130;p4" descr="Shape  Description automatically generated with low confidence"/>
          <p:cNvSpPr/>
          <p:nvPr/>
        </p:nvSpPr>
        <p:spPr>
          <a:xfrm rot="-388229">
            <a:off x="5081064" y="1682134"/>
            <a:ext cx="1169418" cy="1169418"/>
          </a:xfrm>
          <a:custGeom>
            <a:avLst/>
            <a:gdLst/>
            <a:ahLst/>
            <a:cxnLst/>
            <a:rect l="l" t="t" r="r" b="b"/>
            <a:pathLst>
              <a:path w="1169418" h="1169418" extrusionOk="0">
                <a:moveTo>
                  <a:pt x="0" y="0"/>
                </a:moveTo>
                <a:lnTo>
                  <a:pt x="1169418" y="0"/>
                </a:lnTo>
                <a:lnTo>
                  <a:pt x="1169418" y="1169418"/>
                </a:lnTo>
                <a:lnTo>
                  <a:pt x="0" y="1169418"/>
                </a:lnTo>
                <a:lnTo>
                  <a:pt x="0" y="0"/>
                </a:lnTo>
                <a:close/>
              </a:path>
            </a:pathLst>
          </a:custGeom>
          <a:blipFill rotWithShape="1">
            <a:blip r:embed="rId4">
              <a:alphaModFix/>
            </a:blip>
            <a:stretch>
              <a:fillRect/>
            </a:stretch>
          </a:blipFill>
          <a:ln>
            <a:noFill/>
          </a:ln>
        </p:spPr>
        <p:txBody>
          <a:bodyPr/>
          <a:lstStyle/>
          <a:p>
            <a:endParaRPr lang="en-US"/>
          </a:p>
        </p:txBody>
      </p:sp>
      <p:sp>
        <p:nvSpPr>
          <p:cNvPr id="131" name="Google Shape;131;p4" descr="Chat bubble with solid fill"/>
          <p:cNvSpPr/>
          <p:nvPr/>
        </p:nvSpPr>
        <p:spPr>
          <a:xfrm rot="945262">
            <a:off x="12770522" y="1621559"/>
            <a:ext cx="1092713" cy="1092713"/>
          </a:xfrm>
          <a:custGeom>
            <a:avLst/>
            <a:gdLst/>
            <a:ahLst/>
            <a:cxnLst/>
            <a:rect l="l" t="t" r="r" b="b"/>
            <a:pathLst>
              <a:path w="1092713" h="1092713" extrusionOk="0">
                <a:moveTo>
                  <a:pt x="0" y="0"/>
                </a:moveTo>
                <a:lnTo>
                  <a:pt x="1092712" y="0"/>
                </a:lnTo>
                <a:lnTo>
                  <a:pt x="1092712" y="1092713"/>
                </a:lnTo>
                <a:lnTo>
                  <a:pt x="0" y="1092713"/>
                </a:lnTo>
                <a:lnTo>
                  <a:pt x="0" y="0"/>
                </a:lnTo>
                <a:close/>
              </a:path>
            </a:pathLst>
          </a:custGeom>
          <a:blipFill rotWithShape="1">
            <a:blip r:embed="rId5">
              <a:alphaModFix/>
            </a:blip>
            <a:stretch>
              <a:fillRect/>
            </a:stretch>
          </a:blipFill>
          <a:ln>
            <a:noFill/>
          </a:ln>
        </p:spPr>
        <p:txBody>
          <a:bodyPr/>
          <a:lstStyle/>
          <a:p>
            <a:endParaRPr lang="en-US"/>
          </a:p>
        </p:txBody>
      </p:sp>
      <p:sp>
        <p:nvSpPr>
          <p:cNvPr id="132" name="Google Shape;132;p4"/>
          <p:cNvSpPr txBox="1"/>
          <p:nvPr/>
        </p:nvSpPr>
        <p:spPr>
          <a:xfrm>
            <a:off x="5557722" y="1895782"/>
            <a:ext cx="8137904" cy="9334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i="0" u="none" strike="noStrike" cap="none">
                <a:solidFill>
                  <a:srgbClr val="000000"/>
                </a:solidFill>
                <a:latin typeface="Rubik"/>
                <a:ea typeface="Rubik"/>
                <a:cs typeface="Rubik"/>
                <a:sym typeface="Rubik"/>
              </a:rPr>
              <a:t>Think-Pair-Share</a:t>
            </a:r>
            <a:endParaRPr/>
          </a:p>
        </p:txBody>
      </p:sp>
      <p:cxnSp>
        <p:nvCxnSpPr>
          <p:cNvPr id="133" name="Google Shape;133;p4"/>
          <p:cNvCxnSpPr/>
          <p:nvPr/>
        </p:nvCxnSpPr>
        <p:spPr>
          <a:xfrm rot="10800000" flipH="1">
            <a:off x="8455602" y="2889885"/>
            <a:ext cx="4464764" cy="22"/>
          </a:xfrm>
          <a:prstGeom prst="straightConnector1">
            <a:avLst/>
          </a:prstGeom>
          <a:noFill/>
          <a:ln w="28575" cap="rnd" cmpd="sng">
            <a:solidFill>
              <a:srgbClr val="F2C23B"/>
            </a:solidFill>
            <a:prstDash val="solid"/>
            <a:round/>
            <a:headEnd type="none" w="sm" len="sm"/>
            <a:tailEnd type="triangle" w="med" len="med"/>
          </a:ln>
        </p:spPr>
      </p:cxnSp>
      <p:sp>
        <p:nvSpPr>
          <p:cNvPr id="134" name="Google Shape;134;p4"/>
          <p:cNvSpPr txBox="1"/>
          <p:nvPr/>
        </p:nvSpPr>
        <p:spPr>
          <a:xfrm>
            <a:off x="91440" y="97743"/>
            <a:ext cx="9854915"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Review</a:t>
            </a:r>
            <a:endParaRPr/>
          </a:p>
        </p:txBody>
      </p:sp>
      <p:sp>
        <p:nvSpPr>
          <p:cNvPr id="135" name="Google Shape;135;p4"/>
          <p:cNvSpPr/>
          <p:nvPr/>
        </p:nvSpPr>
        <p:spPr>
          <a:xfrm>
            <a:off x="0" y="978399"/>
            <a:ext cx="10239186" cy="192455"/>
          </a:xfrm>
          <a:custGeom>
            <a:avLst/>
            <a:gdLst/>
            <a:ahLst/>
            <a:cxnLst/>
            <a:rect l="l" t="t" r="r" b="b"/>
            <a:pathLst>
              <a:path w="10239186" h="192455" extrusionOk="0">
                <a:moveTo>
                  <a:pt x="0" y="0"/>
                </a:moveTo>
                <a:lnTo>
                  <a:pt x="10239186" y="0"/>
                </a:lnTo>
                <a:lnTo>
                  <a:pt x="10239186" y="192455"/>
                </a:lnTo>
                <a:lnTo>
                  <a:pt x="0" y="192455"/>
                </a:lnTo>
                <a:lnTo>
                  <a:pt x="0" y="0"/>
                </a:lnTo>
                <a:close/>
              </a:path>
            </a:pathLst>
          </a:custGeom>
          <a:blipFill rotWithShape="1">
            <a:blip r:embed="rId6">
              <a:alphaModFix/>
            </a:blip>
            <a:stretch>
              <a:fillRect t="-728981"/>
            </a:stretch>
          </a:blipFill>
          <a:ln>
            <a:noFill/>
          </a:ln>
        </p:spPr>
        <p:txBody>
          <a:bodyPr/>
          <a:lstStyle/>
          <a:p>
            <a:endParaRPr lang="en-US"/>
          </a:p>
        </p:txBody>
      </p:sp>
      <p:sp>
        <p:nvSpPr>
          <p:cNvPr id="136" name="Google Shape;136;p4"/>
          <p:cNvSpPr txBox="1"/>
          <p:nvPr/>
        </p:nvSpPr>
        <p:spPr>
          <a:xfrm>
            <a:off x="326114" y="2864811"/>
            <a:ext cx="17635772" cy="5983176"/>
          </a:xfrm>
          <a:prstGeom prst="rect">
            <a:avLst/>
          </a:prstGeom>
          <a:noFill/>
          <a:ln>
            <a:noFill/>
          </a:ln>
        </p:spPr>
        <p:txBody>
          <a:bodyPr spcFirstLastPara="1" wrap="square" lIns="0" tIns="0" rIns="0" bIns="0" anchor="t" anchorCtr="0">
            <a:spAutoFit/>
          </a:bodyPr>
          <a:lstStyle/>
          <a:p>
            <a:pPr marL="0" marR="0" lvl="0" indent="0" algn="l" rtl="0">
              <a:lnSpc>
                <a:spcPct val="120004"/>
              </a:lnSpc>
              <a:spcBef>
                <a:spcPts val="0"/>
              </a:spcBef>
              <a:spcAft>
                <a:spcPts val="0"/>
              </a:spcAft>
              <a:buNone/>
            </a:pPr>
            <a:r>
              <a:rPr lang="en-US" sz="3600" b="0" i="0" u="none" strike="noStrike" cap="none" dirty="0">
                <a:solidFill>
                  <a:srgbClr val="000000"/>
                </a:solidFill>
                <a:latin typeface="Rubik"/>
                <a:ea typeface="Rubik"/>
                <a:cs typeface="Rubik"/>
                <a:sym typeface="Rubik"/>
              </a:rPr>
              <a:t>What is well-being?</a:t>
            </a:r>
            <a:endParaRPr sz="3600" dirty="0"/>
          </a:p>
          <a:p>
            <a:pPr marL="0" marR="0" lvl="0" indent="0" algn="l" rtl="0">
              <a:lnSpc>
                <a:spcPct val="120004"/>
              </a:lnSpc>
              <a:spcBef>
                <a:spcPts val="0"/>
              </a:spcBef>
              <a:spcAft>
                <a:spcPts val="0"/>
              </a:spcAft>
              <a:buNone/>
            </a:pPr>
            <a:endParaRPr sz="3600" b="0" i="0" u="none" strike="noStrike" cap="none" dirty="0">
              <a:solidFill>
                <a:srgbClr val="000000"/>
              </a:solidFill>
              <a:latin typeface="Rubik"/>
              <a:ea typeface="Rubik"/>
              <a:cs typeface="Rubik"/>
              <a:sym typeface="Rubik"/>
            </a:endParaRPr>
          </a:p>
          <a:p>
            <a:pPr marL="0" marR="0" lvl="0" indent="0" algn="l" rtl="0">
              <a:lnSpc>
                <a:spcPct val="120004"/>
              </a:lnSpc>
              <a:spcBef>
                <a:spcPts val="0"/>
              </a:spcBef>
              <a:spcAft>
                <a:spcPts val="0"/>
              </a:spcAft>
              <a:buNone/>
            </a:pPr>
            <a:r>
              <a:rPr lang="en-US" sz="3600" b="0" i="0" u="none" strike="noStrike" cap="none" dirty="0">
                <a:solidFill>
                  <a:srgbClr val="000000"/>
                </a:solidFill>
                <a:latin typeface="Rubik"/>
                <a:ea typeface="Rubik"/>
                <a:cs typeface="Rubik"/>
                <a:sym typeface="Rubik"/>
              </a:rPr>
              <a:t>What is mindfulness?</a:t>
            </a:r>
            <a:endParaRPr sz="3600" dirty="0"/>
          </a:p>
          <a:p>
            <a:pPr marL="0" marR="0" lvl="0" indent="0" algn="l" rtl="0">
              <a:lnSpc>
                <a:spcPct val="120004"/>
              </a:lnSpc>
              <a:spcBef>
                <a:spcPts val="0"/>
              </a:spcBef>
              <a:spcAft>
                <a:spcPts val="0"/>
              </a:spcAft>
              <a:buNone/>
            </a:pPr>
            <a:endParaRPr sz="3600" b="0" i="0" u="none" strike="noStrike" cap="none" dirty="0">
              <a:solidFill>
                <a:srgbClr val="000000"/>
              </a:solidFill>
              <a:latin typeface="Rubik"/>
              <a:ea typeface="Rubik"/>
              <a:cs typeface="Rubik"/>
              <a:sym typeface="Rubik"/>
            </a:endParaRPr>
          </a:p>
          <a:p>
            <a:pPr marL="0" marR="0" lvl="0" indent="0" algn="l" rtl="0">
              <a:lnSpc>
                <a:spcPct val="120004"/>
              </a:lnSpc>
              <a:spcBef>
                <a:spcPts val="0"/>
              </a:spcBef>
              <a:spcAft>
                <a:spcPts val="0"/>
              </a:spcAft>
              <a:buNone/>
            </a:pPr>
            <a:r>
              <a:rPr lang="en-US" sz="3600" b="0" i="0" u="none" strike="noStrike" cap="none" dirty="0">
                <a:solidFill>
                  <a:srgbClr val="000000"/>
                </a:solidFill>
                <a:latin typeface="Rubik"/>
                <a:ea typeface="Rubik"/>
                <a:cs typeface="Rubik"/>
                <a:sym typeface="Rubik"/>
              </a:rPr>
              <a:t>How can we </a:t>
            </a:r>
            <a:r>
              <a:rPr lang="en-US" sz="3600" b="0" i="0" u="none" strike="noStrike" cap="none" dirty="0" err="1">
                <a:solidFill>
                  <a:srgbClr val="000000"/>
                </a:solidFill>
                <a:latin typeface="Rubik"/>
                <a:ea typeface="Rubik"/>
                <a:cs typeface="Rubik"/>
                <a:sym typeface="Rubik"/>
              </a:rPr>
              <a:t>practise</a:t>
            </a:r>
            <a:r>
              <a:rPr lang="en-US" sz="3600" b="0" i="0" u="none" strike="noStrike" cap="none" dirty="0">
                <a:solidFill>
                  <a:srgbClr val="000000"/>
                </a:solidFill>
                <a:latin typeface="Rubik"/>
                <a:ea typeface="Rubik"/>
                <a:cs typeface="Rubik"/>
                <a:sym typeface="Rubik"/>
              </a:rPr>
              <a:t> mindfulness?</a:t>
            </a:r>
            <a:endParaRPr sz="3600" dirty="0"/>
          </a:p>
          <a:p>
            <a:pPr marL="0" marR="0" lvl="0" indent="0" algn="l" rtl="0">
              <a:lnSpc>
                <a:spcPct val="120004"/>
              </a:lnSpc>
              <a:spcBef>
                <a:spcPts val="0"/>
              </a:spcBef>
              <a:spcAft>
                <a:spcPts val="0"/>
              </a:spcAft>
              <a:buNone/>
            </a:pPr>
            <a:endParaRPr sz="3600" b="0" i="0" u="none" strike="noStrike" cap="none" dirty="0">
              <a:solidFill>
                <a:srgbClr val="000000"/>
              </a:solidFill>
              <a:latin typeface="Rubik"/>
              <a:ea typeface="Rubik"/>
              <a:cs typeface="Rubik"/>
              <a:sym typeface="Rubik"/>
            </a:endParaRPr>
          </a:p>
          <a:p>
            <a:pPr marL="0" marR="0" lvl="0" indent="0" algn="l" rtl="0">
              <a:lnSpc>
                <a:spcPct val="120004"/>
              </a:lnSpc>
              <a:spcBef>
                <a:spcPts val="0"/>
              </a:spcBef>
              <a:spcAft>
                <a:spcPts val="0"/>
              </a:spcAft>
              <a:buNone/>
            </a:pPr>
            <a:r>
              <a:rPr lang="en-US" sz="3600" b="0" i="0" u="none" strike="noStrike" cap="none" dirty="0">
                <a:solidFill>
                  <a:srgbClr val="000000"/>
                </a:solidFill>
                <a:latin typeface="Rubik"/>
                <a:ea typeface="Rubik"/>
                <a:cs typeface="Rubik"/>
                <a:sym typeface="Rubik"/>
              </a:rPr>
              <a:t>How does mindfulness support our well-being?</a:t>
            </a:r>
            <a:endParaRPr sz="3600" dirty="0"/>
          </a:p>
          <a:p>
            <a:pPr marL="0" marR="0" lvl="0" indent="0" algn="l" rtl="0">
              <a:lnSpc>
                <a:spcPct val="120004"/>
              </a:lnSpc>
              <a:spcBef>
                <a:spcPts val="0"/>
              </a:spcBef>
              <a:spcAft>
                <a:spcPts val="0"/>
              </a:spcAft>
              <a:buNone/>
            </a:pPr>
            <a:endParaRPr sz="3600" b="0" i="0" u="none" strike="noStrike" cap="none" dirty="0">
              <a:solidFill>
                <a:srgbClr val="000000"/>
              </a:solidFill>
              <a:latin typeface="Rubik"/>
              <a:ea typeface="Rubik"/>
              <a:cs typeface="Rubik"/>
              <a:sym typeface="Rubik"/>
            </a:endParaRPr>
          </a:p>
          <a:p>
            <a:pPr marL="0" marR="0" lvl="0" indent="0" algn="l" rtl="0">
              <a:lnSpc>
                <a:spcPct val="120004"/>
              </a:lnSpc>
              <a:spcBef>
                <a:spcPts val="0"/>
              </a:spcBef>
              <a:spcAft>
                <a:spcPts val="0"/>
              </a:spcAft>
              <a:buNone/>
            </a:pPr>
            <a:r>
              <a:rPr lang="en-US" sz="3600" b="0" i="0" u="none" strike="noStrike" cap="none" dirty="0">
                <a:solidFill>
                  <a:srgbClr val="000000"/>
                </a:solidFill>
                <a:latin typeface="Rubik"/>
                <a:ea typeface="Rubik"/>
                <a:cs typeface="Rubik"/>
                <a:sym typeface="Rubik"/>
              </a:rPr>
              <a:t>What is the difference between setting a goal and setting an intention?</a:t>
            </a:r>
            <a:endParaRPr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142" name="Google Shape;142;p5"/>
          <p:cNvSpPr/>
          <p:nvPr/>
        </p:nvSpPr>
        <p:spPr>
          <a:xfrm>
            <a:off x="510134" y="4388288"/>
            <a:ext cx="2781133" cy="6088424"/>
          </a:xfrm>
          <a:custGeom>
            <a:avLst/>
            <a:gdLst/>
            <a:ahLst/>
            <a:cxnLst/>
            <a:rect l="l" t="t" r="r" b="b"/>
            <a:pathLst>
              <a:path w="2781133" h="6088424" extrusionOk="0">
                <a:moveTo>
                  <a:pt x="0" y="0"/>
                </a:moveTo>
                <a:lnTo>
                  <a:pt x="2781132" y="0"/>
                </a:lnTo>
                <a:lnTo>
                  <a:pt x="2781132" y="6088425"/>
                </a:lnTo>
                <a:lnTo>
                  <a:pt x="0" y="6088425"/>
                </a:lnTo>
                <a:lnTo>
                  <a:pt x="0" y="0"/>
                </a:lnTo>
                <a:close/>
              </a:path>
            </a:pathLst>
          </a:custGeom>
          <a:blipFill rotWithShape="1">
            <a:blip r:embed="rId4">
              <a:alphaModFix/>
            </a:blip>
            <a:stretch>
              <a:fillRect/>
            </a:stretch>
          </a:blipFill>
          <a:ln>
            <a:noFill/>
          </a:ln>
        </p:spPr>
        <p:txBody>
          <a:bodyPr/>
          <a:lstStyle/>
          <a:p>
            <a:endParaRPr lang="en-US"/>
          </a:p>
        </p:txBody>
      </p:sp>
      <p:sp>
        <p:nvSpPr>
          <p:cNvPr id="143" name="Google Shape;143;p5"/>
          <p:cNvSpPr txBox="1"/>
          <p:nvPr/>
        </p:nvSpPr>
        <p:spPr>
          <a:xfrm>
            <a:off x="3054410" y="3704853"/>
            <a:ext cx="13070206" cy="1223996"/>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7136" b="0" i="0" u="none" strike="noStrike" cap="none">
                <a:solidFill>
                  <a:srgbClr val="000000"/>
                </a:solidFill>
                <a:latin typeface="Rubik"/>
                <a:ea typeface="Rubik"/>
                <a:cs typeface="Rubik"/>
                <a:sym typeface="Rubik"/>
              </a:rPr>
              <a:t>Mindfulness Practice of Choice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153" name="Google Shape;153;p6"/>
          <p:cNvSpPr txBox="1"/>
          <p:nvPr/>
        </p:nvSpPr>
        <p:spPr>
          <a:xfrm>
            <a:off x="97833" y="3242637"/>
            <a:ext cx="18105120" cy="2562225"/>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None/>
            </a:pPr>
            <a:r>
              <a:rPr lang="en-US" sz="4199" b="0" i="0" u="none" strike="noStrike" cap="none">
                <a:solidFill>
                  <a:srgbClr val="000000"/>
                </a:solidFill>
                <a:latin typeface="Rubik"/>
                <a:ea typeface="Rubik"/>
                <a:cs typeface="Rubik"/>
                <a:sym typeface="Rubik"/>
              </a:rPr>
              <a:t>Have you ever heard the saying “put yourself in someone else’s shoes?</a:t>
            </a:r>
            <a:endParaRPr/>
          </a:p>
          <a:p>
            <a:pPr marL="0" marR="0" lvl="0" indent="0" algn="ctr" rtl="0">
              <a:lnSpc>
                <a:spcPct val="120004"/>
              </a:lnSpc>
              <a:spcBef>
                <a:spcPts val="0"/>
              </a:spcBef>
              <a:spcAft>
                <a:spcPts val="0"/>
              </a:spcAft>
              <a:buNone/>
            </a:pPr>
            <a:endParaRPr sz="4199" b="0" i="0" u="none" strike="noStrike" cap="none">
              <a:solidFill>
                <a:srgbClr val="000000"/>
              </a:solidFill>
              <a:latin typeface="Rubik"/>
              <a:ea typeface="Rubik"/>
              <a:cs typeface="Rubik"/>
              <a:sym typeface="Rubik"/>
            </a:endParaRPr>
          </a:p>
          <a:p>
            <a:pPr marL="0" marR="0" lvl="0" indent="0" algn="ctr" rtl="0">
              <a:lnSpc>
                <a:spcPct val="120004"/>
              </a:lnSpc>
              <a:spcBef>
                <a:spcPts val="0"/>
              </a:spcBef>
              <a:spcAft>
                <a:spcPts val="0"/>
              </a:spcAft>
              <a:buNone/>
            </a:pPr>
            <a:endParaRPr sz="4199" b="0" i="0" u="none" strike="noStrike" cap="none">
              <a:solidFill>
                <a:srgbClr val="000000"/>
              </a:solidFill>
              <a:latin typeface="Rubik"/>
              <a:ea typeface="Rubik"/>
              <a:cs typeface="Rubik"/>
              <a:sym typeface="Rubik"/>
            </a:endParaRPr>
          </a:p>
          <a:p>
            <a:pPr marL="0" marR="0" lvl="0" indent="0" algn="ctr" rtl="0">
              <a:lnSpc>
                <a:spcPct val="120004"/>
              </a:lnSpc>
              <a:spcBef>
                <a:spcPts val="0"/>
              </a:spcBef>
              <a:spcAft>
                <a:spcPts val="0"/>
              </a:spcAft>
              <a:buNone/>
            </a:pPr>
            <a:r>
              <a:rPr lang="en-US" sz="4199" b="0" i="0" u="none" strike="noStrike" cap="none">
                <a:solidFill>
                  <a:srgbClr val="000000"/>
                </a:solidFill>
                <a:latin typeface="Rubik"/>
                <a:ea typeface="Rubik"/>
                <a:cs typeface="Rubik"/>
                <a:sym typeface="Rubik"/>
              </a:rPr>
              <a:t>What do you think that means?</a:t>
            </a:r>
            <a:endParaRPr/>
          </a:p>
        </p:txBody>
      </p:sp>
      <p:sp>
        <p:nvSpPr>
          <p:cNvPr id="154" name="Google Shape;154;p6"/>
          <p:cNvSpPr/>
          <p:nvPr/>
        </p:nvSpPr>
        <p:spPr>
          <a:xfrm>
            <a:off x="71860" y="1014177"/>
            <a:ext cx="10239186" cy="205988"/>
          </a:xfrm>
          <a:custGeom>
            <a:avLst/>
            <a:gdLst/>
            <a:ahLst/>
            <a:cxnLst/>
            <a:rect l="l" t="t" r="r" b="b"/>
            <a:pathLst>
              <a:path w="10239186" h="205988" extrusionOk="0">
                <a:moveTo>
                  <a:pt x="0" y="0"/>
                </a:moveTo>
                <a:lnTo>
                  <a:pt x="10239186" y="0"/>
                </a:lnTo>
                <a:lnTo>
                  <a:pt x="10239186" y="205987"/>
                </a:lnTo>
                <a:lnTo>
                  <a:pt x="0" y="205987"/>
                </a:lnTo>
                <a:lnTo>
                  <a:pt x="0" y="0"/>
                </a:lnTo>
                <a:close/>
              </a:path>
            </a:pathLst>
          </a:custGeom>
          <a:blipFill rotWithShape="1">
            <a:blip r:embed="rId4">
              <a:alphaModFix/>
            </a:blip>
            <a:stretch>
              <a:fillRect t="-674473"/>
            </a:stretch>
          </a:blipFill>
          <a:ln>
            <a:noFill/>
          </a:ln>
        </p:spPr>
        <p:txBody>
          <a:bodyPr/>
          <a:lstStyle/>
          <a:p>
            <a:endParaRPr lang="en-US"/>
          </a:p>
        </p:txBody>
      </p:sp>
      <p:sp>
        <p:nvSpPr>
          <p:cNvPr id="155" name="Google Shape;155;p6"/>
          <p:cNvSpPr txBox="1"/>
          <p:nvPr/>
        </p:nvSpPr>
        <p:spPr>
          <a:xfrm>
            <a:off x="97833" y="242652"/>
            <a:ext cx="12780413"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Set the Stage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4">
              <a:alphaModFix/>
            </a:blip>
            <a:stretch>
              <a:fillRect/>
            </a:stretch>
          </a:blipFill>
          <a:ln>
            <a:noFill/>
          </a:ln>
        </p:spPr>
        <p:txBody>
          <a:bodyPr/>
          <a:lstStyle/>
          <a:p>
            <a:endParaRPr lang="en-US"/>
          </a:p>
        </p:txBody>
      </p:sp>
      <p:sp>
        <p:nvSpPr>
          <p:cNvPr id="165" name="Google Shape;165;p7"/>
          <p:cNvSpPr/>
          <p:nvPr/>
        </p:nvSpPr>
        <p:spPr>
          <a:xfrm>
            <a:off x="71860" y="863968"/>
            <a:ext cx="10239186" cy="205988"/>
          </a:xfrm>
          <a:custGeom>
            <a:avLst/>
            <a:gdLst/>
            <a:ahLst/>
            <a:cxnLst/>
            <a:rect l="l" t="t" r="r" b="b"/>
            <a:pathLst>
              <a:path w="10239186" h="205988" extrusionOk="0">
                <a:moveTo>
                  <a:pt x="0" y="0"/>
                </a:moveTo>
                <a:lnTo>
                  <a:pt x="10239186" y="0"/>
                </a:lnTo>
                <a:lnTo>
                  <a:pt x="10239186" y="205988"/>
                </a:lnTo>
                <a:lnTo>
                  <a:pt x="0" y="205988"/>
                </a:lnTo>
                <a:lnTo>
                  <a:pt x="0" y="0"/>
                </a:lnTo>
                <a:close/>
              </a:path>
            </a:pathLst>
          </a:custGeom>
          <a:blipFill rotWithShape="1">
            <a:blip r:embed="rId5">
              <a:alphaModFix/>
            </a:blip>
            <a:stretch>
              <a:fillRect t="-674473"/>
            </a:stretch>
          </a:blipFill>
          <a:ln>
            <a:noFill/>
          </a:ln>
        </p:spPr>
        <p:txBody>
          <a:bodyPr/>
          <a:lstStyle/>
          <a:p>
            <a:endParaRPr lang="en-US"/>
          </a:p>
        </p:txBody>
      </p:sp>
      <p:sp>
        <p:nvSpPr>
          <p:cNvPr id="166" name="Google Shape;166;p7"/>
          <p:cNvSpPr txBox="1"/>
          <p:nvPr/>
        </p:nvSpPr>
        <p:spPr>
          <a:xfrm>
            <a:off x="71860" y="116641"/>
            <a:ext cx="12780413"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Putting Yourself in Someone Else’s Shoes</a:t>
            </a:r>
            <a:endParaRPr/>
          </a:p>
        </p:txBody>
      </p:sp>
      <p:sp>
        <p:nvSpPr>
          <p:cNvPr id="167" name="Google Shape;167;p7"/>
          <p:cNvSpPr txBox="1"/>
          <p:nvPr/>
        </p:nvSpPr>
        <p:spPr>
          <a:xfrm>
            <a:off x="71860" y="9819449"/>
            <a:ext cx="17558895" cy="38925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300" b="1" i="0" u="none" strike="noStrike" cap="none">
                <a:solidFill>
                  <a:srgbClr val="000000"/>
                </a:solidFill>
                <a:latin typeface="Questrial"/>
                <a:ea typeface="Questrial"/>
                <a:cs typeface="Questrial"/>
                <a:sym typeface="Questrial"/>
              </a:rPr>
              <a:t>Teachers: See “Notes” section for when to pause and questions to ask</a:t>
            </a:r>
            <a:endParaRPr/>
          </a:p>
        </p:txBody>
      </p:sp>
      <p:pic>
        <p:nvPicPr>
          <p:cNvPr id="2" name="Online Media 1" title="Putting Yourself in Someone Else's Shoes">
            <a:hlinkClick r:id="" action="ppaction://media"/>
            <a:extLst>
              <a:ext uri="{FF2B5EF4-FFF2-40B4-BE49-F238E27FC236}">
                <a16:creationId xmlns:a16="http://schemas.microsoft.com/office/drawing/2014/main" id="{87FEBF3E-06F7-2225-3904-1AB0D6A04DD7}"/>
              </a:ext>
            </a:extLst>
          </p:cNvPr>
          <p:cNvPicPr>
            <a:picLocks noRot="1" noChangeAspect="1"/>
          </p:cNvPicPr>
          <p:nvPr>
            <a:videoFile r:link="rId1"/>
          </p:nvPr>
        </p:nvPicPr>
        <p:blipFill>
          <a:blip r:embed="rId6"/>
          <a:stretch>
            <a:fillRect/>
          </a:stretch>
        </p:blipFill>
        <p:spPr>
          <a:xfrm>
            <a:off x="1857703" y="1189517"/>
            <a:ext cx="14572593" cy="84100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p:nvPr/>
        </p:nvSpPr>
        <p:spPr>
          <a:xfrm>
            <a:off x="520254" y="1304204"/>
            <a:ext cx="17038687" cy="8585499"/>
          </a:xfrm>
          <a:custGeom>
            <a:avLst/>
            <a:gdLst/>
            <a:ahLst/>
            <a:cxnLst/>
            <a:rect l="l" t="t" r="r" b="b"/>
            <a:pathLst>
              <a:path w="22718249" h="11447332" extrusionOk="0">
                <a:moveTo>
                  <a:pt x="0" y="0"/>
                </a:moveTo>
                <a:lnTo>
                  <a:pt x="22718249" y="0"/>
                </a:lnTo>
                <a:lnTo>
                  <a:pt x="22718249" y="11447332"/>
                </a:lnTo>
                <a:lnTo>
                  <a:pt x="0" y="11447332"/>
                </a:lnTo>
                <a:close/>
              </a:path>
            </a:pathLst>
          </a:custGeom>
          <a:solidFill>
            <a:srgbClr val="C5FFF4"/>
          </a:solidFill>
          <a:ln>
            <a:noFill/>
          </a:ln>
        </p:spPr>
        <p:txBody>
          <a:bodyPr/>
          <a:lstStyle/>
          <a:p>
            <a:endParaRPr lang="en-US"/>
          </a:p>
        </p:txBody>
      </p:sp>
      <p:sp>
        <p:nvSpPr>
          <p:cNvPr id="174" name="Google Shape;174;p8"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175" name="Google Shape;175;p8"/>
          <p:cNvSpPr/>
          <p:nvPr/>
        </p:nvSpPr>
        <p:spPr>
          <a:xfrm>
            <a:off x="0" y="978399"/>
            <a:ext cx="10239186" cy="192455"/>
          </a:xfrm>
          <a:custGeom>
            <a:avLst/>
            <a:gdLst/>
            <a:ahLst/>
            <a:cxnLst/>
            <a:rect l="l" t="t" r="r" b="b"/>
            <a:pathLst>
              <a:path w="10239186" h="192455" extrusionOk="0">
                <a:moveTo>
                  <a:pt x="0" y="0"/>
                </a:moveTo>
                <a:lnTo>
                  <a:pt x="10239186" y="0"/>
                </a:lnTo>
                <a:lnTo>
                  <a:pt x="10239186" y="192455"/>
                </a:lnTo>
                <a:lnTo>
                  <a:pt x="0" y="192455"/>
                </a:lnTo>
                <a:lnTo>
                  <a:pt x="0" y="0"/>
                </a:lnTo>
                <a:close/>
              </a:path>
            </a:pathLst>
          </a:custGeom>
          <a:blipFill rotWithShape="1">
            <a:blip r:embed="rId4">
              <a:alphaModFix/>
            </a:blip>
            <a:stretch>
              <a:fillRect t="-728981"/>
            </a:stretch>
          </a:blipFill>
          <a:ln>
            <a:noFill/>
          </a:ln>
        </p:spPr>
        <p:txBody>
          <a:bodyPr/>
          <a:lstStyle/>
          <a:p>
            <a:endParaRPr lang="en-US"/>
          </a:p>
        </p:txBody>
      </p:sp>
      <p:sp>
        <p:nvSpPr>
          <p:cNvPr id="176" name="Google Shape;176;p8"/>
          <p:cNvSpPr txBox="1"/>
          <p:nvPr/>
        </p:nvSpPr>
        <p:spPr>
          <a:xfrm>
            <a:off x="4567909" y="1522176"/>
            <a:ext cx="9854915" cy="10191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600" b="1" i="0" u="none" strike="noStrike" cap="none">
                <a:solidFill>
                  <a:srgbClr val="000000"/>
                </a:solidFill>
                <a:latin typeface="Rubik"/>
                <a:ea typeface="Rubik"/>
                <a:cs typeface="Rubik"/>
                <a:sym typeface="Rubik"/>
              </a:rPr>
              <a:t>Think-Pair-Share</a:t>
            </a:r>
            <a:endParaRPr/>
          </a:p>
        </p:txBody>
      </p:sp>
      <p:sp>
        <p:nvSpPr>
          <p:cNvPr id="177" name="Google Shape;177;p8" descr="Shape  Description automatically generated with low confidence"/>
          <p:cNvSpPr/>
          <p:nvPr/>
        </p:nvSpPr>
        <p:spPr>
          <a:xfrm rot="-388229">
            <a:off x="5084104" y="1450682"/>
            <a:ext cx="795678" cy="795678"/>
          </a:xfrm>
          <a:custGeom>
            <a:avLst/>
            <a:gdLst/>
            <a:ahLst/>
            <a:cxnLst/>
            <a:rect l="l" t="t" r="r" b="b"/>
            <a:pathLst>
              <a:path w="795678" h="795678" extrusionOk="0">
                <a:moveTo>
                  <a:pt x="0" y="0"/>
                </a:moveTo>
                <a:lnTo>
                  <a:pt x="795678" y="0"/>
                </a:lnTo>
                <a:lnTo>
                  <a:pt x="795678" y="795678"/>
                </a:lnTo>
                <a:lnTo>
                  <a:pt x="0" y="795678"/>
                </a:lnTo>
                <a:lnTo>
                  <a:pt x="0" y="0"/>
                </a:lnTo>
                <a:close/>
              </a:path>
            </a:pathLst>
          </a:custGeom>
          <a:blipFill rotWithShape="1">
            <a:blip r:embed="rId5">
              <a:alphaModFix/>
            </a:blip>
            <a:stretch>
              <a:fillRect/>
            </a:stretch>
          </a:blipFill>
          <a:ln>
            <a:noFill/>
          </a:ln>
        </p:spPr>
        <p:txBody>
          <a:bodyPr/>
          <a:lstStyle/>
          <a:p>
            <a:endParaRPr lang="en-US"/>
          </a:p>
        </p:txBody>
      </p:sp>
      <p:sp>
        <p:nvSpPr>
          <p:cNvPr id="178" name="Google Shape;178;p8" descr="Chat bubble with solid fill"/>
          <p:cNvSpPr/>
          <p:nvPr/>
        </p:nvSpPr>
        <p:spPr>
          <a:xfrm rot="945262">
            <a:off x="13114330" y="1515666"/>
            <a:ext cx="802662" cy="802662"/>
          </a:xfrm>
          <a:custGeom>
            <a:avLst/>
            <a:gdLst/>
            <a:ahLst/>
            <a:cxnLst/>
            <a:rect l="l" t="t" r="r" b="b"/>
            <a:pathLst>
              <a:path w="802662" h="802662" extrusionOk="0">
                <a:moveTo>
                  <a:pt x="0" y="0"/>
                </a:moveTo>
                <a:lnTo>
                  <a:pt x="802662" y="0"/>
                </a:lnTo>
                <a:lnTo>
                  <a:pt x="802662" y="802662"/>
                </a:lnTo>
                <a:lnTo>
                  <a:pt x="0" y="802662"/>
                </a:lnTo>
                <a:lnTo>
                  <a:pt x="0" y="0"/>
                </a:lnTo>
                <a:close/>
              </a:path>
            </a:pathLst>
          </a:custGeom>
          <a:blipFill rotWithShape="1">
            <a:blip r:embed="rId6">
              <a:alphaModFix/>
            </a:blip>
            <a:stretch>
              <a:fillRect/>
            </a:stretch>
          </a:blipFill>
          <a:ln>
            <a:noFill/>
          </a:ln>
        </p:spPr>
        <p:txBody>
          <a:bodyPr/>
          <a:lstStyle/>
          <a:p>
            <a:endParaRPr lang="en-US"/>
          </a:p>
        </p:txBody>
      </p:sp>
      <p:cxnSp>
        <p:nvCxnSpPr>
          <p:cNvPr id="179" name="Google Shape;179;p8"/>
          <p:cNvCxnSpPr/>
          <p:nvPr/>
        </p:nvCxnSpPr>
        <p:spPr>
          <a:xfrm>
            <a:off x="8660680" y="2500049"/>
            <a:ext cx="4450476" cy="263"/>
          </a:xfrm>
          <a:prstGeom prst="straightConnector1">
            <a:avLst/>
          </a:prstGeom>
          <a:noFill/>
          <a:ln w="19050" cap="rnd" cmpd="sng">
            <a:solidFill>
              <a:srgbClr val="F2C23B"/>
            </a:solidFill>
            <a:prstDash val="solid"/>
            <a:round/>
            <a:headEnd type="none" w="sm" len="sm"/>
            <a:tailEnd type="triangle" w="med" len="med"/>
          </a:ln>
        </p:spPr>
      </p:cxnSp>
      <p:sp>
        <p:nvSpPr>
          <p:cNvPr id="180" name="Google Shape;180;p8"/>
          <p:cNvSpPr txBox="1"/>
          <p:nvPr/>
        </p:nvSpPr>
        <p:spPr>
          <a:xfrm>
            <a:off x="114348" y="116641"/>
            <a:ext cx="9854915" cy="73342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Video Response</a:t>
            </a:r>
            <a:endParaRPr/>
          </a:p>
        </p:txBody>
      </p:sp>
      <p:sp>
        <p:nvSpPr>
          <p:cNvPr id="181" name="Google Shape;181;p8"/>
          <p:cNvSpPr txBox="1"/>
          <p:nvPr/>
        </p:nvSpPr>
        <p:spPr>
          <a:xfrm>
            <a:off x="338912" y="2759323"/>
            <a:ext cx="17219983" cy="8494633"/>
          </a:xfrm>
          <a:prstGeom prst="rect">
            <a:avLst/>
          </a:prstGeom>
          <a:noFill/>
          <a:ln>
            <a:noFill/>
          </a:ln>
        </p:spPr>
        <p:txBody>
          <a:bodyPr spcFirstLastPara="1" wrap="square" lIns="0" tIns="0" rIns="0" bIns="0" anchor="t" anchorCtr="0">
            <a:spAutoFit/>
          </a:bodyPr>
          <a:lstStyle/>
          <a:p>
            <a:pPr marL="777240" indent="-388620">
              <a:lnSpc>
                <a:spcPct val="120000"/>
              </a:lnSpc>
              <a:buSzPts val="3600"/>
              <a:buFont typeface="Arial"/>
              <a:buChar char="•"/>
            </a:pPr>
            <a:r>
              <a:rPr lang="en-US" sz="3200" b="0" i="0" u="none" strike="noStrike" cap="none" dirty="0">
                <a:solidFill>
                  <a:srgbClr val="000000"/>
                </a:solidFill>
                <a:latin typeface="Rubik"/>
                <a:ea typeface="Rubik"/>
                <a:cs typeface="Rubik"/>
                <a:sym typeface="Rubik"/>
              </a:rPr>
              <a:t>What was the person with headphones thinking when he first saw the other person without shoes?</a:t>
            </a:r>
            <a:endParaRPr sz="3200" dirty="0"/>
          </a:p>
          <a:p>
            <a:pPr marL="0" marR="0" lvl="0" indent="0" algn="l" rtl="0">
              <a:lnSpc>
                <a:spcPct val="120000"/>
              </a:lnSpc>
              <a:spcBef>
                <a:spcPts val="0"/>
              </a:spcBef>
              <a:spcAft>
                <a:spcPts val="0"/>
              </a:spcAft>
              <a:buNone/>
            </a:pPr>
            <a:endParaRPr sz="3200" b="0" i="0" u="none" strike="noStrike" cap="none" dirty="0">
              <a:solidFill>
                <a:srgbClr val="000000"/>
              </a:solidFill>
              <a:latin typeface="Rubik"/>
              <a:ea typeface="Rubik"/>
              <a:cs typeface="Rubik"/>
              <a:sym typeface="Rubik"/>
            </a:endParaRPr>
          </a:p>
          <a:p>
            <a:pPr marL="777240" marR="0" lvl="1" indent="-388620" algn="l" rtl="0">
              <a:lnSpc>
                <a:spcPct val="120000"/>
              </a:lnSpc>
              <a:spcBef>
                <a:spcPts val="0"/>
              </a:spcBef>
              <a:spcAft>
                <a:spcPts val="0"/>
              </a:spcAft>
              <a:buClr>
                <a:srgbClr val="000000"/>
              </a:buClr>
              <a:buSzPts val="3600"/>
              <a:buFont typeface="Arial"/>
              <a:buChar char="•"/>
            </a:pPr>
            <a:r>
              <a:rPr lang="en-US" sz="3200" b="0" i="0" u="none" strike="noStrike" cap="none" dirty="0">
                <a:solidFill>
                  <a:srgbClr val="000000"/>
                </a:solidFill>
                <a:latin typeface="Rubik"/>
                <a:ea typeface="Rubik"/>
                <a:cs typeface="Rubik"/>
                <a:sym typeface="Rubik"/>
              </a:rPr>
              <a:t>How did picking up the different shoes change the person’s thinking? </a:t>
            </a:r>
            <a:endParaRPr sz="3200" dirty="0"/>
          </a:p>
          <a:p>
            <a:pPr marL="0" marR="0" lvl="0" indent="0" algn="l" rtl="0">
              <a:lnSpc>
                <a:spcPct val="120000"/>
              </a:lnSpc>
              <a:spcBef>
                <a:spcPts val="0"/>
              </a:spcBef>
              <a:spcAft>
                <a:spcPts val="0"/>
              </a:spcAft>
              <a:buNone/>
            </a:pPr>
            <a:endParaRPr sz="3200" b="0" i="0" u="none" strike="noStrike" cap="none" dirty="0">
              <a:solidFill>
                <a:srgbClr val="000000"/>
              </a:solidFill>
              <a:latin typeface="Rubik"/>
              <a:ea typeface="Rubik"/>
              <a:cs typeface="Rubik"/>
              <a:sym typeface="Rubik"/>
            </a:endParaRPr>
          </a:p>
          <a:p>
            <a:pPr marL="777240" marR="0" lvl="1" indent="-388620" algn="l" rtl="0">
              <a:lnSpc>
                <a:spcPct val="120000"/>
              </a:lnSpc>
              <a:spcBef>
                <a:spcPts val="0"/>
              </a:spcBef>
              <a:spcAft>
                <a:spcPts val="0"/>
              </a:spcAft>
              <a:buClr>
                <a:srgbClr val="000000"/>
              </a:buClr>
              <a:buSzPts val="3600"/>
              <a:buFont typeface="Arial"/>
              <a:buChar char="•"/>
            </a:pPr>
            <a:r>
              <a:rPr lang="en-US" sz="3200" b="0" i="0" u="none" strike="noStrike" cap="none" dirty="0">
                <a:solidFill>
                  <a:srgbClr val="000000"/>
                </a:solidFill>
                <a:latin typeface="Rubik"/>
                <a:ea typeface="Rubik"/>
                <a:cs typeface="Rubik"/>
                <a:sym typeface="Rubik"/>
              </a:rPr>
              <a:t>What do you think the experience would have been for someone with the yellow cleats? </a:t>
            </a:r>
            <a:endParaRPr sz="3200" dirty="0"/>
          </a:p>
          <a:p>
            <a:pPr marL="0" marR="0" lvl="0" indent="0" algn="l" rtl="0">
              <a:lnSpc>
                <a:spcPct val="120000"/>
              </a:lnSpc>
              <a:spcBef>
                <a:spcPts val="0"/>
              </a:spcBef>
              <a:spcAft>
                <a:spcPts val="0"/>
              </a:spcAft>
              <a:buNone/>
            </a:pPr>
            <a:endParaRPr sz="3200" b="0" i="0" u="none" strike="noStrike" cap="none" dirty="0">
              <a:solidFill>
                <a:srgbClr val="000000"/>
              </a:solidFill>
              <a:latin typeface="Rubik"/>
              <a:ea typeface="Rubik"/>
              <a:cs typeface="Rubik"/>
              <a:sym typeface="Rubik"/>
            </a:endParaRPr>
          </a:p>
          <a:p>
            <a:pPr marL="777240" marR="0" lvl="1" indent="-388620" algn="l" rtl="0">
              <a:lnSpc>
                <a:spcPct val="120000"/>
              </a:lnSpc>
              <a:spcBef>
                <a:spcPts val="0"/>
              </a:spcBef>
              <a:spcAft>
                <a:spcPts val="0"/>
              </a:spcAft>
              <a:buClr>
                <a:srgbClr val="000000"/>
              </a:buClr>
              <a:buSzPts val="3600"/>
              <a:buFont typeface="Arial"/>
              <a:buChar char="•"/>
            </a:pPr>
            <a:r>
              <a:rPr lang="en-US" sz="3200" b="0" i="0" u="none" strike="noStrike" cap="none" dirty="0">
                <a:solidFill>
                  <a:srgbClr val="000000"/>
                </a:solidFill>
                <a:latin typeface="Rubik"/>
                <a:ea typeface="Rubik"/>
                <a:cs typeface="Rubik"/>
                <a:sym typeface="Rubik"/>
              </a:rPr>
              <a:t>What caused the person with the headphones to give the other person his shoes? </a:t>
            </a:r>
            <a:endParaRPr sz="3200" dirty="0"/>
          </a:p>
          <a:p>
            <a:pPr marL="0" marR="0" lvl="0" indent="0" algn="l" rtl="0">
              <a:lnSpc>
                <a:spcPct val="120000"/>
              </a:lnSpc>
              <a:spcBef>
                <a:spcPts val="0"/>
              </a:spcBef>
              <a:spcAft>
                <a:spcPts val="0"/>
              </a:spcAft>
              <a:buNone/>
            </a:pPr>
            <a:endParaRPr sz="3200" b="0" i="0" u="none" strike="noStrike" cap="none" dirty="0">
              <a:solidFill>
                <a:srgbClr val="000000"/>
              </a:solidFill>
              <a:latin typeface="Rubik"/>
              <a:ea typeface="Rubik"/>
              <a:cs typeface="Rubik"/>
              <a:sym typeface="Rubik"/>
            </a:endParaRPr>
          </a:p>
          <a:p>
            <a:pPr marL="777240" marR="0" lvl="1" indent="-388620" algn="l" rtl="0">
              <a:lnSpc>
                <a:spcPct val="120000"/>
              </a:lnSpc>
              <a:spcBef>
                <a:spcPts val="0"/>
              </a:spcBef>
              <a:spcAft>
                <a:spcPts val="0"/>
              </a:spcAft>
              <a:buClr>
                <a:srgbClr val="000000"/>
              </a:buClr>
              <a:buSzPts val="3600"/>
              <a:buFont typeface="Arial"/>
              <a:buChar char="•"/>
            </a:pPr>
            <a:r>
              <a:rPr lang="en-US" sz="3200" b="0" i="0" u="none" strike="noStrike" cap="none" dirty="0">
                <a:solidFill>
                  <a:srgbClr val="000000"/>
                </a:solidFill>
                <a:latin typeface="Rubik"/>
                <a:ea typeface="Rubik"/>
                <a:cs typeface="Rubik"/>
                <a:sym typeface="Rubik"/>
              </a:rPr>
              <a:t>What does the expression “put yourself in someone else’s shoes” mean? </a:t>
            </a:r>
            <a:endParaRPr sz="3200" dirty="0"/>
          </a:p>
          <a:p>
            <a:pPr marL="0" marR="0" lvl="0" indent="0" algn="l" rtl="0">
              <a:lnSpc>
                <a:spcPct val="120000"/>
              </a:lnSpc>
              <a:spcBef>
                <a:spcPts val="0"/>
              </a:spcBef>
              <a:spcAft>
                <a:spcPts val="0"/>
              </a:spcAft>
              <a:buNone/>
            </a:pPr>
            <a:endParaRPr sz="3600" b="0" i="0" u="none" strike="noStrike" cap="none" dirty="0">
              <a:solidFill>
                <a:srgbClr val="000000"/>
              </a:solidFill>
              <a:latin typeface="Rubik"/>
              <a:ea typeface="Rubik"/>
              <a:cs typeface="Rubik"/>
              <a:sym typeface="Rubik"/>
            </a:endParaRPr>
          </a:p>
          <a:p>
            <a:pPr marL="0" marR="0" lvl="0" indent="0" algn="l" rtl="0">
              <a:lnSpc>
                <a:spcPct val="120000"/>
              </a:lnSpc>
              <a:spcBef>
                <a:spcPts val="0"/>
              </a:spcBef>
              <a:spcAft>
                <a:spcPts val="0"/>
              </a:spcAft>
              <a:buNone/>
            </a:pPr>
            <a:endParaRPr sz="3600" b="0" i="0" u="none" strike="noStrike" cap="none" dirty="0">
              <a:solidFill>
                <a:srgbClr val="000000"/>
              </a:solidFill>
              <a:latin typeface="Rubik"/>
              <a:ea typeface="Rubik"/>
              <a:cs typeface="Rubik"/>
              <a:sym typeface="Rubik"/>
            </a:endParaRPr>
          </a:p>
          <a:p>
            <a:pPr marL="0" marR="0" lvl="0" indent="0" algn="l" rtl="0">
              <a:lnSpc>
                <a:spcPct val="120000"/>
              </a:lnSpc>
              <a:spcBef>
                <a:spcPts val="0"/>
              </a:spcBef>
              <a:spcAft>
                <a:spcPts val="0"/>
              </a:spcAft>
              <a:buNone/>
            </a:pPr>
            <a:endParaRPr sz="3600" b="0" i="0" u="none" strike="noStrike" cap="none" dirty="0">
              <a:solidFill>
                <a:srgbClr val="000000"/>
              </a:solidFill>
              <a:latin typeface="Rubik"/>
              <a:ea typeface="Rubik"/>
              <a:cs typeface="Rubik"/>
              <a:sym typeface="Rubi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p:nvPr/>
        </p:nvSpPr>
        <p:spPr>
          <a:xfrm>
            <a:off x="678582" y="4952197"/>
            <a:ext cx="16921258" cy="4617148"/>
          </a:xfrm>
          <a:custGeom>
            <a:avLst/>
            <a:gdLst/>
            <a:ahLst/>
            <a:cxnLst/>
            <a:rect l="l" t="t" r="r" b="b"/>
            <a:pathLst>
              <a:path w="22561677" h="6156198" extrusionOk="0">
                <a:moveTo>
                  <a:pt x="0" y="0"/>
                </a:moveTo>
                <a:lnTo>
                  <a:pt x="22561677" y="0"/>
                </a:lnTo>
                <a:lnTo>
                  <a:pt x="22561677" y="6156198"/>
                </a:lnTo>
                <a:lnTo>
                  <a:pt x="0" y="6156198"/>
                </a:lnTo>
                <a:close/>
              </a:path>
            </a:pathLst>
          </a:custGeom>
          <a:solidFill>
            <a:srgbClr val="C5FFF4"/>
          </a:solidFill>
          <a:ln>
            <a:noFill/>
          </a:ln>
        </p:spPr>
        <p:txBody>
          <a:bodyPr/>
          <a:lstStyle/>
          <a:p>
            <a:endParaRPr lang="en-US"/>
          </a:p>
        </p:txBody>
      </p:sp>
      <p:sp>
        <p:nvSpPr>
          <p:cNvPr id="187" name="Google Shape;187;p9" descr="A black text on a white background  Description automatically generated"/>
          <p:cNvSpPr/>
          <p:nvPr/>
        </p:nvSpPr>
        <p:spPr>
          <a:xfrm>
            <a:off x="16977056" y="-93723"/>
            <a:ext cx="1163679" cy="1163679"/>
          </a:xfrm>
          <a:custGeom>
            <a:avLst/>
            <a:gdLst/>
            <a:ahLst/>
            <a:cxnLst/>
            <a:rect l="l" t="t" r="r" b="b"/>
            <a:pathLst>
              <a:path w="1163679" h="1163679" extrusionOk="0">
                <a:moveTo>
                  <a:pt x="0" y="0"/>
                </a:moveTo>
                <a:lnTo>
                  <a:pt x="1163678" y="0"/>
                </a:lnTo>
                <a:lnTo>
                  <a:pt x="1163678" y="1163679"/>
                </a:lnTo>
                <a:lnTo>
                  <a:pt x="0" y="1163679"/>
                </a:lnTo>
                <a:lnTo>
                  <a:pt x="0" y="0"/>
                </a:lnTo>
                <a:close/>
              </a:path>
            </a:pathLst>
          </a:custGeom>
          <a:blipFill rotWithShape="1">
            <a:blip r:embed="rId3">
              <a:alphaModFix/>
            </a:blip>
            <a:stretch>
              <a:fillRect/>
            </a:stretch>
          </a:blipFill>
          <a:ln>
            <a:noFill/>
          </a:ln>
        </p:spPr>
        <p:txBody>
          <a:bodyPr/>
          <a:lstStyle/>
          <a:p>
            <a:endParaRPr lang="en-US"/>
          </a:p>
        </p:txBody>
      </p:sp>
      <p:sp>
        <p:nvSpPr>
          <p:cNvPr id="188" name="Google Shape;188;p9"/>
          <p:cNvSpPr/>
          <p:nvPr/>
        </p:nvSpPr>
        <p:spPr>
          <a:xfrm>
            <a:off x="0" y="978399"/>
            <a:ext cx="10239186" cy="192455"/>
          </a:xfrm>
          <a:custGeom>
            <a:avLst/>
            <a:gdLst/>
            <a:ahLst/>
            <a:cxnLst/>
            <a:rect l="l" t="t" r="r" b="b"/>
            <a:pathLst>
              <a:path w="10239186" h="192455" extrusionOk="0">
                <a:moveTo>
                  <a:pt x="0" y="0"/>
                </a:moveTo>
                <a:lnTo>
                  <a:pt x="10239186" y="0"/>
                </a:lnTo>
                <a:lnTo>
                  <a:pt x="10239186" y="192455"/>
                </a:lnTo>
                <a:lnTo>
                  <a:pt x="0" y="192455"/>
                </a:lnTo>
                <a:lnTo>
                  <a:pt x="0" y="0"/>
                </a:lnTo>
                <a:close/>
              </a:path>
            </a:pathLst>
          </a:custGeom>
          <a:blipFill rotWithShape="1">
            <a:blip r:embed="rId4">
              <a:alphaModFix/>
            </a:blip>
            <a:stretch>
              <a:fillRect t="-728981"/>
            </a:stretch>
          </a:blipFill>
          <a:ln>
            <a:noFill/>
          </a:ln>
        </p:spPr>
        <p:txBody>
          <a:bodyPr/>
          <a:lstStyle/>
          <a:p>
            <a:endParaRPr lang="en-US"/>
          </a:p>
        </p:txBody>
      </p:sp>
      <p:sp>
        <p:nvSpPr>
          <p:cNvPr id="189" name="Google Shape;189;p9"/>
          <p:cNvSpPr txBox="1"/>
          <p:nvPr/>
        </p:nvSpPr>
        <p:spPr>
          <a:xfrm>
            <a:off x="4726238" y="5170170"/>
            <a:ext cx="9854915" cy="10191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600" b="1" i="0" u="none" strike="noStrike" cap="none">
                <a:solidFill>
                  <a:srgbClr val="000000"/>
                </a:solidFill>
                <a:latin typeface="Rubik"/>
                <a:ea typeface="Rubik"/>
                <a:cs typeface="Rubik"/>
                <a:sym typeface="Rubik"/>
              </a:rPr>
              <a:t>Think-Pair-Share</a:t>
            </a:r>
            <a:endParaRPr/>
          </a:p>
        </p:txBody>
      </p:sp>
      <p:sp>
        <p:nvSpPr>
          <p:cNvPr id="190" name="Google Shape;190;p9" descr="Shape  Description automatically generated with low confidence"/>
          <p:cNvSpPr/>
          <p:nvPr/>
        </p:nvSpPr>
        <p:spPr>
          <a:xfrm rot="-388229">
            <a:off x="5242433" y="5098675"/>
            <a:ext cx="795678" cy="795678"/>
          </a:xfrm>
          <a:custGeom>
            <a:avLst/>
            <a:gdLst/>
            <a:ahLst/>
            <a:cxnLst/>
            <a:rect l="l" t="t" r="r" b="b"/>
            <a:pathLst>
              <a:path w="795678" h="795678" extrusionOk="0">
                <a:moveTo>
                  <a:pt x="0" y="0"/>
                </a:moveTo>
                <a:lnTo>
                  <a:pt x="795677" y="0"/>
                </a:lnTo>
                <a:lnTo>
                  <a:pt x="795677" y="795678"/>
                </a:lnTo>
                <a:lnTo>
                  <a:pt x="0" y="795678"/>
                </a:lnTo>
                <a:lnTo>
                  <a:pt x="0" y="0"/>
                </a:lnTo>
                <a:close/>
              </a:path>
            </a:pathLst>
          </a:custGeom>
          <a:blipFill rotWithShape="1">
            <a:blip r:embed="rId5">
              <a:alphaModFix/>
            </a:blip>
            <a:stretch>
              <a:fillRect/>
            </a:stretch>
          </a:blipFill>
          <a:ln>
            <a:noFill/>
          </a:ln>
        </p:spPr>
        <p:txBody>
          <a:bodyPr/>
          <a:lstStyle/>
          <a:p>
            <a:endParaRPr lang="en-US"/>
          </a:p>
        </p:txBody>
      </p:sp>
      <p:sp>
        <p:nvSpPr>
          <p:cNvPr id="191" name="Google Shape;191;p9" descr="Chat bubble with solid fill"/>
          <p:cNvSpPr/>
          <p:nvPr/>
        </p:nvSpPr>
        <p:spPr>
          <a:xfrm rot="945262">
            <a:off x="13272658" y="5163660"/>
            <a:ext cx="802662" cy="802662"/>
          </a:xfrm>
          <a:custGeom>
            <a:avLst/>
            <a:gdLst/>
            <a:ahLst/>
            <a:cxnLst/>
            <a:rect l="l" t="t" r="r" b="b"/>
            <a:pathLst>
              <a:path w="802662" h="802662" extrusionOk="0">
                <a:moveTo>
                  <a:pt x="0" y="0"/>
                </a:moveTo>
                <a:lnTo>
                  <a:pt x="802663" y="0"/>
                </a:lnTo>
                <a:lnTo>
                  <a:pt x="802663" y="802662"/>
                </a:lnTo>
                <a:lnTo>
                  <a:pt x="0" y="802662"/>
                </a:lnTo>
                <a:lnTo>
                  <a:pt x="0" y="0"/>
                </a:lnTo>
                <a:close/>
              </a:path>
            </a:pathLst>
          </a:custGeom>
          <a:blipFill rotWithShape="1">
            <a:blip r:embed="rId6">
              <a:alphaModFix/>
            </a:blip>
            <a:stretch>
              <a:fillRect/>
            </a:stretch>
          </a:blipFill>
          <a:ln>
            <a:noFill/>
          </a:ln>
        </p:spPr>
        <p:txBody>
          <a:bodyPr/>
          <a:lstStyle/>
          <a:p>
            <a:endParaRPr lang="en-US"/>
          </a:p>
        </p:txBody>
      </p:sp>
      <p:cxnSp>
        <p:nvCxnSpPr>
          <p:cNvPr id="192" name="Google Shape;192;p9"/>
          <p:cNvCxnSpPr/>
          <p:nvPr/>
        </p:nvCxnSpPr>
        <p:spPr>
          <a:xfrm>
            <a:off x="8819008" y="6148043"/>
            <a:ext cx="4450476" cy="344"/>
          </a:xfrm>
          <a:prstGeom prst="straightConnector1">
            <a:avLst/>
          </a:prstGeom>
          <a:noFill/>
          <a:ln w="19050" cap="rnd" cmpd="sng">
            <a:solidFill>
              <a:srgbClr val="F2C23B"/>
            </a:solidFill>
            <a:prstDash val="solid"/>
            <a:round/>
            <a:headEnd type="none" w="sm" len="sm"/>
            <a:tailEnd type="triangle" w="med" len="med"/>
          </a:ln>
        </p:spPr>
      </p:cxnSp>
      <p:sp>
        <p:nvSpPr>
          <p:cNvPr id="193" name="Google Shape;193;p9"/>
          <p:cNvSpPr txBox="1"/>
          <p:nvPr/>
        </p:nvSpPr>
        <p:spPr>
          <a:xfrm>
            <a:off x="-1420690" y="115458"/>
            <a:ext cx="9854915" cy="733425"/>
          </a:xfrm>
          <a:prstGeom prst="rect">
            <a:avLst/>
          </a:prstGeom>
          <a:noFill/>
          <a:ln>
            <a:noFill/>
          </a:ln>
        </p:spPr>
        <p:txBody>
          <a:bodyPr spcFirstLastPara="1" wrap="square" lIns="0" tIns="0" rIns="0" bIns="0" anchor="t" anchorCtr="0">
            <a:spAutoFit/>
          </a:bodyPr>
          <a:lstStyle/>
          <a:p>
            <a:pPr marL="0" marR="0" lvl="0" indent="0" algn="ctr" rtl="0">
              <a:lnSpc>
                <a:spcPct val="119979"/>
              </a:lnSpc>
              <a:spcBef>
                <a:spcPts val="0"/>
              </a:spcBef>
              <a:spcAft>
                <a:spcPts val="0"/>
              </a:spcAft>
              <a:buNone/>
            </a:pPr>
            <a:r>
              <a:rPr lang="en-US" sz="4800" b="1" i="0" u="none" strike="noStrike" cap="none">
                <a:solidFill>
                  <a:srgbClr val="000000"/>
                </a:solidFill>
                <a:latin typeface="Rubik"/>
                <a:ea typeface="Rubik"/>
                <a:cs typeface="Rubik"/>
                <a:sym typeface="Rubik"/>
              </a:rPr>
              <a:t>What is “Empathy”?</a:t>
            </a:r>
            <a:endParaRPr/>
          </a:p>
        </p:txBody>
      </p:sp>
      <p:sp>
        <p:nvSpPr>
          <p:cNvPr id="194" name="Google Shape;194;p9"/>
          <p:cNvSpPr txBox="1"/>
          <p:nvPr/>
        </p:nvSpPr>
        <p:spPr>
          <a:xfrm>
            <a:off x="929591" y="6313170"/>
            <a:ext cx="16419195" cy="29622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0" i="0" u="none" strike="noStrike" cap="none" dirty="0">
                <a:solidFill>
                  <a:srgbClr val="000000"/>
                </a:solidFill>
                <a:latin typeface="Rubik"/>
                <a:ea typeface="Rubik"/>
                <a:cs typeface="Rubik"/>
                <a:sym typeface="Rubik"/>
              </a:rPr>
              <a:t>How does empathy relate to the video we watched?</a:t>
            </a:r>
            <a:endParaRPr sz="3200" dirty="0"/>
          </a:p>
          <a:p>
            <a:pPr marL="0" marR="0" lvl="0" indent="0" algn="l" rtl="0">
              <a:lnSpc>
                <a:spcPct val="120000"/>
              </a:lnSpc>
              <a:spcBef>
                <a:spcPts val="0"/>
              </a:spcBef>
              <a:spcAft>
                <a:spcPts val="0"/>
              </a:spcAft>
              <a:buNone/>
            </a:pPr>
            <a:endParaRPr sz="3200" b="0" i="0" u="none" strike="noStrike" cap="none" dirty="0">
              <a:solidFill>
                <a:srgbClr val="000000"/>
              </a:solidFill>
              <a:latin typeface="Rubik"/>
              <a:ea typeface="Rubik"/>
              <a:cs typeface="Rubik"/>
              <a:sym typeface="Rubik"/>
            </a:endParaRPr>
          </a:p>
          <a:p>
            <a:pPr marL="0" marR="0" lvl="0" indent="0" algn="l" rtl="0">
              <a:lnSpc>
                <a:spcPct val="120000"/>
              </a:lnSpc>
              <a:spcBef>
                <a:spcPts val="0"/>
              </a:spcBef>
              <a:spcAft>
                <a:spcPts val="0"/>
              </a:spcAft>
              <a:buNone/>
            </a:pPr>
            <a:r>
              <a:rPr lang="en-US" sz="3200" b="0" i="0" u="none" strike="noStrike" cap="none" dirty="0">
                <a:solidFill>
                  <a:srgbClr val="000000"/>
                </a:solidFill>
                <a:latin typeface="Rubik"/>
                <a:ea typeface="Rubik"/>
                <a:cs typeface="Rubik"/>
                <a:sym typeface="Rubik"/>
              </a:rPr>
              <a:t>What does empathy look like in your life?</a:t>
            </a:r>
            <a:endParaRPr sz="3200" dirty="0"/>
          </a:p>
          <a:p>
            <a:pPr marL="0" marR="0" lvl="0" indent="0" algn="l" rtl="0">
              <a:lnSpc>
                <a:spcPct val="120000"/>
              </a:lnSpc>
              <a:spcBef>
                <a:spcPts val="0"/>
              </a:spcBef>
              <a:spcAft>
                <a:spcPts val="0"/>
              </a:spcAft>
              <a:buNone/>
            </a:pPr>
            <a:endParaRPr sz="3200" b="0" i="0" u="none" strike="noStrike" cap="none" dirty="0">
              <a:solidFill>
                <a:srgbClr val="000000"/>
              </a:solidFill>
              <a:latin typeface="Rubik"/>
              <a:ea typeface="Rubik"/>
              <a:cs typeface="Rubik"/>
              <a:sym typeface="Rubik"/>
            </a:endParaRPr>
          </a:p>
          <a:p>
            <a:pPr marL="0" marR="0" lvl="0" indent="0" algn="l" rtl="0">
              <a:lnSpc>
                <a:spcPct val="120000"/>
              </a:lnSpc>
              <a:spcBef>
                <a:spcPts val="0"/>
              </a:spcBef>
              <a:spcAft>
                <a:spcPts val="0"/>
              </a:spcAft>
              <a:buNone/>
            </a:pPr>
            <a:r>
              <a:rPr lang="en-US" sz="3200" b="0" i="0" u="none" strike="noStrike" cap="none" dirty="0">
                <a:solidFill>
                  <a:srgbClr val="000000"/>
                </a:solidFill>
                <a:latin typeface="Rubik"/>
                <a:ea typeface="Rubik"/>
                <a:cs typeface="Rubik"/>
                <a:sym typeface="Rubik"/>
              </a:rPr>
              <a:t>How might empathy impact your friendships? Your community?</a:t>
            </a:r>
            <a:endParaRPr sz="3200" dirty="0"/>
          </a:p>
        </p:txBody>
      </p:sp>
      <p:sp>
        <p:nvSpPr>
          <p:cNvPr id="195" name="Google Shape;195;p9"/>
          <p:cNvSpPr/>
          <p:nvPr/>
        </p:nvSpPr>
        <p:spPr>
          <a:xfrm>
            <a:off x="240007" y="2920275"/>
            <a:ext cx="2830768" cy="729136"/>
          </a:xfrm>
          <a:custGeom>
            <a:avLst/>
            <a:gdLst/>
            <a:ahLst/>
            <a:cxnLst/>
            <a:rect l="l" t="t" r="r" b="b"/>
            <a:pathLst>
              <a:path w="2830768" h="729136" extrusionOk="0">
                <a:moveTo>
                  <a:pt x="0" y="0"/>
                </a:moveTo>
                <a:lnTo>
                  <a:pt x="2830769" y="0"/>
                </a:lnTo>
                <a:lnTo>
                  <a:pt x="2830769" y="729136"/>
                </a:lnTo>
                <a:lnTo>
                  <a:pt x="0" y="729136"/>
                </a:lnTo>
                <a:lnTo>
                  <a:pt x="0" y="0"/>
                </a:lnTo>
                <a:close/>
              </a:path>
            </a:pathLst>
          </a:custGeom>
          <a:blipFill rotWithShape="1">
            <a:blip r:embed="rId7">
              <a:alphaModFix/>
            </a:blip>
            <a:stretch>
              <a:fillRect/>
            </a:stretch>
          </a:blipFill>
          <a:ln>
            <a:noFill/>
          </a:ln>
        </p:spPr>
        <p:txBody>
          <a:bodyPr/>
          <a:lstStyle/>
          <a:p>
            <a:endParaRPr lang="en-US"/>
          </a:p>
        </p:txBody>
      </p:sp>
      <p:sp>
        <p:nvSpPr>
          <p:cNvPr id="196" name="Google Shape;196;p9"/>
          <p:cNvSpPr/>
          <p:nvPr/>
        </p:nvSpPr>
        <p:spPr>
          <a:xfrm>
            <a:off x="240007" y="1214412"/>
            <a:ext cx="7119438" cy="1849566"/>
          </a:xfrm>
          <a:custGeom>
            <a:avLst/>
            <a:gdLst/>
            <a:ahLst/>
            <a:cxnLst/>
            <a:rect l="l" t="t" r="r" b="b"/>
            <a:pathLst>
              <a:path w="7119438" h="1849566" extrusionOk="0">
                <a:moveTo>
                  <a:pt x="0" y="0"/>
                </a:moveTo>
                <a:lnTo>
                  <a:pt x="7119438" y="0"/>
                </a:lnTo>
                <a:lnTo>
                  <a:pt x="7119438" y="1849566"/>
                </a:lnTo>
                <a:lnTo>
                  <a:pt x="0" y="1849566"/>
                </a:lnTo>
                <a:lnTo>
                  <a:pt x="0" y="0"/>
                </a:lnTo>
                <a:close/>
              </a:path>
            </a:pathLst>
          </a:custGeom>
          <a:blipFill rotWithShape="1">
            <a:blip r:embed="rId8">
              <a:alphaModFix/>
            </a:blip>
            <a:stretch>
              <a:fillRect/>
            </a:stretch>
          </a:blipFill>
          <a:ln>
            <a:noFill/>
          </a:ln>
        </p:spPr>
        <p:txBody>
          <a:bodyPr/>
          <a:lstStyle/>
          <a:p>
            <a:endParaRPr lang="en-US"/>
          </a:p>
        </p:txBody>
      </p:sp>
      <p:sp>
        <p:nvSpPr>
          <p:cNvPr id="197" name="Google Shape;197;p9"/>
          <p:cNvSpPr txBox="1"/>
          <p:nvPr/>
        </p:nvSpPr>
        <p:spPr>
          <a:xfrm>
            <a:off x="215472" y="3559541"/>
            <a:ext cx="16761584" cy="10953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600" b="0" i="0" u="none" strike="noStrike" cap="none">
                <a:solidFill>
                  <a:srgbClr val="000000"/>
                </a:solidFill>
                <a:latin typeface="Rubik"/>
                <a:ea typeface="Rubik"/>
                <a:cs typeface="Rubik"/>
                <a:sym typeface="Rubik"/>
              </a:rPr>
              <a:t>noun</a:t>
            </a:r>
            <a:endParaRPr/>
          </a:p>
          <a:p>
            <a:pPr marL="0" marR="0" lvl="0" indent="0" algn="l" rtl="0">
              <a:lnSpc>
                <a:spcPct val="120000"/>
              </a:lnSpc>
              <a:spcBef>
                <a:spcPts val="0"/>
              </a:spcBef>
              <a:spcAft>
                <a:spcPts val="0"/>
              </a:spcAft>
              <a:buNone/>
            </a:pPr>
            <a:r>
              <a:rPr lang="en-US" sz="3600" b="1" i="0" u="none" strike="noStrike" cap="none">
                <a:solidFill>
                  <a:srgbClr val="000000"/>
                </a:solidFill>
                <a:latin typeface="Rubik"/>
                <a:ea typeface="Rubik"/>
                <a:cs typeface="Rubik"/>
                <a:sym typeface="Rubik"/>
              </a:rPr>
              <a:t>Definition: </a:t>
            </a:r>
            <a:r>
              <a:rPr lang="en-US" sz="3600" b="0" i="0" u="none" strike="noStrike" cap="none">
                <a:solidFill>
                  <a:srgbClr val="000000"/>
                </a:solidFill>
                <a:latin typeface="Rubik"/>
                <a:ea typeface="Rubik"/>
                <a:cs typeface="Rubik"/>
                <a:sym typeface="Rubik"/>
              </a:rPr>
              <a:t> Understanding and sharing the feelings of another person.</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1142</Words>
  <Application>Microsoft Office PowerPoint</Application>
  <PresentationFormat>Custom</PresentationFormat>
  <Paragraphs>241</Paragraphs>
  <Slides>33</Slides>
  <Notes>33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Questrial</vt:lpstr>
      <vt:lpstr>Rubik</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Brendan Christie</cp:lastModifiedBy>
  <cp:revision>3</cp:revision>
  <dcterms:created xsi:type="dcterms:W3CDTF">2006-08-16T00:00:00Z</dcterms:created>
  <dcterms:modified xsi:type="dcterms:W3CDTF">2024-10-28T14:07:58Z</dcterms:modified>
</cp:coreProperties>
</file>